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00" r:id="rId1"/>
  </p:sldMasterIdLst>
  <p:notesMasterIdLst>
    <p:notesMasterId r:id="rId19"/>
  </p:notesMasterIdLst>
  <p:sldIdLst>
    <p:sldId id="256" r:id="rId2"/>
    <p:sldId id="257" r:id="rId3"/>
    <p:sldId id="283" r:id="rId4"/>
    <p:sldId id="259" r:id="rId5"/>
    <p:sldId id="260" r:id="rId6"/>
    <p:sldId id="272" r:id="rId7"/>
    <p:sldId id="261" r:id="rId8"/>
    <p:sldId id="276" r:id="rId9"/>
    <p:sldId id="277" r:id="rId10"/>
    <p:sldId id="284" r:id="rId11"/>
    <p:sldId id="278" r:id="rId12"/>
    <p:sldId id="279" r:id="rId13"/>
    <p:sldId id="280" r:id="rId14"/>
    <p:sldId id="267" r:id="rId15"/>
    <p:sldId id="281" r:id="rId16"/>
    <p:sldId id="282"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5" autoAdjust="0"/>
    <p:restoredTop sz="94656"/>
  </p:normalViewPr>
  <p:slideViewPr>
    <p:cSldViewPr>
      <p:cViewPr varScale="1">
        <p:scale>
          <a:sx n="107" d="100"/>
          <a:sy n="107" d="100"/>
        </p:scale>
        <p:origin x="2296"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1A5411-1265-4153-BFB6-FE9DABB3744C}" type="datetimeFigureOut">
              <a:rPr lang="en-AU" smtClean="0"/>
              <a:pPr/>
              <a:t>22/10/2026</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A7069B-56B2-4447-B57A-59C596AC9524}" type="slidenum">
              <a:rPr lang="en-AU" smtClean="0"/>
              <a:pPr/>
              <a:t>‹#›</a:t>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57A7069B-56B2-4447-B57A-59C596AC9524}" type="slidenum">
              <a:rPr lang="en-AU" smtClean="0"/>
              <a:pPr/>
              <a:t>6</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17" name="Footer Placeholder 16"/>
          <p:cNvSpPr>
            <a:spLocks noGrp="1"/>
          </p:cNvSpPr>
          <p:nvPr>
            <p:ph type="ftr" sz="quarter" idx="11"/>
          </p:nvPr>
        </p:nvSpPr>
        <p:spPr/>
        <p:txBody>
          <a:bodyPr/>
          <a:lstStyle/>
          <a:p>
            <a:endParaRPr lang="en-AU"/>
          </a:p>
        </p:txBody>
      </p:sp>
      <p:sp>
        <p:nvSpPr>
          <p:cNvPr id="29" name="Slide Number Placeholder 28"/>
          <p:cNvSpPr>
            <a:spLocks noGrp="1"/>
          </p:cNvSpPr>
          <p:nvPr>
            <p:ph type="sldNum" sz="quarter" idx="12"/>
          </p:nvPr>
        </p:nvSpPr>
        <p:spPr/>
        <p:txBody>
          <a:bodyPr/>
          <a:lstStyle/>
          <a:p>
            <a:fld id="{1CE87ED1-11A1-4D26-8E7A-4E6BE2B71E84}" type="slidenum">
              <a:rPr lang="en-AU" smtClean="0"/>
              <a:pPr/>
              <a:t>‹#›</a:t>
            </a:fld>
            <a:endParaRPr lang="en-AU"/>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7924800" y="6416675"/>
            <a:ext cx="762000" cy="365125"/>
          </a:xfrm>
        </p:spPr>
        <p:txBody>
          <a:bodyPr/>
          <a:lstStyle/>
          <a:p>
            <a:fld id="{1CE87ED1-11A1-4D26-8E7A-4E6BE2B71E84}" type="slidenum">
              <a:rPr lang="en-AU" smtClean="0"/>
              <a:pPr/>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BF70FBB-547D-4709-B56B-5CBA99E10B7A}" type="datetimeFigureOut">
              <a:rPr lang="en-AU" smtClean="0"/>
              <a:pPr/>
              <a:t>22/10/2026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CE87ED1-11A1-4D26-8E7A-4E6BE2B71E84}"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BF70FBB-547D-4709-B56B-5CBA99E10B7A}" type="datetimeFigureOut">
              <a:rPr lang="en-AU" smtClean="0"/>
              <a:pPr/>
              <a:t>22/10/2026</a:t>
            </a:fld>
            <a:endParaRPr lang="en-AU"/>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AU"/>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CE87ED1-11A1-4D26-8E7A-4E6BE2B71E84}" type="slidenum">
              <a:rPr lang="en-AU" smtClean="0"/>
              <a:pPr/>
              <a:t>‹#›</a:t>
            </a:fld>
            <a:endParaRPr lang="en-AU"/>
          </a:p>
        </p:txBody>
      </p:sp>
    </p:spTree>
  </p:cSld>
  <p:clrMap bg1="dk1" tx1="lt1" bg2="dk2" tx2="lt2" accent1="accent1" accent2="accent2" accent3="accent3" accent4="accent4" accent5="accent5" accent6="accent6" hlink="hlink" folHlink="folHlink"/>
  <p:sldLayoutIdLst>
    <p:sldLayoutId id="2147484501" r:id="rId1"/>
    <p:sldLayoutId id="2147484502" r:id="rId2"/>
    <p:sldLayoutId id="2147484503" r:id="rId3"/>
    <p:sldLayoutId id="2147484504" r:id="rId4"/>
    <p:sldLayoutId id="2147484505" r:id="rId5"/>
    <p:sldLayoutId id="2147484506" r:id="rId6"/>
    <p:sldLayoutId id="2147484507" r:id="rId7"/>
    <p:sldLayoutId id="2147484508" r:id="rId8"/>
    <p:sldLayoutId id="2147484509" r:id="rId9"/>
    <p:sldLayoutId id="2147484510" r:id="rId10"/>
    <p:sldLayoutId id="214748451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john/"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39552" y="2132856"/>
            <a:ext cx="7772400" cy="1470025"/>
          </a:xfrm>
          <a:solidFill>
            <a:schemeClr val="bg2">
              <a:lumMod val="90000"/>
            </a:schemeClr>
          </a:solidFill>
          <a:ln w="76200">
            <a:solidFill>
              <a:schemeClr val="accent4">
                <a:lumMod val="75000"/>
              </a:schemeClr>
            </a:solidFill>
          </a:ln>
        </p:spPr>
        <p:txBody>
          <a:bodyPr>
            <a:normAutofit/>
          </a:bodyPr>
          <a:lstStyle/>
          <a:p>
            <a:pPr algn="ctr"/>
            <a:r>
              <a:rPr lang="en-AU" dirty="0">
                <a:solidFill>
                  <a:srgbClr val="FFFF00"/>
                </a:solidFill>
              </a:rPr>
              <a:t>HAROLD GATTY</a:t>
            </a:r>
            <a:br>
              <a:rPr lang="en-AU" dirty="0">
                <a:solidFill>
                  <a:srgbClr val="FFFF00"/>
                </a:solidFill>
              </a:rPr>
            </a:br>
            <a:r>
              <a:rPr lang="en-AU" dirty="0">
                <a:solidFill>
                  <a:srgbClr val="FFFF00"/>
                </a:solidFill>
              </a:rPr>
              <a:t>Prince of Navigators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229225"/>
            <a:ext cx="3600450" cy="936625"/>
          </a:xfrm>
        </p:spPr>
        <p:txBody>
          <a:bodyPr>
            <a:normAutofit/>
          </a:bodyPr>
          <a:lstStyle/>
          <a:p>
            <a:r>
              <a:rPr lang="en-AU" dirty="0">
                <a:solidFill>
                  <a:schemeClr val="accent4">
                    <a:lumMod val="50000"/>
                  </a:schemeClr>
                </a:solidFill>
              </a:rPr>
              <a:t>Harold </a:t>
            </a:r>
            <a:r>
              <a:rPr lang="en-AU" dirty="0" err="1">
                <a:solidFill>
                  <a:schemeClr val="accent4">
                    <a:lumMod val="50000"/>
                  </a:schemeClr>
                </a:solidFill>
              </a:rPr>
              <a:t>Gatty</a:t>
            </a:r>
            <a:endParaRPr lang="en-AU" dirty="0">
              <a:solidFill>
                <a:schemeClr val="accent4">
                  <a:lumMod val="50000"/>
                </a:schemeClr>
              </a:solidFill>
            </a:endParaRPr>
          </a:p>
        </p:txBody>
      </p:sp>
      <p:sp>
        <p:nvSpPr>
          <p:cNvPr id="4" name="Text Placeholder 3"/>
          <p:cNvSpPr>
            <a:spLocks noGrp="1"/>
          </p:cNvSpPr>
          <p:nvPr>
            <p:ph type="body" sz="half" idx="4294967295"/>
          </p:nvPr>
        </p:nvSpPr>
        <p:spPr>
          <a:xfrm>
            <a:off x="5060950" y="692150"/>
            <a:ext cx="4083050" cy="5616575"/>
          </a:xfrm>
        </p:spPr>
        <p:txBody>
          <a:bodyPr>
            <a:noAutofit/>
          </a:bodyPr>
          <a:lstStyle/>
          <a:p>
            <a:pPr>
              <a:buFont typeface="Wingdings" pitchFamily="2" charset="2"/>
              <a:buChar char="q"/>
            </a:pPr>
            <a:r>
              <a:rPr lang="en-AU" sz="1600" b="1" dirty="0">
                <a:latin typeface="Arial" pitchFamily="34" charset="0"/>
                <a:cs typeface="Arial" pitchFamily="34" charset="0"/>
              </a:rPr>
              <a:t>HAROLD GATTY WAS BORN IN CAMPBELL TOWN ON JANUARY 1901.  HS FATHER WAS HEADMASTER OF THE LOCAL GOVERNMENT SCHOOL .</a:t>
            </a:r>
          </a:p>
          <a:p>
            <a:pPr>
              <a:buNone/>
            </a:pPr>
            <a:r>
              <a:rPr lang="en-AU" sz="1600" b="1" dirty="0">
                <a:latin typeface="Arial" pitchFamily="34" charset="0"/>
                <a:cs typeface="Arial" pitchFamily="34" charset="0"/>
              </a:rPr>
              <a:t> </a:t>
            </a:r>
          </a:p>
          <a:p>
            <a:pPr>
              <a:buFont typeface="Wingdings" pitchFamily="2" charset="2"/>
              <a:buChar char="q"/>
            </a:pPr>
            <a:r>
              <a:rPr lang="en-AU" sz="1600" b="1" dirty="0">
                <a:latin typeface="Arial" pitchFamily="34" charset="0"/>
                <a:cs typeface="Arial" pitchFamily="34" charset="0"/>
              </a:rPr>
              <a:t>IN 1915 GATTY ENTERED ST. VIRGIL’S COLLEGE  AS  A BOARDER.</a:t>
            </a:r>
          </a:p>
          <a:p>
            <a:pPr>
              <a:buNone/>
            </a:pPr>
            <a:endParaRPr lang="en-AU" sz="1600" b="1" dirty="0">
              <a:latin typeface="Arial" pitchFamily="34" charset="0"/>
              <a:cs typeface="Arial" pitchFamily="34" charset="0"/>
            </a:endParaRPr>
          </a:p>
          <a:p>
            <a:pPr>
              <a:buFont typeface="Wingdings" pitchFamily="2" charset="2"/>
              <a:buChar char="q"/>
            </a:pPr>
            <a:r>
              <a:rPr lang="en-AU" sz="1600" b="1" dirty="0">
                <a:latin typeface="Arial" pitchFamily="34" charset="0"/>
                <a:cs typeface="Arial" pitchFamily="34" charset="0"/>
              </a:rPr>
              <a:t>ON JANUARY 1st 1917 HE ENTERED JERVIS BAY NAVAL COLLEGE.  HE WAS NOT A STAR PUPIL AND HAD MOST PROBLEMS WITH MATHS AND NAVIGATION.</a:t>
            </a:r>
          </a:p>
          <a:p>
            <a:pPr>
              <a:buNone/>
            </a:pPr>
            <a:r>
              <a:rPr lang="en-AU" sz="1600" b="1" dirty="0">
                <a:latin typeface="Arial" pitchFamily="34" charset="0"/>
                <a:cs typeface="Arial" pitchFamily="34" charset="0"/>
              </a:rPr>
              <a:t> </a:t>
            </a:r>
          </a:p>
          <a:p>
            <a:pPr>
              <a:buFont typeface="Wingdings" pitchFamily="2" charset="2"/>
              <a:buChar char="q"/>
            </a:pPr>
            <a:r>
              <a:rPr lang="en-AU" sz="1600" b="1" dirty="0">
                <a:latin typeface="Arial" pitchFamily="34" charset="0"/>
                <a:cs typeface="Arial" pitchFamily="34" charset="0"/>
              </a:rPr>
              <a:t>A  SEAGOING POSTING WAS OFFERED TO GATTY DUE TO LESS DEMAND FOR OFFICERS IN THE NAVY.</a:t>
            </a:r>
          </a:p>
          <a:p>
            <a:pPr>
              <a:buNone/>
            </a:pPr>
            <a:r>
              <a:rPr lang="en-AU" sz="1600" b="1" dirty="0">
                <a:latin typeface="Arial" pitchFamily="34" charset="0"/>
                <a:cs typeface="Arial" pitchFamily="34" charset="0"/>
              </a:rPr>
              <a:t> </a:t>
            </a:r>
          </a:p>
        </p:txBody>
      </p:sp>
      <p:sp>
        <p:nvSpPr>
          <p:cNvPr id="163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graphicFrame>
        <p:nvGraphicFramePr>
          <p:cNvPr id="16385" name="Object 1"/>
          <p:cNvGraphicFramePr>
            <a:graphicFrameLocks noChangeAspect="1"/>
          </p:cNvGraphicFramePr>
          <p:nvPr/>
        </p:nvGraphicFramePr>
        <p:xfrm>
          <a:off x="899592" y="764704"/>
          <a:ext cx="3312368" cy="4359660"/>
        </p:xfrm>
        <a:graphic>
          <a:graphicData uri="http://schemas.openxmlformats.org/presentationml/2006/ole">
            <mc:AlternateContent xmlns:mc="http://schemas.openxmlformats.org/markup-compatibility/2006">
              <mc:Choice xmlns:v="urn:schemas-microsoft-com:vml" Requires="v">
                <p:oleObj spid="_x0000_s16385" name="Picture" r:id="rId2" imgW="1295400" imgH="1706880" progId="Word.Picture.8">
                  <p:embed/>
                </p:oleObj>
              </mc:Choice>
              <mc:Fallback>
                <p:oleObj name="Picture" r:id="rId2" imgW="1295400" imgH="1706880" progId="Word.Picture.8">
                  <p:embed/>
                  <p:pic>
                    <p:nvPicPr>
                      <p:cNvPr id="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764704"/>
                        <a:ext cx="3312368" cy="43596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7544" y="764704"/>
            <a:ext cx="8219256" cy="5559896"/>
          </a:xfrm>
          <a:prstGeom prst="rect">
            <a:avLst/>
          </a:prstGeom>
        </p:spPr>
        <p:txBody>
          <a:bodyPr>
            <a:no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IN JUNE 1920 GATTY JOINED PATRICK SS CO  AS  AN APPRENTICE AND WENT ON THE SS GABO  PLYING BETWEEN AUSTRALIAN PORTS AND NZ.</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AFTER 3 YEARS GATTY SIGNED  ON TO THE UNITED SS OF NZ AND WAS POSTED TO AN OIL TANKER WORKING BETWEEN NZ AND CALIFORNIA.</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CROSSING THE PACIFIC GATTY STUDIED CELESTIAL NAVIGATION AND EXPERIMENTED WITH USING HIS SENSES AS NAVIGATIONAL AIDS EG: “NATURAL NAVIGATION-SMELL OF COCONUTS, GUANO-NEW MOWN HAY (NZ 80 MILES OUT). </a:t>
            </a:r>
            <a:endParaRPr kumimoji="0" lang="en-AU"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endParaRPr kumimoji="0" lang="en-AU" sz="16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OFF THE PACIFIC RUN GATTY FAILED IN AN APPLE SHIPPING SERVICE BETWEEN PORT HUON AND HOBART  AND MOVED TO SYDNEY WHERE HE STRUGGLED TO FIND  A  JOB.</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IN 1927 (HAVING MARRIED) GATTY APPLIED FOR AN ENTRY VISA TO THE US.</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ARRIVING IN SAN FRANCISCO ON CHRISTMAS EVE 1927 GATTY FOUND HIS SEAGOING PAPERS ONLY WERE VALID FOR BRITISH EMPIRE SHIPS.</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pitchFamily="2" charset="2"/>
              <a:buChar char="q"/>
              <a:tabLst/>
              <a:defRPr/>
            </a:pPr>
            <a:endPar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r>
              <a:rPr kumimoji="0" lang="en-AU" sz="16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548680"/>
            <a:ext cx="7344816" cy="6001643"/>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AFTER WORKING ON A PRIVATE YACHT OWNED BY SPAULDING THE SPORTS MILLIONARE GATTY OPENED HIS NEW BUSINESS –A NAVIGATION SCHOOL BASED IN LOS ANGELES.</a:t>
            </a:r>
          </a:p>
          <a:p>
            <a:pPr>
              <a:buNone/>
            </a:pPr>
            <a:r>
              <a:rPr lang="en-AU" sz="1600" b="1" dirty="0">
                <a:latin typeface="Arial" pitchFamily="34" charset="0"/>
                <a:cs typeface="Arial" pitchFamily="34" charset="0"/>
              </a:rPr>
              <a:t> </a:t>
            </a:r>
          </a:p>
          <a:p>
            <a:pPr>
              <a:buFont typeface="Arial" pitchFamily="34" charset="0"/>
              <a:buChar char="•"/>
            </a:pPr>
            <a:r>
              <a:rPr lang="en-AU" sz="1600" b="1" dirty="0">
                <a:latin typeface="Arial" pitchFamily="34" charset="0"/>
                <a:cs typeface="Arial" pitchFamily="34" charset="0"/>
              </a:rPr>
              <a:t>OPERATING  AS  AN AGENCY FOR THE PIONEER INSTRUMENT  CO GATTY CAME INTO CONTACT  WITH  AVIATORS USING  AIRFIELDS AROUND  LA. </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AIR NAVIGATION WAS THEN PRIMITIVE.   AFTER  RUNNING HIS OWN PILOT TRAINING NAVIGATION SCHOOL IN SAN DIEGO GATTY TEAMED UP WITH  LT.COMMANDER PHILLIP V.H. WEEMS  A  SERVING  US  NAVAL OFFICER.</a:t>
            </a:r>
          </a:p>
          <a:p>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GATTY WORKED TO IMPROVE WEEMS TABLES OF CALCULATED POSITION LINES”WEEMS CURVES” (USED BY ADMIRAL BYRD IN THE ARCTIC AND AUSTRALIAN HERBERT WILKINS IN THE ANTARCTIC).</a:t>
            </a: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AS THE WEEMS CURVES COULD ONLY BE USED AT NIGHT GATTY LOOKED TO DEVELOP DEAD RECKONING FOR AVIATION NAVIGATION.</a:t>
            </a:r>
          </a:p>
          <a:p>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 HE INVENTED THE AIR SEXTANT AND THEN THEAEROCHRONOMETER.</a:t>
            </a:r>
            <a:endParaRPr lang="en-AU" sz="1600" dirty="0">
              <a:latin typeface="Arial" pitchFamily="34" charset="0"/>
              <a:cs typeface="Arial" pitchFamily="34" charset="0"/>
            </a:endParaRPr>
          </a:p>
          <a:p>
            <a:r>
              <a:rPr lang="en-AU" sz="1600" b="1" dirty="0">
                <a:latin typeface="Arial" pitchFamily="34" charset="0"/>
                <a:cs typeface="Arial" pitchFamily="34" charset="0"/>
              </a:rPr>
              <a:t>THIS WAS DESIGNED TO OVERCOME THE EFFECT OF RAPID AIRCRAFT SPEED ON A CALCULATION.</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548680"/>
            <a:ext cx="7488832" cy="6617196"/>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 GATTY ALSO DESIGNED AND BUILT THE GATTY DRIFT SIGHT  TO FIX THE DETERMINATION OF GROUND SPEED OF AN AIRCRAFT AND  THE ANGLE OF DRIFT (CROSSWIND EFFECT).</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 ALL THESE INVENTIONS ARE THE BASIS OF THE MODERN AUTOMATIC PILOT.</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 WEEMS PUBLISHED A TEXTBOOK “WEEMS SYSTEM OF AIR NAVIGATION” GIVING CREDIT TO GATTY FOR MUCH OF ITS DATA-DESCRIBING HIM AS</a:t>
            </a:r>
            <a:r>
              <a:rPr lang="en-AU" sz="1600" dirty="0">
                <a:latin typeface="Arial" pitchFamily="34" charset="0"/>
                <a:cs typeface="Arial" pitchFamily="34" charset="0"/>
              </a:rPr>
              <a:t> </a:t>
            </a:r>
            <a:r>
              <a:rPr lang="en-AU" sz="1600" b="1" dirty="0">
                <a:latin typeface="Arial" pitchFamily="34" charset="0"/>
                <a:cs typeface="Arial" pitchFamily="34" charset="0"/>
              </a:rPr>
              <a:t>“ A COMPASS AND MAP EXPERT WHO HAS DONE MORE PRACTICAL WORK ON CELESTIAL NAVIGATION THAN ANY OTHER PERSON IN THE WORLD TODAY”.</a:t>
            </a:r>
            <a:endParaRPr lang="en-AU" sz="1600" dirty="0">
              <a:latin typeface="Arial" pitchFamily="34" charset="0"/>
              <a:cs typeface="Arial" pitchFamily="34" charset="0"/>
            </a:endParaRPr>
          </a:p>
          <a:p>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IN 1929 GATTY FLEW AS NAVIGATOR WITH ROSCOE TURNER  FROM GLENDALE CALIFORNIA TO ROOSEVELT FIELD IN NEW YORK  IN A LOCKHEED VEGA.T HE TIME MADE WAS 19 HRS  51 MINS AND WAS 2 HOURS SHORT OF THE RECORD.</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 IT WAS GATTY’S FIRST EXPERIENCE IN LONG DISTANCE AIR NAVIGATION AND BOOSTED HIS REPUTATION AS A TALENTED AND RELIABLE NAVIGATOR.</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lvl="0" eaLnBrk="0" fontAlgn="base" hangingPunct="0">
              <a:spcBef>
                <a:spcPct val="0"/>
              </a:spcBef>
              <a:spcAft>
                <a:spcPct val="0"/>
              </a:spcAft>
            </a:pPr>
            <a:endParaRPr lang="en-AU"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692696"/>
            <a:ext cx="6408712" cy="5632311"/>
          </a:xfrm>
          <a:prstGeom prst="rect">
            <a:avLst/>
          </a:prstGeom>
        </p:spPr>
        <p:txBody>
          <a:bodyPr wrap="square">
            <a:spAutoFit/>
          </a:bodyPr>
          <a:lstStyle/>
          <a:p>
            <a:pPr>
              <a:buFont typeface="Arial" pitchFamily="34" charset="0"/>
              <a:buChar char="•"/>
            </a:pPr>
            <a:r>
              <a:rPr lang="en-AU" b="1" dirty="0">
                <a:latin typeface="Arial" pitchFamily="34" charset="0"/>
                <a:cs typeface="Arial" pitchFamily="34" charset="0"/>
              </a:rPr>
              <a:t>IN 1930 GATTY ACTED AS NAVIGATOR TO A CANADIAN FLYER HAROLD BROMLEY IN HIS ATTEMPTS IN “THE SPIRIT OF TACOMA” TO CROSS THE NORTH PACIFIC FROM THE US WEST COAST TO THE ISLANDS OF JAPAN.</a:t>
            </a:r>
          </a:p>
          <a:p>
            <a:endParaRPr lang="en-AU" b="1"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 ALTHOUGH THE ATTEMPT TO MAKE THE CROSSING FAILED GATTY PROVED ENDURANCE AND CAPABILTY- FLYING THROUGH FOG  AND USING ONLY THE DEAD RECKONING SKILLS DEVELOPED WITH WEEMS AND GATTY’S MARITIME EXPERIENCES.</a:t>
            </a:r>
            <a:endParaRPr lang="en-AU" dirty="0">
              <a:latin typeface="Arial" pitchFamily="34" charset="0"/>
              <a:cs typeface="Arial" pitchFamily="34" charset="0"/>
            </a:endParaRPr>
          </a:p>
          <a:p>
            <a:r>
              <a:rPr lang="en-AU" b="1" dirty="0">
                <a:latin typeface="Arial" pitchFamily="34" charset="0"/>
                <a:cs typeface="Arial" pitchFamily="34" charset="0"/>
              </a:rPr>
              <a:t> </a:t>
            </a:r>
            <a:endParaRPr lang="en-AU"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 GATTY RESUMED HIS NAVIGATION INSTRUCTION IN LA AND HIS CLIENT NUMBERS INCREASED.</a:t>
            </a:r>
          </a:p>
          <a:p>
            <a:pPr>
              <a:buFont typeface="Arial" pitchFamily="34" charset="0"/>
              <a:buChar char="•"/>
            </a:pPr>
            <a:endParaRPr lang="en-AU" b="1"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IN JANUARY 1931 WILEY POST A PILOT WITH EXPERIENCE IN OIL SURVEYING IN REMOTE PARTS OF THE US MET GATTY OFFERING THE POSITION OF NAVIGATOR IN “WINNIE MAE” FOR POST’S PLANNED ROUND THE WORLD FLIGHT.</a:t>
            </a:r>
            <a:endParaRPr lang="en-AU"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620689"/>
            <a:ext cx="7056784" cy="1138773"/>
          </a:xfrm>
          <a:prstGeom prst="rect">
            <a:avLst/>
          </a:prstGeom>
          <a:noFill/>
        </p:spPr>
        <p:txBody>
          <a:bodyPr wrap="square" rtlCol="0">
            <a:spAutoFit/>
          </a:bodyPr>
          <a:lstStyle/>
          <a:p>
            <a:r>
              <a:rPr lang="en-AU" sz="1600" b="1" dirty="0">
                <a:latin typeface="Arial" pitchFamily="34" charset="0"/>
                <a:cs typeface="Arial" pitchFamily="34" charset="0"/>
              </a:rPr>
              <a:t> </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r>
              <a:rPr lang="en-AU" b="1" dirty="0"/>
              <a:t> </a:t>
            </a:r>
            <a:endParaRPr lang="en-AU" dirty="0"/>
          </a:p>
          <a:p>
            <a:endParaRPr lang="en-AU" dirty="0"/>
          </a:p>
        </p:txBody>
      </p:sp>
      <p:pic>
        <p:nvPicPr>
          <p:cNvPr id="34818" name="Picture 2"/>
          <p:cNvPicPr>
            <a:picLocks noChangeAspect="1" noChangeArrowheads="1"/>
          </p:cNvPicPr>
          <p:nvPr/>
        </p:nvPicPr>
        <p:blipFill>
          <a:blip r:embed="rId2" cstate="print"/>
          <a:srcRect/>
          <a:stretch>
            <a:fillRect/>
          </a:stretch>
        </p:blipFill>
        <p:spPr bwMode="auto">
          <a:xfrm>
            <a:off x="2267744" y="476672"/>
            <a:ext cx="4286250" cy="3381375"/>
          </a:xfrm>
          <a:prstGeom prst="rect">
            <a:avLst/>
          </a:prstGeom>
          <a:noFill/>
          <a:ln w="9525">
            <a:noFill/>
            <a:miter lim="800000"/>
            <a:headEnd/>
            <a:tailEnd/>
          </a:ln>
        </p:spPr>
      </p:pic>
      <p:sp>
        <p:nvSpPr>
          <p:cNvPr id="5" name="Rectangle 4"/>
          <p:cNvSpPr/>
          <p:nvPr/>
        </p:nvSpPr>
        <p:spPr>
          <a:xfrm>
            <a:off x="899592" y="3861048"/>
            <a:ext cx="7128792" cy="2862322"/>
          </a:xfrm>
          <a:prstGeom prst="rect">
            <a:avLst/>
          </a:prstGeom>
        </p:spPr>
        <p:txBody>
          <a:bodyPr wrap="square">
            <a:spAutoFit/>
          </a:bodyPr>
          <a:lstStyle/>
          <a:p>
            <a:endParaRPr lang="en-AU" b="1" dirty="0">
              <a:latin typeface="Arial" pitchFamily="34" charset="0"/>
              <a:cs typeface="Arial" pitchFamily="34" charset="0"/>
            </a:endParaRPr>
          </a:p>
          <a:p>
            <a:pPr lvl="0">
              <a:buFont typeface="Arial" pitchFamily="34" charset="0"/>
              <a:buChar char="•"/>
            </a:pPr>
            <a:r>
              <a:rPr lang="en-AU" b="1" dirty="0">
                <a:latin typeface="Arial" pitchFamily="34" charset="0"/>
                <a:ea typeface="Times New Roman" pitchFamily="18" charset="0"/>
                <a:cs typeface="Arial" pitchFamily="34" charset="0"/>
              </a:rPr>
              <a:t>THE WINNIE MAE WAS A LOCKHEED VEGA 5B  WITH A CRUISING SPEED OF 160 MPH AND A MAXIMUM SPEED OF 185MPH.  IT HAD A PREFABRICATED FUSELAGE AND A WASP ENGINE WITH  A POWERFUL SUPERCHARGER WHICH ENABLED THE PLANE TO REACH 16,000 FEET TO TAKE ADVANTAGE OF  EAST FLOWING JET STREAM  AIR CURRENTS.     POST WAS ONE OF THE FIRST TO CONSIDER USING THESE TO BOOST AIR SPEED.</a:t>
            </a:r>
          </a:p>
          <a:p>
            <a:pPr>
              <a:buFont typeface="Arial" pitchFamily="34" charset="0"/>
              <a:buChar char="•"/>
            </a:pPr>
            <a:r>
              <a:rPr lang="en-AU" b="1" dirty="0">
                <a:latin typeface="Arial" pitchFamily="34" charset="0"/>
                <a:cs typeface="Arial" pitchFamily="34" charset="0"/>
              </a:rPr>
              <a:t> </a:t>
            </a:r>
            <a:endParaRPr lang="en-AU"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76673"/>
            <a:ext cx="7200800" cy="6740307"/>
          </a:xfrm>
          <a:prstGeom prst="rect">
            <a:avLst/>
          </a:prstGeom>
        </p:spPr>
        <p:txBody>
          <a:bodyPr wrap="square">
            <a:spAutoFit/>
          </a:bodyPr>
          <a:lstStyle/>
          <a:p>
            <a:pPr lvl="0" eaLnBrk="0" fontAlgn="base" hangingPunct="0">
              <a:spcBef>
                <a:spcPct val="0"/>
              </a:spcBef>
              <a:spcAft>
                <a:spcPct val="0"/>
              </a:spcAft>
              <a:buFont typeface="Arial" pitchFamily="34" charset="0"/>
              <a:buChar char="•"/>
            </a:pPr>
            <a:r>
              <a:rPr lang="en-AU" b="1" dirty="0">
                <a:latin typeface="Arial" pitchFamily="34" charset="0"/>
                <a:ea typeface="Times New Roman" pitchFamily="18" charset="0"/>
                <a:cs typeface="Arial" pitchFamily="34" charset="0"/>
              </a:rPr>
              <a:t>A GIANT FUEL TANK WAS INSTALLED IN THE FUSELAGE. FLIGHT INSTUMENTS WERE REGROUPED FOR EASIER READING DURING BLIND FLYING.  A BANK AND TURN INDICATOR,  A RATE OF CLIMB INDICATOR AND ARTIFICIAL HORIZON WERE INSTALLED  WITH DUPLICATE INSTRUMENTS FOR GATTY INCLUDING  AIRSPEED INDICATOR AND COMPASS AND A MASTER APERIODIC COMPASS. </a:t>
            </a:r>
          </a:p>
          <a:p>
            <a:pPr lvl="0" eaLnBrk="0" fontAlgn="base" hangingPunct="0">
              <a:spcBef>
                <a:spcPct val="0"/>
              </a:spcBef>
              <a:spcAft>
                <a:spcPct val="0"/>
              </a:spcAft>
              <a:buFont typeface="Arial" pitchFamily="34" charset="0"/>
              <a:buChar char="•"/>
            </a:pPr>
            <a:endParaRPr lang="en-AU" b="1"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GATTY PLANNED THE ROUTE ARRANGING  FACILITIES  AT AIRPORTS, OBTAINING METROLOGICAL INFORMATION, DETAILING FUEL NEEDS AND EMERGENCY LANDING SITES.</a:t>
            </a:r>
          </a:p>
          <a:p>
            <a:pPr>
              <a:buFont typeface="Arial" pitchFamily="34" charset="0"/>
              <a:buChar char="•"/>
            </a:pPr>
            <a:endParaRPr lang="en-AU" b="1"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MAPS OF THE USSR COULD NOT BE OBTAINED AND OUTDATED  BITISH WAR MINISTRY MAPS PROVED INACCURATE . </a:t>
            </a:r>
          </a:p>
          <a:p>
            <a:pPr>
              <a:buFont typeface="Arial" pitchFamily="34" charset="0"/>
              <a:buChar char="•"/>
            </a:pPr>
            <a:endParaRPr lang="en-AU" b="1" dirty="0">
              <a:latin typeface="Arial" pitchFamily="34" charset="0"/>
              <a:cs typeface="Arial" pitchFamily="34" charset="0"/>
            </a:endParaRPr>
          </a:p>
          <a:p>
            <a:pPr>
              <a:buFont typeface="Arial" pitchFamily="34" charset="0"/>
              <a:buChar char="•"/>
            </a:pPr>
            <a:r>
              <a:rPr lang="en-AU" b="1" dirty="0">
                <a:latin typeface="Arial" pitchFamily="34" charset="0"/>
                <a:cs typeface="Arial" pitchFamily="34" charset="0"/>
              </a:rPr>
              <a:t>UNTIL MAY 21 THE USSR HAD REFUSED TO LET THE AVIATORS FLY OVER ITS TERRITORY BUT RELENTED ON THE BASIS OF HELP THE US GAVE SOVIET FLIERS ON THE ALASKA STAGES OF THEIR FLIGHT FROM MOSCOW IN OCTOBER 1929.</a:t>
            </a:r>
          </a:p>
          <a:p>
            <a:pPr>
              <a:buFont typeface="Arial" pitchFamily="34" charset="0"/>
              <a:buChar char="•"/>
            </a:pPr>
            <a:endParaRPr lang="en-AU" dirty="0">
              <a:latin typeface="Arial" pitchFamily="34" charset="0"/>
              <a:cs typeface="Arial" pitchFamily="34" charset="0"/>
            </a:endParaRPr>
          </a:p>
          <a:p>
            <a:r>
              <a:rPr lang="en-AU" b="1" dirty="0">
                <a:latin typeface="Arial" pitchFamily="34" charset="0"/>
                <a:cs typeface="Arial" pitchFamily="34" charset="0"/>
              </a:rPr>
              <a:t> </a:t>
            </a:r>
            <a:endParaRPr lang="en-AU" dirty="0">
              <a:latin typeface="Arial" pitchFamily="34" charset="0"/>
              <a:cs typeface="Arial" pitchFamily="34" charset="0"/>
            </a:endParaRPr>
          </a:p>
          <a:p>
            <a:pPr>
              <a:buFont typeface="Arial" pitchFamily="34" charset="0"/>
              <a:buChar char="•"/>
            </a:pPr>
            <a:endParaRPr lang="en-A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827584" y="179249"/>
            <a:ext cx="7560840" cy="68018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AU" sz="1600" b="1"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AU"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LEAVING ROSEVELT FIELD AT 4.55 AM ON 22 JUNE 1931, BOTH PILOTS IN SUITS NOT FLYING GEAR WITH POST $34 AND GATTY WITH $1 IN RESPECTIVE POCKETS, WINNIE MAE HEADED OUT INTO</a:t>
            </a:r>
            <a:r>
              <a:rPr kumimoji="0" lang="en-AU" sz="1600" b="1" i="0" u="none" strike="noStrike" cap="none" normalizeH="0" dirty="0">
                <a:ln>
                  <a:noFill/>
                </a:ln>
                <a:solidFill>
                  <a:schemeClr val="tx1"/>
                </a:solidFill>
                <a:effectLst/>
                <a:latin typeface="Arial" pitchFamily="34" charset="0"/>
                <a:ea typeface="Times New Roman" pitchFamily="18" charset="0"/>
                <a:cs typeface="Arial" pitchFamily="34" charset="0"/>
              </a:rPr>
              <a:t>  </a:t>
            </a:r>
            <a:r>
              <a:rPr kumimoji="0" lang="en-AU"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LIGHTSHOWERS.</a:t>
            </a:r>
          </a:p>
          <a:p>
            <a:pPr marL="0" marR="0" lvl="0" indent="0" algn="l" defTabSz="914400" rtl="0" eaLnBrk="1" fontAlgn="base" latinLnBrk="0" hangingPunct="1">
              <a:lnSpc>
                <a:spcPct val="100000"/>
              </a:lnSpc>
              <a:spcBef>
                <a:spcPct val="0"/>
              </a:spcBef>
              <a:spcAft>
                <a:spcPct val="0"/>
              </a:spcAft>
              <a:buClrTx/>
              <a:buSzTx/>
              <a:buFontTx/>
              <a:buNone/>
              <a:tabLst/>
            </a:pPr>
            <a:endParaRPr lang="en-AU" sz="16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AU"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AU"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AFTER LANDING AT HARBOUR GRACE NEWFOUNDLAND WINNIE MAE FLEW INTO THE NORTH ATLANTIC- FOG BOUND -FLYING AT  50-100 FEET TOO HEAVY TO RISE WITH NEAR FULL FUEL TANKS .POST TOOK THE PLANE TO  1600 FEET BUT FOUND NO BREAK IN THE FOG.</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AU" sz="1600" b="1"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n-AU"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AU"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16 HOURS FROM NEWFOUNDLAND WINNIE MAE LANDED AT THE RAF BASE OF SEALAND NEAR LIVERPOOL.</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WINNIE MAE CROSSED TO HOLLAND,REFUELLED AT HANOVER AND LANDED AT TEMPLEHOF, BERLIN FOR AN OVERNIGHT STOP.</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ARRIVING IN MOSCOW THE FLIERS WERE  MET BY THE USSR SOCIETY FOR AVIATION AND CHEMICAL DEFENCE. A DINNER AT THE MOSCOW SAVOY TESTED THE TIRED PAIR WITH 9 COURSES OF FOOD  AND PLENTY OF VODKA TOASTS.</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AIRPORT CREW IN MOSCOW PUMPED 324 IMPERIAL GALLONS OF FUEL INTO WINNIE MAE INSTEAD OF THE SMALLER US GALLONS AND THE EXTRA HAD TO BE SIPHONED OFF.</a:t>
            </a:r>
            <a:endParaRPr lang="en-AU" sz="1600" dirty="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n-AU"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F76A7E97-5CCF-06DC-1E12-DEF5F85475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32656"/>
            <a:ext cx="7772400" cy="5336351"/>
          </a:xfrm>
          <a:prstGeom prst="rect">
            <a:avLst/>
          </a:prstGeom>
        </p:spPr>
      </p:pic>
      <p:sp>
        <p:nvSpPr>
          <p:cNvPr id="5" name="TextBox 4">
            <a:extLst>
              <a:ext uri="{FF2B5EF4-FFF2-40B4-BE49-F238E27FC236}">
                <a16:creationId xmlns:a16="http://schemas.microsoft.com/office/drawing/2014/main" id="{65FD8628-0D84-49B0-F717-F71F4322FFAB}"/>
              </a:ext>
            </a:extLst>
          </p:cNvPr>
          <p:cNvSpPr txBox="1"/>
          <p:nvPr/>
        </p:nvSpPr>
        <p:spPr>
          <a:xfrm>
            <a:off x="683568" y="5949280"/>
            <a:ext cx="7234673" cy="369332"/>
          </a:xfrm>
          <a:prstGeom prst="rect">
            <a:avLst/>
          </a:prstGeom>
          <a:noFill/>
        </p:spPr>
        <p:txBody>
          <a:bodyPr wrap="none" rtlCol="0">
            <a:spAutoFit/>
          </a:bodyPr>
          <a:lstStyle/>
          <a:p>
            <a:r>
              <a:rPr lang="en-US" dirty="0"/>
              <a:t>Around the World in 8 Days, Post &amp; Gatty, Rand McNally &amp; Co. 1931</a:t>
            </a:r>
          </a:p>
        </p:txBody>
      </p:sp>
    </p:spTree>
    <p:extLst>
      <p:ext uri="{BB962C8B-B14F-4D97-AF65-F5344CB8AC3E}">
        <p14:creationId xmlns:p14="http://schemas.microsoft.com/office/powerpoint/2010/main" val="2842126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48680"/>
            <a:ext cx="7272808" cy="6309420"/>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FROM MOSCOW THE FLIGHT WENT TO IRKTUSK IN SIBERIA. CHECKING A BEND IN THE  AMUR RIVER GATTY  NAVIGATED  INTO BLAGOVESHCHENK.</a:t>
            </a:r>
            <a:endParaRPr lang="en-AU" sz="1600" dirty="0">
              <a:latin typeface="Arial" pitchFamily="34" charset="0"/>
              <a:cs typeface="Arial" pitchFamily="34" charset="0"/>
            </a:endParaRPr>
          </a:p>
          <a:p>
            <a:r>
              <a:rPr lang="en-AU" sz="1600" b="1" dirty="0">
                <a:latin typeface="Arial" pitchFamily="34" charset="0"/>
                <a:cs typeface="Arial" pitchFamily="34" charset="0"/>
              </a:rPr>
              <a:t>HERE THE AIRFIELD PROVED TO BE  A  MUDDY LAKE WHICH BOGGED THE WINNIE MAE.</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THE NEXT DAY WATER DRAINED FROM THE RUNWAY AND HORSES AND RUSSIAN PULLING POWER EXTRACTED THE WINNIE MAE.</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FOLLOWING THE TRANS-SIBERIAN RAILWAY EAST THE FLIGHT REACHED KHABAROSK .  FROM HERE BOTH FLIERS ELECTED TO HEAD FOR SOLOMON ALASKA ACROSS THE PACIFIC.</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THE WINNIE MAE HAD NW HEADWINDS OVER THE KAMCHATKA PENINSULA.  OFF SAKHALIN ISLAND THE PLANE WAS MAKING 140 MPH.</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THE LEG  ACROSS THE ALEUTIAN ISLANDS AND THE BERING SEA WAS THE MOST DANGEROUS OF THE WHOLE FLIGHT.  MUCH OF THIS WAS AT WAVE HEIGHT.</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r>
              <a:rPr lang="en-AU" b="1" dirty="0">
                <a:latin typeface="Arial" pitchFamily="34" charset="0"/>
                <a:cs typeface="Arial" pitchFamily="34" charset="0"/>
              </a:rPr>
              <a:t> </a:t>
            </a:r>
            <a:endParaRPr lang="en-AU" dirty="0">
              <a:latin typeface="Arial" pitchFamily="34" charset="0"/>
              <a:cs typeface="Arial" pitchFamily="34" charset="0"/>
            </a:endParaRPr>
          </a:p>
          <a:p>
            <a:endParaRPr lang="en-A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476672"/>
            <a:ext cx="7200800" cy="7571303"/>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LANDING AT SOLOMON ALASKA THE PLANE REFUELLED BUT ON TAKEOFF DUG INTO SOFT SAND AND BENT TWO PROPELLER TIPS.  POST FIXED THESE WITH HAMMER AND WRENCH.  GATTY BRUISED HIS SHOULDER ON THE PROPELLOR IN AN ENGINE BACKFIRE BUT STILL WAS PREPARED TO NAVIGATE TO FAIRBANKS.</a:t>
            </a:r>
          </a:p>
          <a:p>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AT FAIRBANKS THE PROPELLOR WAS REPLACED AND WINNIE MAE REFUELLED AND THE FLIERS GOT A  FEW  HOURS SLEEP.</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OVER CANADA THE NEXT DAY  WINNIE MAE HIT RAIN AND MIST. FOLLOWING THE CANADIAN PACIFIC RAIL LINE THE FLIER REACHED EDMONTON WITH A FLOODED AIRFIELD.</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A LARGE CROWD OF SPECTATORS GREETED THEM  BUT THE FLIERS WERE GROSSLY WEARY AT THE OFFICIAL RECEPTION.  THE WINNIE MAE WAS HAULED  OUT BY A CATERPILLAR TRACTOR.</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THE NEXT DAY BOTH FLIERS WERE IN HIGH SPIRITS AFTER  BATHS AND SHAVES.  THE PLANE TOOK OFF ON A MAIN ROAD  WHERE COUNCIL CREWS HAD REMOVED TELEPHONE AND POWER CABLES .</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THE LAST LEG WAS TO ROOSEVELT FIELD NEW YORK.  IN THE AFTERNOON  OF 30 JUNE 1931 WINNIE MAE TOUCHED DOWN THERE AFTER 8 DAYS 15 HOURS AND 53 MINUTES. </a:t>
            </a:r>
            <a:endParaRPr lang="en-AU" sz="1600" dirty="0">
              <a:latin typeface="Arial" pitchFamily="34" charset="0"/>
              <a:cs typeface="Arial" pitchFamily="34" charset="0"/>
            </a:endParaRP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endParaRPr lang="en-AU" sz="1600" dirty="0">
              <a:latin typeface="Arial" pitchFamily="34" charset="0"/>
              <a:cs typeface="Arial" pitchFamily="34" charset="0"/>
            </a:endParaRPr>
          </a:p>
          <a:p>
            <a:endParaRPr lang="en-AU"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332656"/>
            <a:ext cx="7272808" cy="7755969"/>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GATTY’ THE NEW YORK TIMES REPORTE  ‘ WHOSE UNERRING NAVIGATION ENABLED THE EXPEDITION TO MAINTAIN A PERFECT SCHEDULE ON THEIR 15,474 MILE FLIGHT AROUND THE WORLD, HAULED HIMSELF UP THROUGH THE COCKPIT AND WAS SITTING, WITH A GRIN ON HIS OIL-SMEARED FACE ON THE HIGH WING OF THE SHIP WHEN THE CROWD SWARMED AROUND IT’.</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GATTY AND POST WITH THEIR WIVES WERE GIVEN  A SPECIAL LUNCH AT THE WHITE HOUSE WITH  PRESIDENT HOOVER.</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IN AUGUST 1932 AT THE NATIONAL AERONAUTIC CONVENTION GATTY RECEIVED THE DFC WITH POST FROM  PRESIDENT HOOVER.</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GATTY BECAME  A  CELEBRITY IN THE US  AND ON JANUARY 15th 1932 HE WAS APPOINTED TO THE SPECIALLY CREATED CIVILIAN POSITION OF SENIOR ENGINEER IN THE AIR CORPS AND THE REQUIREMENT OF US CITIZENSHIP WAS WAIVED.  GATTY FLATLY REFUSED IN ALL HIS TIME IN THE US TO CHANGE HIS AUSTRALIAN CITIZENSHIP.</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FROM `1934 GATTY WAS INVOLVED IN DEVELOPING AIR ROUTES FOR TWA.  HE CONCEIVED  A  PACIFIC ROUTE WHICH USED LAND BASED AIRCRAFT AND RAN TO AUSTRALIA FROM SAN FRANCISO TO HONOLULU,  JARVIS,  PAGO,  PAGO  SUVA, AUCKLAND TO SYDNEY.     THE OTHER WOULD RUN TO JAPAN VIA HONOLULU, MIDWAY AND WAKE.</a:t>
            </a: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endParaRPr lang="en-A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Ticker Tape Parade"/>
          <p:cNvPicPr>
            <a:picLocks noChangeAspect="1" noChangeArrowheads="1"/>
          </p:cNvPicPr>
          <p:nvPr/>
        </p:nvPicPr>
        <p:blipFill>
          <a:blip r:embed="rId2" cstate="print"/>
          <a:srcRect/>
          <a:stretch>
            <a:fillRect/>
          </a:stretch>
        </p:blipFill>
        <p:spPr bwMode="auto">
          <a:xfrm>
            <a:off x="1979712" y="476672"/>
            <a:ext cx="5210175" cy="60960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404664"/>
            <a:ext cx="7056784" cy="7448193"/>
          </a:xfrm>
          <a:prstGeom prst="rect">
            <a:avLst/>
          </a:prstGeom>
          <a:noFill/>
        </p:spPr>
        <p:txBody>
          <a:bodyPr wrap="square" rtlCol="0">
            <a:spAutoFit/>
          </a:bodyPr>
          <a:lstStyle/>
          <a:p>
            <a:pPr>
              <a:buFont typeface="Arial" pitchFamily="34" charset="0"/>
              <a:buChar char="•"/>
            </a:pPr>
            <a:r>
              <a:rPr lang="en-AU" sz="1600" b="1" dirty="0">
                <a:latin typeface="Arial" pitchFamily="34" charset="0"/>
                <a:cs typeface="Arial" pitchFamily="34" charset="0"/>
              </a:rPr>
              <a:t>BACKED BY DOUGLAS, GATTY FOUND THAT KEY PACIFIC ISLANDS ON THE SAN FRANCISCO –AUCKLAND ROUTE WERE OF DOUBTFUL BRITISH CLAIMS THAT HAD BEEN COLONISED EARLIER BY US GUANO  MINERS  AND SO  COULD BE CLAIMED BY THE US.</a:t>
            </a: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IT WAS THIS ACTIVITY THAT  BOTH CONFLICTED WITH THE AUSTRALIAN GOVERNMENT’S PREFERENCE FOR THE IMPERIAL LONDON TO SYDNEY ROUTE AND MADE GATTY AN OUTCAST AS FAR  AS CANBERRA  WAS CONCERNED.</a:t>
            </a:r>
          </a:p>
          <a:p>
            <a:pPr>
              <a:buFont typeface="Arial" pitchFamily="34" charset="0"/>
              <a:buChar char="•"/>
            </a:pPr>
            <a:endParaRPr lang="en-AU" sz="1600" b="1" dirty="0">
              <a:latin typeface="Arial" pitchFamily="34" charset="0"/>
              <a:cs typeface="Arial" pitchFamily="34" charset="0"/>
            </a:endParaRPr>
          </a:p>
          <a:p>
            <a:r>
              <a:rPr lang="en-AU" sz="1600" b="1" dirty="0">
                <a:latin typeface="Arial" pitchFamily="34" charset="0"/>
                <a:cs typeface="Arial" pitchFamily="34" charset="0"/>
              </a:rPr>
              <a:t>GATTY CONTRACTED WITH THE NZ GOVERNMENT IN 1935 TO DEVELOP THE PROPOSED ROUTE.</a:t>
            </a:r>
            <a:endParaRPr lang="en-AU" sz="1600" dirty="0">
              <a:latin typeface="Arial" pitchFamily="34" charset="0"/>
              <a:cs typeface="Arial" pitchFamily="34" charset="0"/>
            </a:endParaRPr>
          </a:p>
          <a:p>
            <a:r>
              <a:rPr lang="en-AU" sz="1600" b="1" dirty="0">
                <a:latin typeface="Arial" pitchFamily="34" charset="0"/>
                <a:cs typeface="Arial" pitchFamily="34" charset="0"/>
              </a:rPr>
              <a:t>THE NZ  ADMINISTRATION OF THE TIME FELT CUT OFF IN RELATION TO THE AUSTRALIAN AIR ROUTE POLICY.  THE US GOVERNMENT ON ITS PART HAD DEFENCE REASONS FOR BACKING THE PAN AM ROUTE.  ON  17th MARCH 1937 PAN AM’S SIKORSKY S-42 FLYING BOAT TOOK OFF FROM OAKLAND FOR ITS ARRIVAL IN AUCKLAND ON MARCH 31st.</a:t>
            </a:r>
          </a:p>
          <a:p>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GATTY WENT ON TO SERVE IN THE US ARMY AIR CORPS.  HE WROTE “THE RAFT BOOK” IN 1944 FOR DOWNED US FLIERS IN THE PACIFIC.  IT WAS BASED ON HIS EARLY INTEREST IN NATURAL NAVIGATION  WHICH  LATER WAS FULLY EXPLORED IN HIS BOOK      “ NATURE IS YOUR GUIDE”.</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pPr>
              <a:buFont typeface="Arial" pitchFamily="34" charset="0"/>
              <a:buChar char="•"/>
            </a:pPr>
            <a:endParaRPr lang="en-AU" sz="1600" dirty="0">
              <a:latin typeface="Arial" pitchFamily="34" charset="0"/>
              <a:cs typeface="Arial" pitchFamily="34" charset="0"/>
            </a:endParaRPr>
          </a:p>
          <a:p>
            <a:endParaRPr lang="en-A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548680"/>
            <a:ext cx="6840760" cy="3077766"/>
          </a:xfrm>
          <a:prstGeom prst="rect">
            <a:avLst/>
          </a:prstGeom>
          <a:noFill/>
        </p:spPr>
        <p:txBody>
          <a:bodyPr wrap="square" rtlCol="0">
            <a:spAutoFit/>
          </a:bodyPr>
          <a:lstStyle/>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endParaRPr lang="en-AU" sz="1600" b="1"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HE MOVED TO FIJI IN  1947 AND  STARTED A TUNA PROCESSING OPERATION WHICH FAILED. IN  JULY 1951 HE ESTABLISHED FIJI  AIRLINES AND BROUGHT IN 3 TWIN ENGINED DE HAVILLAND DH 89A’S.GATTY SERVED TWO TERMS ON FIJI’S LEGISLATIVE COUNCIL.</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pPr>
              <a:buFont typeface="Arial" pitchFamily="34" charset="0"/>
              <a:buChar char="•"/>
            </a:pPr>
            <a:r>
              <a:rPr lang="en-AU" sz="1600" b="1" dirty="0">
                <a:latin typeface="Arial" pitchFamily="34" charset="0"/>
                <a:cs typeface="Arial" pitchFamily="34" charset="0"/>
              </a:rPr>
              <a:t>HE DIED NEAR NAUSORI AIRPORT  AT 11 AM AUGUST 30 1957.HE WAS BURIED  IN  SUVA.</a:t>
            </a:r>
            <a:endParaRPr lang="en-AU" sz="1600" dirty="0">
              <a:latin typeface="Arial" pitchFamily="34" charset="0"/>
              <a:cs typeface="Arial" pitchFamily="34" charset="0"/>
            </a:endParaRPr>
          </a:p>
          <a:p>
            <a:r>
              <a:rPr lang="en-AU" sz="1600" b="1" dirty="0">
                <a:latin typeface="Arial" pitchFamily="34" charset="0"/>
                <a:cs typeface="Arial" pitchFamily="34" charset="0"/>
              </a:rPr>
              <a:t> </a:t>
            </a:r>
            <a:endParaRPr lang="en-AU" sz="1600" dirty="0">
              <a:latin typeface="Arial" pitchFamily="34" charset="0"/>
              <a:cs typeface="Arial" pitchFamily="34" charset="0"/>
            </a:endParaRPr>
          </a:p>
          <a:p>
            <a:endParaRPr lang="en-A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arold gatty memorial"/>
          <p:cNvPicPr>
            <a:picLocks noChangeAspect="1" noChangeArrowheads="1"/>
          </p:cNvPicPr>
          <p:nvPr/>
        </p:nvPicPr>
        <p:blipFill>
          <a:blip r:embed="rId2" cstate="print"/>
          <a:srcRect/>
          <a:stretch>
            <a:fillRect/>
          </a:stretch>
        </p:blipFill>
        <p:spPr bwMode="auto">
          <a:xfrm>
            <a:off x="395536" y="332656"/>
            <a:ext cx="5276850" cy="3514725"/>
          </a:xfrm>
          <a:prstGeom prst="rect">
            <a:avLst/>
          </a:prstGeom>
          <a:noFill/>
          <a:ln w="9525">
            <a:noFill/>
            <a:miter lim="800000"/>
            <a:headEnd/>
            <a:tailEnd/>
          </a:ln>
        </p:spPr>
      </p:pic>
      <p:sp>
        <p:nvSpPr>
          <p:cNvPr id="44035" name="Rectangle 3"/>
          <p:cNvSpPr>
            <a:spLocks noChangeArrowheads="1"/>
          </p:cNvSpPr>
          <p:nvPr/>
        </p:nvSpPr>
        <p:spPr bwMode="auto">
          <a:xfrm>
            <a:off x="5220072" y="4077072"/>
            <a:ext cx="352839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GATTY’S EPITAPH:TAMA’S PATH</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The sun sags down on Tama’s path</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Across the changing sky</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New stars do leap across the deep</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To meet the wondering eye</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New seas are spread on either side</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New skies are overhead</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New lands await the Sea Kings</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In the vast grey seas ahead</a:t>
            </a:r>
            <a:endParaRPr kumimoji="0" lang="en-AU" sz="1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1400" b="1"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en-AU" sz="1400" b="0" i="0" u="none" strike="noStrike" cap="none" normalizeH="0" baseline="0" dirty="0">
              <a:ln>
                <a:noFill/>
              </a:ln>
              <a:solidFill>
                <a:schemeClr val="tx1"/>
              </a:solidFill>
              <a:effectLst/>
              <a:latin typeface="Arial" pitchFamily="34" charset="0"/>
              <a:cs typeface="Arial" pitchFamily="34" charset="0"/>
            </a:endParaRPr>
          </a:p>
        </p:txBody>
      </p:sp>
      <p:sp>
        <p:nvSpPr>
          <p:cNvPr id="5" name="TextBox 4"/>
          <p:cNvSpPr txBox="1"/>
          <p:nvPr/>
        </p:nvSpPr>
        <p:spPr>
          <a:xfrm>
            <a:off x="5724128" y="1484784"/>
            <a:ext cx="3240360" cy="646331"/>
          </a:xfrm>
          <a:prstGeom prst="rect">
            <a:avLst/>
          </a:prstGeom>
          <a:noFill/>
        </p:spPr>
        <p:txBody>
          <a:bodyPr wrap="square" rtlCol="0">
            <a:spAutoFit/>
          </a:bodyPr>
          <a:lstStyle/>
          <a:p>
            <a:pPr lvl="0" eaLnBrk="0" fontAlgn="base" hangingPunct="0">
              <a:spcBef>
                <a:spcPct val="0"/>
              </a:spcBef>
              <a:spcAft>
                <a:spcPct val="0"/>
              </a:spcAft>
            </a:pP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JOHN LIVERMORE</a:t>
            </a:r>
            <a:endParaRPr kumimoji="0" lang="en-AU" sz="1200" b="0" i="0" u="none" strike="noStrike" cap="none" normalizeH="0" baseline="0" dirty="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Editor: </a:t>
            </a:r>
            <a:r>
              <a:rPr kumimoji="0" lang="en-AU" sz="12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Transport:Laws</a:t>
            </a: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 of Australia</a:t>
            </a:r>
            <a:endParaRPr kumimoji="0" lang="en-AU" sz="1200" b="0" i="0" u="none" strike="noStrike" cap="none" normalizeH="0" baseline="0" dirty="0">
              <a:ln>
                <a:noFill/>
              </a:ln>
              <a:solidFill>
                <a:schemeClr val="tx1"/>
              </a:solidFill>
              <a:effectLst/>
              <a:latin typeface="Arial" pitchFamily="34" charset="0"/>
              <a:cs typeface="Arial" pitchFamily="34" charset="0"/>
            </a:endParaRPr>
          </a:p>
          <a:p>
            <a:pPr lvl="0" eaLnBrk="0" fontAlgn="base" hangingPunct="0">
              <a:spcBef>
                <a:spcPct val="0"/>
              </a:spcBef>
              <a:spcAft>
                <a:spcPct val="0"/>
              </a:spcAft>
            </a:pP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Website: </a:t>
            </a: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hlinkClick r:id="rId3"/>
              </a:rPr>
              <a:t>www.john</a:t>
            </a:r>
            <a:r>
              <a:rPr kumimoji="0" lang="en-AU" sz="1200" b="1" i="0" u="none" strike="noStrike" cap="none" normalizeH="0" baseline="0" dirty="0">
                <a:ln>
                  <a:noFill/>
                </a:ln>
                <a:solidFill>
                  <a:schemeClr val="tx1"/>
                </a:solidFill>
                <a:effectLst/>
                <a:latin typeface="Arial" pitchFamily="34" charset="0"/>
                <a:ea typeface="Times New Roman" pitchFamily="18" charset="0"/>
                <a:cs typeface="Arial" pitchFamily="34" charset="0"/>
              </a:rPr>
              <a:t>livermore.com.au</a:t>
            </a:r>
            <a:endParaRPr kumimoji="0" lang="en-AU" sz="1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403</TotalTime>
  <Words>1945</Words>
  <Application>Microsoft Macintosh PowerPoint</Application>
  <PresentationFormat>On-screen Show (4:3)</PresentationFormat>
  <Paragraphs>159</Paragraphs>
  <Slides>17</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6" baseType="lpstr">
      <vt:lpstr>Arial</vt:lpstr>
      <vt:lpstr>Book Antiqua</vt:lpstr>
      <vt:lpstr>Calibri</vt:lpstr>
      <vt:lpstr>Lucida Sans</vt:lpstr>
      <vt:lpstr>Wingdings</vt:lpstr>
      <vt:lpstr>Wingdings 2</vt:lpstr>
      <vt:lpstr>Wingdings 3</vt:lpstr>
      <vt:lpstr>Apex</vt:lpstr>
      <vt:lpstr>Picture</vt:lpstr>
      <vt:lpstr>HAROLD GATTY Prince of Navigators</vt:lpstr>
      <vt:lpstr>Harold Gatty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HAROLD GATTY Prince of Navigators</dc:title>
  <dc:creator>Brian</dc:creator>
  <cp:lastModifiedBy>John Livermore</cp:lastModifiedBy>
  <cp:revision>60</cp:revision>
  <dcterms:created xsi:type="dcterms:W3CDTF">2010-08-31T09:18:18Z</dcterms:created>
  <dcterms:modified xsi:type="dcterms:W3CDTF">2026-10-22T03:49:11Z</dcterms:modified>
</cp:coreProperties>
</file>