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3" r:id="rId3"/>
    <p:sldId id="272" r:id="rId4"/>
    <p:sldId id="259" r:id="rId5"/>
    <p:sldId id="258" r:id="rId6"/>
    <p:sldId id="260" r:id="rId7"/>
    <p:sldId id="261" r:id="rId8"/>
    <p:sldId id="262" r:id="rId9"/>
    <p:sldId id="263" r:id="rId10"/>
    <p:sldId id="264" r:id="rId11"/>
    <p:sldId id="265" r:id="rId12"/>
    <p:sldId id="266" r:id="rId13"/>
    <p:sldId id="267" r:id="rId14"/>
    <p:sldId id="268"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2"/>
  </p:normalViewPr>
  <p:slideViewPr>
    <p:cSldViewPr>
      <p:cViewPr varScale="1">
        <p:scale>
          <a:sx n="95" d="100"/>
          <a:sy n="95" d="100"/>
        </p:scale>
        <p:origin x="1456" y="4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463F3-A101-4147-8DC6-E36297FD07F9}" type="datetimeFigureOut">
              <a:rPr lang="en-AU" smtClean="0"/>
              <a:pPr/>
              <a:t>28/4/2026</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4A2A50-0B60-4113-9156-4D3DB1D051C2}" type="slidenum">
              <a:rPr lang="en-AU" smtClean="0"/>
              <a:pPr/>
              <a:t>‹#›</a:t>
            </a:fld>
            <a:endParaRPr lang="en-AU"/>
          </a:p>
        </p:txBody>
      </p:sp>
    </p:spTree>
    <p:extLst>
      <p:ext uri="{BB962C8B-B14F-4D97-AF65-F5344CB8AC3E}">
        <p14:creationId xmlns:p14="http://schemas.microsoft.com/office/powerpoint/2010/main" val="1906592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Practice in Forwarding Instructions</a:t>
            </a:r>
            <a:r>
              <a:rPr lang="en-AU" baseline="0" dirty="0"/>
              <a:t> and Bills of Lading</a:t>
            </a:r>
          </a:p>
          <a:p>
            <a:endParaRPr lang="en-AU" dirty="0"/>
          </a:p>
          <a:p>
            <a:r>
              <a:rPr lang="en-AU" dirty="0"/>
              <a:t> Forward</a:t>
            </a:r>
          </a:p>
        </p:txBody>
      </p:sp>
      <p:sp>
        <p:nvSpPr>
          <p:cNvPr id="4" name="Slide Number Placeholder 3"/>
          <p:cNvSpPr>
            <a:spLocks noGrp="1"/>
          </p:cNvSpPr>
          <p:nvPr>
            <p:ph type="sldNum" sz="quarter" idx="10"/>
          </p:nvPr>
        </p:nvSpPr>
        <p:spPr/>
        <p:txBody>
          <a:bodyPr/>
          <a:lstStyle/>
          <a:p>
            <a:fld id="{FC4A2A50-0B60-4113-9156-4D3DB1D051C2}" type="slidenum">
              <a:rPr lang="en-AU" smtClean="0"/>
              <a:pPr/>
              <a:t>1</a:t>
            </a:fld>
            <a:endParaRPr lang="en-AU"/>
          </a:p>
        </p:txBody>
      </p:sp>
    </p:spTree>
    <p:extLst>
      <p:ext uri="{BB962C8B-B14F-4D97-AF65-F5344CB8AC3E}">
        <p14:creationId xmlns:p14="http://schemas.microsoft.com/office/powerpoint/2010/main" val="980420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DB6F6CBD-DE67-4378-AE00-35AE1F42C6D5}" type="datetimeFigureOut">
              <a:rPr lang="en-AU" smtClean="0"/>
              <a:pPr/>
              <a:t>28/4/2026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DB6F6CBD-DE67-4378-AE00-35AE1F42C6D5}" type="datetimeFigureOut">
              <a:rPr lang="en-AU" smtClean="0"/>
              <a:pPr/>
              <a:t>28/4/2026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DB6F6CBD-DE67-4378-AE00-35AE1F42C6D5}" type="datetimeFigureOut">
              <a:rPr lang="en-AU" smtClean="0"/>
              <a:pPr/>
              <a:t>28/4/2026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DB6F6CBD-DE67-4378-AE00-35AE1F42C6D5}" type="datetimeFigureOut">
              <a:rPr lang="en-AU" smtClean="0"/>
              <a:pPr/>
              <a:t>28/4/2026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6F6CBD-DE67-4378-AE00-35AE1F42C6D5}" type="datetimeFigureOut">
              <a:rPr lang="en-AU" smtClean="0"/>
              <a:pPr/>
              <a:t>28/4/2026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DB6F6CBD-DE67-4378-AE00-35AE1F42C6D5}" type="datetimeFigureOut">
              <a:rPr lang="en-AU" smtClean="0"/>
              <a:pPr/>
              <a:t>28/4/2026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DB6F6CBD-DE67-4378-AE00-35AE1F42C6D5}" type="datetimeFigureOut">
              <a:rPr lang="en-AU" smtClean="0"/>
              <a:pPr/>
              <a:t>28/4/2026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DB6F6CBD-DE67-4378-AE00-35AE1F42C6D5}" type="datetimeFigureOut">
              <a:rPr lang="en-AU" smtClean="0"/>
              <a:pPr/>
              <a:t>28/4/2026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6F6CBD-DE67-4378-AE00-35AE1F42C6D5}" type="datetimeFigureOut">
              <a:rPr lang="en-AU" smtClean="0"/>
              <a:pPr/>
              <a:t>28/4/2026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6F6CBD-DE67-4378-AE00-35AE1F42C6D5}" type="datetimeFigureOut">
              <a:rPr lang="en-AU" smtClean="0"/>
              <a:pPr/>
              <a:t>28/4/2026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6F6CBD-DE67-4378-AE00-35AE1F42C6D5}" type="datetimeFigureOut">
              <a:rPr lang="en-AU" smtClean="0"/>
              <a:pPr/>
              <a:t>28/4/2026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4290EF3-E310-4284-A765-875A9F5F351F}"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F6CBD-DE67-4378-AE00-35AE1F42C6D5}" type="datetimeFigureOut">
              <a:rPr lang="en-AU" smtClean="0"/>
              <a:pPr/>
              <a:t>28/4/2026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90EF3-E310-4284-A765-875A9F5F351F}"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BILLS OF LADING</a:t>
            </a:r>
            <a:br>
              <a:rPr lang="en-AU"/>
            </a:br>
            <a:r>
              <a:rPr lang="en-AU"/>
              <a:t>Practice, </a:t>
            </a:r>
            <a:r>
              <a:rPr lang="en-AU" dirty="0"/>
              <a:t>Law &amp; Cases</a:t>
            </a:r>
          </a:p>
        </p:txBody>
      </p:sp>
      <p:sp>
        <p:nvSpPr>
          <p:cNvPr id="3" name="Subtitle 2"/>
          <p:cNvSpPr>
            <a:spLocks noGrp="1"/>
          </p:cNvSpPr>
          <p:nvPr>
            <p:ph type="subTitle" idx="1"/>
          </p:nvPr>
        </p:nvSpPr>
        <p:spPr/>
        <p:txBody>
          <a:bodyPr/>
          <a:lstStyle/>
          <a:p>
            <a:r>
              <a:rPr lang="en-AU" b="1" dirty="0"/>
              <a:t>John Livermore</a:t>
            </a:r>
          </a:p>
          <a:p>
            <a:r>
              <a:rPr lang="en-AU" b="1" dirty="0"/>
              <a:t>FCITLA</a:t>
            </a:r>
          </a:p>
          <a:p>
            <a:r>
              <a:rPr lang="en-AU" b="1" dirty="0"/>
              <a:t>John Livermore Enterprises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Airway bill and Limitation of Liability</a:t>
            </a:r>
          </a:p>
        </p:txBody>
      </p:sp>
      <p:sp>
        <p:nvSpPr>
          <p:cNvPr id="3" name="Content Placeholder 2"/>
          <p:cNvSpPr>
            <a:spLocks noGrp="1"/>
          </p:cNvSpPr>
          <p:nvPr>
            <p:ph idx="1"/>
          </p:nvPr>
        </p:nvSpPr>
        <p:spPr/>
        <p:txBody>
          <a:bodyPr>
            <a:normAutofit fontScale="92500" lnSpcReduction="20000"/>
          </a:bodyPr>
          <a:lstStyle/>
          <a:p>
            <a:r>
              <a:rPr lang="en-AU" dirty="0"/>
              <a:t>In </a:t>
            </a:r>
            <a:r>
              <a:rPr lang="en-AU" i="1" dirty="0"/>
              <a:t>Siemens </a:t>
            </a:r>
            <a:r>
              <a:rPr lang="en-AU" dirty="0"/>
              <a:t>v </a:t>
            </a:r>
            <a:r>
              <a:rPr lang="en-AU" i="1" dirty="0" err="1"/>
              <a:t>Schenker</a:t>
            </a:r>
            <a:r>
              <a:rPr lang="en-AU" i="1" dirty="0"/>
              <a:t> International (Aust) Pty Ltd</a:t>
            </a:r>
            <a:r>
              <a:rPr lang="en-AU" dirty="0"/>
              <a:t> (2004) ALR 322  the High Court of Australia held that a limitation of liability clause in the air way bill  for  digital transmission  equipment  for delivery to WA by Siemens applied both to the air carriage and that by road to the warehouse.</a:t>
            </a:r>
          </a:p>
          <a:p>
            <a:r>
              <a:rPr lang="en-AU" dirty="0"/>
              <a:t>The equipment was purchased on a FCA point (free to carrier) basis so that property and risk passed to the purchaser at </a:t>
            </a:r>
            <a:r>
              <a:rPr lang="en-AU" dirty="0" err="1"/>
              <a:t>Tegel</a:t>
            </a:r>
            <a:r>
              <a:rPr lang="en-AU" dirty="0"/>
              <a:t> Airport, Berlin.</a:t>
            </a:r>
          </a:p>
          <a:p>
            <a:r>
              <a:rPr lang="en-AU" dirty="0"/>
              <a:t>The consignment was  consolidated by  </a:t>
            </a:r>
            <a:r>
              <a:rPr lang="en-AU" dirty="0" err="1"/>
              <a:t>Schenker</a:t>
            </a:r>
            <a:r>
              <a:rPr lang="en-AU" dirty="0"/>
              <a:t> GmbH  on Singapore Airlines</a:t>
            </a:r>
          </a:p>
          <a:p>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High Court decision</a:t>
            </a:r>
          </a:p>
        </p:txBody>
      </p:sp>
      <p:sp>
        <p:nvSpPr>
          <p:cNvPr id="3" name="Content Placeholder 2"/>
          <p:cNvSpPr>
            <a:spLocks noGrp="1"/>
          </p:cNvSpPr>
          <p:nvPr>
            <p:ph idx="1"/>
          </p:nvPr>
        </p:nvSpPr>
        <p:spPr/>
        <p:txBody>
          <a:bodyPr>
            <a:normAutofit fontScale="92500" lnSpcReduction="20000"/>
          </a:bodyPr>
          <a:lstStyle/>
          <a:p>
            <a:r>
              <a:rPr lang="en-AU" dirty="0"/>
              <a:t> The equipment was damaged when it fell from  the truck  en route by road </a:t>
            </a:r>
            <a:r>
              <a:rPr lang="en-AU"/>
              <a:t>from Tullamarine </a:t>
            </a:r>
            <a:r>
              <a:rPr lang="en-AU" dirty="0"/>
              <a:t>Airport to a warehouse.</a:t>
            </a:r>
          </a:p>
          <a:p>
            <a:r>
              <a:rPr lang="en-AU" dirty="0"/>
              <a:t>Siemens claimed damages against </a:t>
            </a:r>
            <a:r>
              <a:rPr lang="en-AU" dirty="0" err="1"/>
              <a:t>Schenker</a:t>
            </a:r>
            <a:r>
              <a:rPr lang="en-AU" dirty="0"/>
              <a:t> which argued limitation under both the Warsaw Convention and the airway bill </a:t>
            </a:r>
          </a:p>
          <a:p>
            <a:r>
              <a:rPr lang="en-AU" dirty="0"/>
              <a:t>The High Court  on appeal held that the limitation provisions of the Warsaw Convention  incorporated by the  </a:t>
            </a:r>
            <a:r>
              <a:rPr lang="en-AU" i="1" dirty="0"/>
              <a:t>Civil Aviation(Carriers’ Liability) Act  </a:t>
            </a:r>
            <a:r>
              <a:rPr lang="en-AU" dirty="0"/>
              <a:t>1959</a:t>
            </a:r>
            <a:r>
              <a:rPr lang="en-AU" i="1" dirty="0"/>
              <a:t>(</a:t>
            </a:r>
            <a:r>
              <a:rPr lang="en-AU" i="1" dirty="0" err="1"/>
              <a:t>Cth</a:t>
            </a:r>
            <a:r>
              <a:rPr lang="en-AU" dirty="0"/>
              <a:t>) did not  apply but that those in the air waybill did to protect </a:t>
            </a:r>
            <a:r>
              <a:rPr lang="en-AU" dirty="0" err="1"/>
              <a:t>Schenker</a:t>
            </a:r>
            <a:r>
              <a:rPr lang="en-AU"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Limitation of actions under the Hague Rules</a:t>
            </a:r>
          </a:p>
        </p:txBody>
      </p:sp>
      <p:sp>
        <p:nvSpPr>
          <p:cNvPr id="3" name="Content Placeholder 2"/>
          <p:cNvSpPr>
            <a:spLocks noGrp="1"/>
          </p:cNvSpPr>
          <p:nvPr>
            <p:ph idx="1"/>
          </p:nvPr>
        </p:nvSpPr>
        <p:spPr/>
        <p:txBody>
          <a:bodyPr>
            <a:normAutofit fontScale="85000" lnSpcReduction="20000"/>
          </a:bodyPr>
          <a:lstStyle/>
          <a:p>
            <a:r>
              <a:rPr lang="en-AU" dirty="0"/>
              <a:t>Under the Hague Rules Art3 r6 an action must be brought by the owner of goods within 1 year from when the goods were, or should have been, delivered.</a:t>
            </a:r>
          </a:p>
          <a:p>
            <a:r>
              <a:rPr lang="en-AU" dirty="0"/>
              <a:t>Otherwise the carrier and the ship are discharged from all liability for the goods.</a:t>
            </a:r>
          </a:p>
          <a:p>
            <a:r>
              <a:rPr lang="en-AU" dirty="0"/>
              <a:t>In </a:t>
            </a:r>
            <a:r>
              <a:rPr lang="en-AU" i="1" dirty="0"/>
              <a:t>Pacific Resources International Pty Ltd </a:t>
            </a:r>
            <a:r>
              <a:rPr lang="en-AU" dirty="0"/>
              <a:t>v </a:t>
            </a:r>
            <a:r>
              <a:rPr lang="en-AU" i="1" dirty="0"/>
              <a:t>UTI(Aust) Pty </a:t>
            </a:r>
            <a:r>
              <a:rPr lang="en-AU" dirty="0"/>
              <a:t>[2012</a:t>
            </a:r>
            <a:r>
              <a:rPr lang="en-AU" i="1" dirty="0"/>
              <a:t>] </a:t>
            </a:r>
            <a:r>
              <a:rPr lang="en-AU" dirty="0"/>
              <a:t>NSWSC 1274 warehouse in Botany Bay, Sydney and its contents were destroyed by fire. UTI were the lessee of the  warehouse .Pacific Resources stored fish oil and </a:t>
            </a:r>
            <a:r>
              <a:rPr lang="en-AU" dirty="0" err="1"/>
              <a:t>Brackley</a:t>
            </a:r>
            <a:r>
              <a:rPr lang="en-AU" dirty="0"/>
              <a:t> Industries, </a:t>
            </a:r>
            <a:r>
              <a:rPr lang="en-AU" dirty="0" err="1"/>
              <a:t>dvd’s</a:t>
            </a:r>
            <a:r>
              <a:rPr lang="en-AU" dirty="0"/>
              <a:t>. Both </a:t>
            </a:r>
            <a:r>
              <a:rPr lang="en-AU" dirty="0" err="1"/>
              <a:t>Brackley</a:t>
            </a:r>
            <a:r>
              <a:rPr lang="en-AU" dirty="0"/>
              <a:t> PR sued UTI for damages caused by the loss of their goods.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UTI’s liability</a:t>
            </a:r>
          </a:p>
        </p:txBody>
      </p:sp>
      <p:sp>
        <p:nvSpPr>
          <p:cNvPr id="3" name="Content Placeholder 2"/>
          <p:cNvSpPr>
            <a:spLocks noGrp="1"/>
          </p:cNvSpPr>
          <p:nvPr>
            <p:ph idx="1"/>
          </p:nvPr>
        </p:nvSpPr>
        <p:spPr/>
        <p:txBody>
          <a:bodyPr>
            <a:normAutofit fontScale="62500" lnSpcReduction="20000"/>
          </a:bodyPr>
          <a:lstStyle/>
          <a:p>
            <a:r>
              <a:rPr lang="en-AU" dirty="0"/>
              <a:t>UTI leased the warehouse from GTA Pty Ltd and on the lease terms UTI were prohibited from using the premises for the storage of fish oil and thermoplastic polypropylene.</a:t>
            </a:r>
          </a:p>
          <a:p>
            <a:r>
              <a:rPr lang="en-AU" dirty="0"/>
              <a:t>UTI’s standard terms and conditions included clause that provided that UTI would not be liable in contract or tort or otherwise for loss or damage to or deterioration of the goods or </a:t>
            </a:r>
            <a:r>
              <a:rPr lang="en-AU" dirty="0" err="1"/>
              <a:t>misdelivery</a:t>
            </a:r>
            <a:r>
              <a:rPr lang="en-AU" dirty="0"/>
              <a:t> or failure to deliver for any reason whatsoever without limitation negligence ,breach of contract or </a:t>
            </a:r>
            <a:r>
              <a:rPr lang="en-AU" dirty="0" err="1"/>
              <a:t>wiful</a:t>
            </a:r>
            <a:r>
              <a:rPr lang="en-AU" dirty="0"/>
              <a:t> act by UTI for any loss or damage</a:t>
            </a:r>
          </a:p>
          <a:p>
            <a:r>
              <a:rPr lang="en-AU" dirty="0"/>
              <a:t>The Supreme Court of New South Wales found the fire was caused by UTI’s negligence and that UTI terms above were effective to exclude UTI’s liability to </a:t>
            </a:r>
            <a:r>
              <a:rPr lang="en-AU" dirty="0" err="1"/>
              <a:t>Brackley</a:t>
            </a:r>
            <a:r>
              <a:rPr lang="en-AU" dirty="0"/>
              <a:t> and PRI.</a:t>
            </a:r>
          </a:p>
          <a:p>
            <a:r>
              <a:rPr lang="en-AU" dirty="0"/>
              <a:t>However, it was held that UTI made false and misleading representation about storage to both claimants which they had relied on to their detriment.UTI were held liable to </a:t>
            </a:r>
            <a:r>
              <a:rPr lang="en-AU" dirty="0" err="1"/>
              <a:t>Brackley</a:t>
            </a:r>
            <a:r>
              <a:rPr lang="en-AU" dirty="0"/>
              <a:t> and PRI on the basis of these representations which did not indicate that the storage was subject to GTA’s restrictions which included the claimants’ goods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Limitation re package or unit</a:t>
            </a:r>
          </a:p>
        </p:txBody>
      </p:sp>
      <p:sp>
        <p:nvSpPr>
          <p:cNvPr id="3" name="Content Placeholder 2"/>
          <p:cNvSpPr>
            <a:spLocks noGrp="1"/>
          </p:cNvSpPr>
          <p:nvPr>
            <p:ph idx="1"/>
          </p:nvPr>
        </p:nvSpPr>
        <p:spPr/>
        <p:txBody>
          <a:bodyPr>
            <a:normAutofit fontScale="55000" lnSpcReduction="20000"/>
          </a:bodyPr>
          <a:lstStyle/>
          <a:p>
            <a:r>
              <a:rPr lang="en-AU" dirty="0"/>
              <a:t>In </a:t>
            </a:r>
            <a:r>
              <a:rPr lang="en-AU" i="1" dirty="0"/>
              <a:t>El Greco(Australia) Pty Ltd </a:t>
            </a:r>
            <a:r>
              <a:rPr lang="en-AU" dirty="0"/>
              <a:t>v </a:t>
            </a:r>
            <a:r>
              <a:rPr lang="en-AU" i="1" dirty="0"/>
              <a:t>Mediterranean</a:t>
            </a:r>
            <a:r>
              <a:rPr lang="en-AU" dirty="0"/>
              <a:t> </a:t>
            </a:r>
            <a:r>
              <a:rPr lang="en-AU" i="1" dirty="0"/>
              <a:t>Shipping Co    </a:t>
            </a:r>
            <a:r>
              <a:rPr lang="en-AU" dirty="0"/>
              <a:t>(2004) 200  ALR 449  the parties entered an agreement for the carriage of posters and prints by sea from Australia to Greece. These were placed in 2000 packages in a single container although described as 200,945 pieces in a bill of </a:t>
            </a:r>
            <a:r>
              <a:rPr lang="en-AU" dirty="0" err="1"/>
              <a:t>ladng</a:t>
            </a:r>
            <a:endParaRPr lang="en-AU" dirty="0"/>
          </a:p>
          <a:p>
            <a:r>
              <a:rPr lang="en-AU" dirty="0"/>
              <a:t>The prints and posters were damaged by seawater during the voyage. The primary judge held the carrier liable for the damage.</a:t>
            </a:r>
          </a:p>
          <a:p>
            <a:r>
              <a:rPr lang="en-AU" dirty="0"/>
              <a:t>The liability was limited to a certain amount per package or unit  under Art4 r5(a) of the amended Hague Rules. Rule5©  deemed the number of packages or units to be the number set out in the bill of lading as packed in the shipping container. Without such enumeration the container itself became the only package or unit. The primary judge  calculated the liability of the carrier on the description of the pieces as an enumeration for purposes of r5©</a:t>
            </a:r>
          </a:p>
          <a:p>
            <a:r>
              <a:rPr lang="en-AU" dirty="0"/>
              <a:t>The Federal Court, in dismissing the carrier’s appeal, held that  enumeration  for the purposes of r5©  consists of a setting out  of the numbers on the face of the sea-carriage document. It need not be contractually agreed to for the purposes of r5©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Container use contracts</a:t>
            </a:r>
          </a:p>
        </p:txBody>
      </p:sp>
      <p:sp>
        <p:nvSpPr>
          <p:cNvPr id="3" name="Content Placeholder 2"/>
          <p:cNvSpPr>
            <a:spLocks noGrp="1"/>
          </p:cNvSpPr>
          <p:nvPr>
            <p:ph idx="1"/>
          </p:nvPr>
        </p:nvSpPr>
        <p:spPr/>
        <p:txBody>
          <a:bodyPr>
            <a:normAutofit fontScale="77500" lnSpcReduction="20000"/>
          </a:bodyPr>
          <a:lstStyle/>
          <a:p>
            <a:r>
              <a:rPr lang="en-AU" dirty="0"/>
              <a:t> In </a:t>
            </a:r>
            <a:r>
              <a:rPr lang="en-AU" i="1" dirty="0" err="1"/>
              <a:t>Cosco</a:t>
            </a:r>
            <a:r>
              <a:rPr lang="en-AU" i="1" dirty="0"/>
              <a:t> Container Lines Co Ltd</a:t>
            </a:r>
            <a:r>
              <a:rPr lang="en-AU" dirty="0"/>
              <a:t> v </a:t>
            </a:r>
            <a:r>
              <a:rPr lang="en-AU" i="1" dirty="0"/>
              <a:t>Unity Int’l Cargo Pty Ltd</a:t>
            </a:r>
            <a:r>
              <a:rPr lang="en-AU" dirty="0"/>
              <a:t>(2012) NSWDC 122 </a:t>
            </a:r>
            <a:r>
              <a:rPr lang="en-AU" dirty="0" err="1"/>
              <a:t>Cosco’s</a:t>
            </a:r>
            <a:r>
              <a:rPr lang="en-AU" dirty="0"/>
              <a:t> containers were loaded with fibreglass and wool in </a:t>
            </a:r>
            <a:r>
              <a:rPr lang="en-AU" dirty="0" err="1"/>
              <a:t>Xingan,China</a:t>
            </a:r>
            <a:r>
              <a:rPr lang="en-AU" dirty="0"/>
              <a:t> for redelivery to Unity Int’l as consignee destination Brisbane and Sydney.</a:t>
            </a:r>
          </a:p>
          <a:p>
            <a:r>
              <a:rPr lang="en-AU" dirty="0"/>
              <a:t>Both </a:t>
            </a:r>
            <a:r>
              <a:rPr lang="en-AU" dirty="0" err="1"/>
              <a:t>Cosco</a:t>
            </a:r>
            <a:r>
              <a:rPr lang="en-AU" dirty="0"/>
              <a:t> and Unity had entered a Import Net Agreement (INA) for the delivery and loan of the </a:t>
            </a:r>
            <a:r>
              <a:rPr lang="en-AU" dirty="0" err="1"/>
              <a:t>containers.The</a:t>
            </a:r>
            <a:r>
              <a:rPr lang="en-AU" dirty="0"/>
              <a:t> INA expressly incorporated </a:t>
            </a:r>
            <a:r>
              <a:rPr lang="en-AU" dirty="0" err="1"/>
              <a:t>Cosco’s</a:t>
            </a:r>
            <a:r>
              <a:rPr lang="en-AU" dirty="0"/>
              <a:t> standard bill of lading terms and conditions of its standard Equipment Handover Agreement(EHA) </a:t>
            </a:r>
          </a:p>
          <a:p>
            <a:r>
              <a:rPr lang="en-AU" dirty="0"/>
              <a:t>Where an INA has been signed (as Unity had been identified as the consignee in a seaway bill )electronic orders are sent to that party once they confirm, in this case to </a:t>
            </a:r>
            <a:r>
              <a:rPr lang="en-AU" dirty="0" err="1"/>
              <a:t>Cosco,that</a:t>
            </a:r>
            <a:r>
              <a:rPr lang="en-AU" dirty="0"/>
              <a:t> freight and local charges have been paid.</a:t>
            </a:r>
          </a:p>
          <a:p>
            <a:endParaRPr lang="en-AU" dirty="0"/>
          </a:p>
          <a:p>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Container use contracts</a:t>
            </a:r>
          </a:p>
        </p:txBody>
      </p:sp>
      <p:sp>
        <p:nvSpPr>
          <p:cNvPr id="3" name="Content Placeholder 2"/>
          <p:cNvSpPr>
            <a:spLocks noGrp="1"/>
          </p:cNvSpPr>
          <p:nvPr>
            <p:ph idx="1"/>
          </p:nvPr>
        </p:nvSpPr>
        <p:spPr/>
        <p:txBody>
          <a:bodyPr>
            <a:normAutofit fontScale="70000" lnSpcReduction="20000"/>
          </a:bodyPr>
          <a:lstStyle/>
          <a:p>
            <a:r>
              <a:rPr lang="en-AU" dirty="0"/>
              <a:t>As a matter of practice between </a:t>
            </a:r>
            <a:r>
              <a:rPr lang="en-AU" dirty="0" err="1"/>
              <a:t>Cosco</a:t>
            </a:r>
            <a:r>
              <a:rPr lang="en-AU" dirty="0"/>
              <a:t> and Unity all charges invoiced to </a:t>
            </a:r>
            <a:r>
              <a:rPr lang="en-AU" dirty="0" err="1"/>
              <a:t>Cosco</a:t>
            </a:r>
            <a:r>
              <a:rPr lang="en-AU" dirty="0"/>
              <a:t>  were paid by Unity but Unity looked to the receiver of the goods, Global Fibreglass Pty Ltd (Global), to either pay in funds or reimburse Unity for payments to </a:t>
            </a:r>
            <a:r>
              <a:rPr lang="en-AU" dirty="0" err="1"/>
              <a:t>Cosco</a:t>
            </a:r>
            <a:r>
              <a:rPr lang="en-AU" dirty="0"/>
              <a:t>.</a:t>
            </a:r>
          </a:p>
          <a:p>
            <a:r>
              <a:rPr lang="en-AU" dirty="0"/>
              <a:t>When Global went into liquidation, resulting in Unity not being paid by Global, </a:t>
            </a:r>
            <a:r>
              <a:rPr lang="en-AU" dirty="0" err="1"/>
              <a:t>Cosco</a:t>
            </a:r>
            <a:r>
              <a:rPr lang="en-AU" dirty="0"/>
              <a:t> sought to rely on the INA to recover the charges from Unity. Unity argued it was not a” merchant”  as defined in INA which  (if accepted) meant that the INA had no operation.</a:t>
            </a:r>
          </a:p>
          <a:p>
            <a:r>
              <a:rPr lang="en-AU" dirty="0"/>
              <a:t>This argument was rejected Rolfe J  holding that the INA constituted a distinct container use contract and should be accepted. </a:t>
            </a:r>
          </a:p>
          <a:p>
            <a:r>
              <a:rPr lang="en-AU" dirty="0"/>
              <a:t>The liability of Unity to pay ‘detention’ or demurrage’ charges was enforceable. These provisions did not amount to a penalty as the parties had agreed that Unity would hire the containers until their return at the agreed contractual rate which was a separate obligation and not dependant on any  breach of contract.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19B4C-05AC-69F3-1A83-4A66BC30CEF9}"/>
              </a:ext>
            </a:extLst>
          </p:cNvPr>
          <p:cNvSpPr>
            <a:spLocks noGrp="1"/>
          </p:cNvSpPr>
          <p:nvPr>
            <p:ph type="title"/>
          </p:nvPr>
        </p:nvSpPr>
        <p:spPr/>
        <p:txBody>
          <a:bodyPr/>
          <a:lstStyle/>
          <a:p>
            <a:r>
              <a:rPr lang="en-US" dirty="0"/>
              <a:t> Reference and Contact</a:t>
            </a:r>
          </a:p>
        </p:txBody>
      </p:sp>
      <p:sp>
        <p:nvSpPr>
          <p:cNvPr id="3" name="Content Placeholder 2">
            <a:extLst>
              <a:ext uri="{FF2B5EF4-FFF2-40B4-BE49-F238E27FC236}">
                <a16:creationId xmlns:a16="http://schemas.microsoft.com/office/drawing/2014/main" id="{281BB715-D7EF-C7D7-1D8B-58805FA64699}"/>
              </a:ext>
            </a:extLst>
          </p:cNvPr>
          <p:cNvSpPr>
            <a:spLocks noGrp="1"/>
          </p:cNvSpPr>
          <p:nvPr>
            <p:ph idx="1"/>
          </p:nvPr>
        </p:nvSpPr>
        <p:spPr/>
        <p:txBody>
          <a:bodyPr/>
          <a:lstStyle/>
          <a:p>
            <a:r>
              <a:rPr lang="en-US" dirty="0" err="1"/>
              <a:t>Sources:Transport</a:t>
            </a:r>
            <a:r>
              <a:rPr lang="en-US" dirty="0"/>
              <a:t> Law in Australia 5</a:t>
            </a:r>
            <a:r>
              <a:rPr lang="en-US" baseline="30000" dirty="0"/>
              <a:t>th</a:t>
            </a:r>
            <a:r>
              <a:rPr lang="en-US" dirty="0"/>
              <a:t> edition 2023 Wolters Kluwer</a:t>
            </a:r>
          </a:p>
          <a:p>
            <a:r>
              <a:rPr lang="en-US" dirty="0"/>
              <a:t>5</a:t>
            </a:r>
            <a:r>
              <a:rPr lang="en-US" baseline="30000" dirty="0"/>
              <a:t>th</a:t>
            </a:r>
            <a:r>
              <a:rPr lang="en-US" dirty="0"/>
              <a:t> edition publishing June 2026</a:t>
            </a:r>
          </a:p>
          <a:p>
            <a:endParaRPr lang="en-US" dirty="0"/>
          </a:p>
          <a:p>
            <a:r>
              <a:rPr lang="en-US" dirty="0"/>
              <a:t>John Livermore at http://</a:t>
            </a:r>
            <a:r>
              <a:rPr lang="en-US" dirty="0" err="1"/>
              <a:t>www.johnlivermore.com</a:t>
            </a:r>
            <a:endParaRPr lang="en-US" dirty="0"/>
          </a:p>
        </p:txBody>
      </p:sp>
    </p:spTree>
    <p:extLst>
      <p:ext uri="{BB962C8B-B14F-4D97-AF65-F5344CB8AC3E}">
        <p14:creationId xmlns:p14="http://schemas.microsoft.com/office/powerpoint/2010/main" val="817299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Practice in Forwarding Instructions</a:t>
            </a:r>
          </a:p>
        </p:txBody>
      </p:sp>
      <p:sp>
        <p:nvSpPr>
          <p:cNvPr id="3" name="Content Placeholder 2"/>
          <p:cNvSpPr>
            <a:spLocks noGrp="1"/>
          </p:cNvSpPr>
          <p:nvPr>
            <p:ph idx="1"/>
          </p:nvPr>
        </p:nvSpPr>
        <p:spPr/>
        <p:txBody>
          <a:bodyPr>
            <a:normAutofit fontScale="92500" lnSpcReduction="20000"/>
          </a:bodyPr>
          <a:lstStyle/>
          <a:p>
            <a:r>
              <a:rPr lang="en-AU" dirty="0"/>
              <a:t>The following instructions are needed to be provided to shipping lines in creating a bill of lading(courtesy Brett </a:t>
            </a:r>
            <a:r>
              <a:rPr lang="en-AU" dirty="0" err="1"/>
              <a:t>Charlton,Agility</a:t>
            </a:r>
            <a:r>
              <a:rPr lang="en-AU" dirty="0"/>
              <a:t>)</a:t>
            </a:r>
          </a:p>
          <a:p>
            <a:endParaRPr lang="en-AU" dirty="0"/>
          </a:p>
          <a:p>
            <a:r>
              <a:rPr lang="en-AU" dirty="0"/>
              <a:t>Waybill-indicate the </a:t>
            </a:r>
            <a:r>
              <a:rPr lang="en-AU" dirty="0" err="1"/>
              <a:t>word”WAYBILL</a:t>
            </a:r>
            <a:r>
              <a:rPr lang="en-AU" dirty="0"/>
              <a:t>” or “EXPRESS RELEASE” on your forwarding instruction. The shipping company will issue original bills of lading if the wording is not present.</a:t>
            </a:r>
          </a:p>
          <a:p>
            <a:r>
              <a:rPr lang="en-AU" dirty="0"/>
              <a:t>Contact numbers for the consignee and notify is compulsory for express release of the bill of lading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Weight</a:t>
            </a:r>
          </a:p>
        </p:txBody>
      </p:sp>
      <p:sp>
        <p:nvSpPr>
          <p:cNvPr id="3" name="Content Placeholder 2"/>
          <p:cNvSpPr>
            <a:spLocks noGrp="1"/>
          </p:cNvSpPr>
          <p:nvPr>
            <p:ph idx="1"/>
          </p:nvPr>
        </p:nvSpPr>
        <p:spPr/>
        <p:txBody>
          <a:bodyPr>
            <a:normAutofit fontScale="92500" lnSpcReduction="10000"/>
          </a:bodyPr>
          <a:lstStyle/>
          <a:p>
            <a:r>
              <a:rPr lang="en-AU" dirty="0"/>
              <a:t>Gross Charge Weight is the total of the Commodity Weight and the Packing Weight means Commodity Weight only. Net Cargo Weight means Commodity Weight only</a:t>
            </a:r>
          </a:p>
          <a:p>
            <a:r>
              <a:rPr lang="en-AU" dirty="0"/>
              <a:t>Some shipping  lines automatically apply the Tare Weight of containers to the  manifest details transmitted to the port of discharge.</a:t>
            </a:r>
          </a:p>
          <a:p>
            <a:r>
              <a:rPr lang="en-AU" dirty="0"/>
              <a:t>You should list Gross Cargo Weight only and not include Tare Weight of a container in Gross Weight on the  forwarding instruction.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Charges</a:t>
            </a:r>
          </a:p>
        </p:txBody>
      </p:sp>
      <p:sp>
        <p:nvSpPr>
          <p:cNvPr id="3" name="Content Placeholder 2"/>
          <p:cNvSpPr>
            <a:spLocks noGrp="1"/>
          </p:cNvSpPr>
          <p:nvPr>
            <p:ph idx="1"/>
          </p:nvPr>
        </p:nvSpPr>
        <p:spPr/>
        <p:txBody>
          <a:bodyPr/>
          <a:lstStyle/>
          <a:p>
            <a:r>
              <a:rPr lang="en-AU" dirty="0"/>
              <a:t>Clearly indicate form of payment as prepaid, collect or other for all type of charges such as sea freight, load and port charges, discharge port charges and other charges.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fontScale="90000"/>
          </a:bodyPr>
          <a:lstStyle/>
          <a:p>
            <a:br>
              <a:rPr lang="en-AU" dirty="0"/>
            </a:br>
            <a:r>
              <a:rPr lang="en-AU" dirty="0"/>
              <a:t>Commodity &amp; Package</a:t>
            </a:r>
            <a:br>
              <a:rPr lang="en-AU" dirty="0"/>
            </a:br>
            <a:endParaRPr lang="en-AU" dirty="0"/>
          </a:p>
        </p:txBody>
      </p:sp>
      <p:sp>
        <p:nvSpPr>
          <p:cNvPr id="3" name="Content Placeholder 2"/>
          <p:cNvSpPr>
            <a:spLocks noGrp="1"/>
          </p:cNvSpPr>
          <p:nvPr>
            <p:ph idx="1"/>
          </p:nvPr>
        </p:nvSpPr>
        <p:spPr/>
        <p:txBody>
          <a:bodyPr/>
          <a:lstStyle/>
          <a:p>
            <a:r>
              <a:rPr lang="en-AU" dirty="0"/>
              <a:t>If there is more than one commodity within a container the  breakdown details of weight, package and measurement must be provided for each commodity.</a:t>
            </a:r>
          </a:p>
          <a:p>
            <a:r>
              <a:rPr lang="en-AU" dirty="0"/>
              <a:t>If there is more than one package type within a container the breakdown details of commodity, weight and measurement must be provided for each type of package.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Bills of Lading Reform</a:t>
            </a:r>
          </a:p>
        </p:txBody>
      </p:sp>
      <p:sp>
        <p:nvSpPr>
          <p:cNvPr id="3" name="Content Placeholder 2"/>
          <p:cNvSpPr>
            <a:spLocks noGrp="1"/>
          </p:cNvSpPr>
          <p:nvPr>
            <p:ph idx="1"/>
          </p:nvPr>
        </p:nvSpPr>
        <p:spPr/>
        <p:txBody>
          <a:bodyPr/>
          <a:lstStyle/>
          <a:p>
            <a:r>
              <a:rPr lang="en-AU" dirty="0"/>
              <a:t>The </a:t>
            </a:r>
            <a:r>
              <a:rPr lang="en-AU" i="1" dirty="0"/>
              <a:t>Carriage of Goods by Sea Amendment Act </a:t>
            </a:r>
            <a:r>
              <a:rPr lang="en-AU" dirty="0"/>
              <a:t>1997(</a:t>
            </a:r>
            <a:r>
              <a:rPr lang="en-AU" dirty="0" err="1"/>
              <a:t>Cth</a:t>
            </a:r>
            <a:r>
              <a:rPr lang="en-AU" dirty="0"/>
              <a:t>) amended the Hague Rules to:</a:t>
            </a:r>
          </a:p>
          <a:p>
            <a:r>
              <a:rPr lang="en-AU" dirty="0"/>
              <a:t> provide coverage for wider range of sea documents including electronic documents</a:t>
            </a:r>
          </a:p>
          <a:p>
            <a:r>
              <a:rPr lang="en-AU" dirty="0"/>
              <a:t>provide coverage of contracts of carriage of goods by sea from places  outside Australia to places in Australia where contracts were not subject to a relevant international convention</a:t>
            </a:r>
          </a:p>
          <a:p>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normAutofit fontScale="92500" lnSpcReduction="20000"/>
          </a:bodyPr>
          <a:lstStyle/>
          <a:p>
            <a:r>
              <a:rPr lang="en-AU" dirty="0"/>
              <a:t>provide for increased coverage of deck cargo</a:t>
            </a:r>
          </a:p>
          <a:p>
            <a:r>
              <a:rPr lang="en-AU" dirty="0"/>
              <a:t>extend the period during which carriage may incur liability</a:t>
            </a:r>
          </a:p>
          <a:p>
            <a:r>
              <a:rPr lang="en-AU" dirty="0"/>
              <a:t> provide for carriers to be liable for loss or delay in circumstances identified as being inexcusable</a:t>
            </a:r>
          </a:p>
          <a:p>
            <a:r>
              <a:rPr lang="en-AU" dirty="0"/>
              <a:t>The 1997 </a:t>
            </a:r>
            <a:r>
              <a:rPr lang="en-AU"/>
              <a:t>Act covers </a:t>
            </a:r>
            <a:r>
              <a:rPr lang="en-AU" dirty="0"/>
              <a:t>all relevant shipping documents, both negotiable and non negotiable and provides for a wider range of contracts of carriage including  non negotiable documents, sea-waybills, ships delivery orders as well as bills of lading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Bills of </a:t>
            </a:r>
            <a:r>
              <a:rPr lang="en-AU" dirty="0" err="1"/>
              <a:t>lading:extension</a:t>
            </a:r>
            <a:r>
              <a:rPr lang="en-AU" dirty="0"/>
              <a:t> of liability</a:t>
            </a:r>
          </a:p>
        </p:txBody>
      </p:sp>
      <p:sp>
        <p:nvSpPr>
          <p:cNvPr id="3" name="Content Placeholder 2"/>
          <p:cNvSpPr>
            <a:spLocks noGrp="1"/>
          </p:cNvSpPr>
          <p:nvPr>
            <p:ph idx="1"/>
          </p:nvPr>
        </p:nvSpPr>
        <p:spPr/>
        <p:txBody>
          <a:bodyPr>
            <a:normAutofit fontScale="70000" lnSpcReduction="20000"/>
          </a:bodyPr>
          <a:lstStyle/>
          <a:p>
            <a:r>
              <a:rPr lang="en-AU" dirty="0"/>
              <a:t>A bill of lading in  </a:t>
            </a:r>
            <a:r>
              <a:rPr lang="en-AU" i="1" dirty="0" err="1"/>
              <a:t>Parlux</a:t>
            </a:r>
            <a:r>
              <a:rPr lang="en-AU" i="1" dirty="0"/>
              <a:t> SP</a:t>
            </a:r>
            <a:r>
              <a:rPr lang="en-AU" dirty="0"/>
              <a:t>A v </a:t>
            </a:r>
            <a:r>
              <a:rPr lang="en-AU" i="1" dirty="0"/>
              <a:t>M&amp;U Imports Pty Ltd(2009) 250 ALR 340 </a:t>
            </a:r>
            <a:r>
              <a:rPr lang="en-AU" dirty="0"/>
              <a:t>was  not construed to cover the land leg in a multimodal carriage</a:t>
            </a:r>
          </a:p>
          <a:p>
            <a:r>
              <a:rPr lang="en-AU" dirty="0"/>
              <a:t>There was a shortfall in the number of goods shipped from Italy and M&amp;U claimed loss of  part of the goods carried by an Italian </a:t>
            </a:r>
            <a:r>
              <a:rPr lang="en-AU"/>
              <a:t>road carrier </a:t>
            </a:r>
            <a:r>
              <a:rPr lang="en-AU" dirty="0"/>
              <a:t>was covered in the land leg by the bill of lading</a:t>
            </a:r>
          </a:p>
          <a:p>
            <a:r>
              <a:rPr lang="en-AU" dirty="0"/>
              <a:t>M&amp;U  argued that the bill of lading came under the 1997 Act as a multimodal bill of lading.</a:t>
            </a:r>
          </a:p>
          <a:p>
            <a:r>
              <a:rPr lang="en-AU" dirty="0"/>
              <a:t>The Victorian Court of Appeal held that in construing bill of lading the most important part of the bill was the front in its printed terms and details inserted by the parties.</a:t>
            </a:r>
          </a:p>
          <a:p>
            <a:r>
              <a:rPr lang="en-AU" dirty="0"/>
              <a:t>As the bill of lading had spaces for the place of receipt and delivery in this case there were no such details so the document was held to be a port-to-port bill only.</a:t>
            </a:r>
          </a:p>
          <a:p>
            <a:endParaRPr lang="en-AU" dirty="0"/>
          </a:p>
          <a:p>
            <a:endParaRPr lang="en-AU" dirty="0"/>
          </a:p>
          <a:p>
            <a:endParaRPr lang="en-AU" dirty="0"/>
          </a:p>
          <a:p>
            <a:endParaRPr lang="en-AU"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1623</Words>
  <Application>Microsoft Macintosh PowerPoint</Application>
  <PresentationFormat>On-screen Show (4:3)</PresentationFormat>
  <Paragraphs>74</Paragraphs>
  <Slides>16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BILLS OF LADING Practice, Law &amp; Cases</vt:lpstr>
      <vt:lpstr> Reference and Contact</vt:lpstr>
      <vt:lpstr>Practice in Forwarding Instructions</vt:lpstr>
      <vt:lpstr>Weight</vt:lpstr>
      <vt:lpstr>Charges</vt:lpstr>
      <vt:lpstr> Commodity &amp; Package </vt:lpstr>
      <vt:lpstr>Bills of Lading Reform</vt:lpstr>
      <vt:lpstr>PowerPoint Presentation</vt:lpstr>
      <vt:lpstr>Bills of lading:extension of liability</vt:lpstr>
      <vt:lpstr>Airway bill and Limitation of Liability</vt:lpstr>
      <vt:lpstr>High Court decision</vt:lpstr>
      <vt:lpstr>Limitation of actions under the Hague Rules</vt:lpstr>
      <vt:lpstr>UTI’s liability</vt:lpstr>
      <vt:lpstr>Limitation re package or unit</vt:lpstr>
      <vt:lpstr>Container use contracts</vt:lpstr>
      <vt:lpstr>Container use contracts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BILLS OF LADING Practice Law &amp; Cases</dc:title>
  <dc:creator>john</dc:creator>
  <cp:lastModifiedBy>John Livermore</cp:lastModifiedBy>
  <cp:revision>50</cp:revision>
  <cp:lastPrinted>2026-04-27T03:31:57Z</cp:lastPrinted>
  <dcterms:created xsi:type="dcterms:W3CDTF">2015-01-30T00:13:30Z</dcterms:created>
  <dcterms:modified xsi:type="dcterms:W3CDTF">2026-04-28T02:02:11Z</dcterms:modified>
</cp:coreProperties>
</file>