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51" r:id="rId1"/>
  </p:sldMasterIdLst>
  <p:notesMasterIdLst>
    <p:notesMasterId r:id="rId85"/>
  </p:notesMasterIdLst>
  <p:handoutMasterIdLst>
    <p:handoutMasterId r:id="rId86"/>
  </p:handoutMasterIdLst>
  <p:sldIdLst>
    <p:sldId id="776" r:id="rId2"/>
    <p:sldId id="982" r:id="rId3"/>
    <p:sldId id="1060" r:id="rId4"/>
    <p:sldId id="1057" r:id="rId5"/>
    <p:sldId id="1058" r:id="rId6"/>
    <p:sldId id="1096" r:id="rId7"/>
    <p:sldId id="1097" r:id="rId8"/>
    <p:sldId id="1098" r:id="rId9"/>
    <p:sldId id="1091" r:id="rId10"/>
    <p:sldId id="1093" r:id="rId11"/>
    <p:sldId id="1100" r:id="rId12"/>
    <p:sldId id="1094" r:id="rId13"/>
    <p:sldId id="1061" r:id="rId14"/>
    <p:sldId id="1063" r:id="rId15"/>
    <p:sldId id="1105" r:id="rId16"/>
    <p:sldId id="1064" r:id="rId17"/>
    <p:sldId id="1099" r:id="rId18"/>
    <p:sldId id="983" r:id="rId19"/>
    <p:sldId id="1022" r:id="rId20"/>
    <p:sldId id="1025" r:id="rId21"/>
    <p:sldId id="1028" r:id="rId22"/>
    <p:sldId id="1026" r:id="rId23"/>
    <p:sldId id="1030" r:id="rId24"/>
    <p:sldId id="1023" r:id="rId25"/>
    <p:sldId id="990" r:id="rId26"/>
    <p:sldId id="991" r:id="rId27"/>
    <p:sldId id="1019" r:id="rId28"/>
    <p:sldId id="992" r:id="rId29"/>
    <p:sldId id="1021" r:id="rId30"/>
    <p:sldId id="1033" r:id="rId31"/>
    <p:sldId id="1034" r:id="rId32"/>
    <p:sldId id="988" r:id="rId33"/>
    <p:sldId id="999" r:id="rId34"/>
    <p:sldId id="1035" r:id="rId35"/>
    <p:sldId id="987" r:id="rId36"/>
    <p:sldId id="1001" r:id="rId37"/>
    <p:sldId id="1005" r:id="rId38"/>
    <p:sldId id="1004" r:id="rId39"/>
    <p:sldId id="1055" r:id="rId40"/>
    <p:sldId id="1065" r:id="rId41"/>
    <p:sldId id="1066" r:id="rId42"/>
    <p:sldId id="929" r:id="rId43"/>
    <p:sldId id="1009" r:id="rId44"/>
    <p:sldId id="932" r:id="rId45"/>
    <p:sldId id="1102" r:id="rId46"/>
    <p:sldId id="1101" r:id="rId47"/>
    <p:sldId id="1103" r:id="rId48"/>
    <p:sldId id="1104" r:id="rId49"/>
    <p:sldId id="1013" r:id="rId50"/>
    <p:sldId id="1067" r:id="rId51"/>
    <p:sldId id="1068" r:id="rId52"/>
    <p:sldId id="1039" r:id="rId53"/>
    <p:sldId id="1071" r:id="rId54"/>
    <p:sldId id="1072" r:id="rId55"/>
    <p:sldId id="1075" r:id="rId56"/>
    <p:sldId id="1077" r:id="rId57"/>
    <p:sldId id="1078" r:id="rId58"/>
    <p:sldId id="1079" r:id="rId59"/>
    <p:sldId id="1080" r:id="rId60"/>
    <p:sldId id="1081" r:id="rId61"/>
    <p:sldId id="1040" r:id="rId62"/>
    <p:sldId id="1007" r:id="rId63"/>
    <p:sldId id="971" r:id="rId64"/>
    <p:sldId id="972" r:id="rId65"/>
    <p:sldId id="1083" r:id="rId66"/>
    <p:sldId id="1082" r:id="rId67"/>
    <p:sldId id="1084" r:id="rId68"/>
    <p:sldId id="1044" r:id="rId69"/>
    <p:sldId id="1045" r:id="rId70"/>
    <p:sldId id="1090" r:id="rId71"/>
    <p:sldId id="1085" r:id="rId72"/>
    <p:sldId id="949" r:id="rId73"/>
    <p:sldId id="950" r:id="rId74"/>
    <p:sldId id="973" r:id="rId75"/>
    <p:sldId id="1088" r:id="rId76"/>
    <p:sldId id="1089" r:id="rId77"/>
    <p:sldId id="1052" r:id="rId78"/>
    <p:sldId id="1050" r:id="rId79"/>
    <p:sldId id="1051" r:id="rId80"/>
    <p:sldId id="1053" r:id="rId81"/>
    <p:sldId id="1054" r:id="rId82"/>
    <p:sldId id="975" r:id="rId83"/>
    <p:sldId id="904" r:id="rId84"/>
  </p:sldIdLst>
  <p:sldSz cx="9144000" cy="6858000" type="screen4x3"/>
  <p:notesSz cx="6997700" cy="9283700"/>
  <p:kinsoku lang="ko-KR"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1" hangingPunct="1">
      <a:defRPr sz="2400" kern="1200">
        <a:solidFill>
          <a:schemeClr val="tx1"/>
        </a:solidFill>
        <a:latin typeface="Tahoma" pitchFamily="34" charset="0"/>
        <a:ea typeface="+mn-ea"/>
        <a:cs typeface="+mn-cs"/>
      </a:defRPr>
    </a:lvl6pPr>
    <a:lvl7pPr marL="2743200" algn="l" defTabSz="914400" rtl="0" eaLnBrk="1" latinLnBrk="1" hangingPunct="1">
      <a:defRPr sz="2400" kern="1200">
        <a:solidFill>
          <a:schemeClr val="tx1"/>
        </a:solidFill>
        <a:latin typeface="Tahoma" pitchFamily="34" charset="0"/>
        <a:ea typeface="+mn-ea"/>
        <a:cs typeface="+mn-cs"/>
      </a:defRPr>
    </a:lvl7pPr>
    <a:lvl8pPr marL="3200400" algn="l" defTabSz="914400" rtl="0" eaLnBrk="1" latinLnBrk="1" hangingPunct="1">
      <a:defRPr sz="2400" kern="1200">
        <a:solidFill>
          <a:schemeClr val="tx1"/>
        </a:solidFill>
        <a:latin typeface="Tahoma" pitchFamily="34" charset="0"/>
        <a:ea typeface="+mn-ea"/>
        <a:cs typeface="+mn-cs"/>
      </a:defRPr>
    </a:lvl8pPr>
    <a:lvl9pPr marL="3657600" algn="l" defTabSz="914400" rtl="0" eaLnBrk="1" latinLnBrk="1"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86C19"/>
    <a:srgbClr val="3333FF"/>
    <a:srgbClr val="CC0099"/>
    <a:srgbClr val="FFFFFF"/>
    <a:srgbClr val="0F3D18"/>
    <a:srgbClr val="FF3399"/>
    <a:srgbClr val="0000FF"/>
    <a:srgbClr val="006600"/>
    <a:srgbClr val="C30DAD"/>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87408" autoAdjust="0"/>
  </p:normalViewPr>
  <p:slideViewPr>
    <p:cSldViewPr snapToGrid="0" snapToObjects="1">
      <p:cViewPr varScale="1">
        <p:scale>
          <a:sx n="62" d="100"/>
          <a:sy n="62" d="100"/>
        </p:scale>
        <p:origin x="-1464" y="-108"/>
      </p:cViewPr>
      <p:guideLst>
        <p:guide orient="horz" pos="2160"/>
        <p:guide pos="2880"/>
      </p:guideLst>
    </p:cSldViewPr>
  </p:slideViewPr>
  <p:outlineViewPr>
    <p:cViewPr>
      <p:scale>
        <a:sx n="33" d="100"/>
        <a:sy n="33" d="100"/>
      </p:scale>
      <p:origin x="0" y="552"/>
    </p:cViewPr>
  </p:outlineViewPr>
  <p:notesTextViewPr>
    <p:cViewPr>
      <p:scale>
        <a:sx n="100" d="100"/>
        <a:sy n="100" d="100"/>
      </p:scale>
      <p:origin x="0" y="0"/>
    </p:cViewPr>
  </p:notesTextViewPr>
  <p:sorterViewPr>
    <p:cViewPr>
      <p:scale>
        <a:sx n="100" d="100"/>
        <a:sy n="100" d="100"/>
      </p:scale>
      <p:origin x="0" y="12024"/>
    </p:cViewPr>
  </p:sorterViewPr>
  <p:notesViewPr>
    <p:cSldViewPr snapToGrid="0" snapToObjects="1">
      <p:cViewPr>
        <p:scale>
          <a:sx n="100" d="100"/>
          <a:sy n="100" d="100"/>
        </p:scale>
        <p:origin x="-192" y="2496"/>
      </p:cViewPr>
      <p:guideLst>
        <p:guide orient="horz" pos="2923"/>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37325" y="8883650"/>
            <a:ext cx="395288" cy="306388"/>
          </a:xfrm>
          <a:prstGeom prst="rect">
            <a:avLst/>
          </a:prstGeom>
          <a:noFill/>
          <a:ln w="12700">
            <a:noFill/>
            <a:miter lim="800000"/>
            <a:headEnd/>
            <a:tailEnd/>
          </a:ln>
          <a:effectLst/>
        </p:spPr>
        <p:txBody>
          <a:bodyPr wrap="none" lIns="91854" tIns="45121" rIns="91854" bIns="45121" anchor="ctr">
            <a:spAutoFit/>
          </a:bodyPr>
          <a:lstStyle/>
          <a:p>
            <a:pPr algn="r" defTabSz="928688" eaLnBrk="0" hangingPunct="0">
              <a:defRPr/>
            </a:pPr>
            <a:fld id="{ECB28349-E719-419A-8B63-0A85BD5052F7}" type="slidenum">
              <a:rPr lang="ko-KR" altLang="en-US" sz="1400">
                <a:effectLst>
                  <a:outerShdw blurRad="38100" dist="38100" dir="2700000" algn="tl">
                    <a:srgbClr val="C0C0C0"/>
                  </a:outerShdw>
                </a:effectLst>
                <a:latin typeface="Times New Roman" pitchFamily="18" charset="0"/>
                <a:ea typeface="굴림" pitchFamily="50" charset="-127"/>
              </a:rPr>
              <a:pPr algn="r" defTabSz="928688" eaLnBrk="0" hangingPunct="0">
                <a:defRPr/>
              </a:pPr>
              <a:t>‹#›</a:t>
            </a:fld>
            <a:endParaRPr lang="en-US" altLang="ko-KR" sz="1400">
              <a:effectLst>
                <a:outerShdw blurRad="38100" dist="38100" dir="2700000" algn="tl">
                  <a:srgbClr val="C0C0C0"/>
                </a:outerShdw>
              </a:effectLst>
              <a:latin typeface="Times New Roman" pitchFamily="18" charset="0"/>
              <a:ea typeface="굴림" pitchFamily="50" charset="-127"/>
            </a:endParaRPr>
          </a:p>
        </p:txBody>
      </p:sp>
    </p:spTree>
    <p:extLst>
      <p:ext uri="{BB962C8B-B14F-4D97-AF65-F5344CB8AC3E}">
        <p14:creationId xmlns="" xmlns:p14="http://schemas.microsoft.com/office/powerpoint/2010/main" val="62428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idx="2"/>
          </p:nvPr>
        </p:nvSpPr>
        <p:spPr bwMode="auto">
          <a:xfrm>
            <a:off x="1187450" y="703263"/>
            <a:ext cx="4624388" cy="3468687"/>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33450" y="4410075"/>
            <a:ext cx="5130800" cy="4176713"/>
          </a:xfrm>
          <a:prstGeom prst="rect">
            <a:avLst/>
          </a:prstGeom>
          <a:noFill/>
          <a:ln w="12700">
            <a:noFill/>
            <a:miter lim="800000"/>
            <a:headEnd/>
            <a:tailEnd/>
          </a:ln>
          <a:effectLst/>
        </p:spPr>
        <p:txBody>
          <a:bodyPr vert="horz" wrap="square" lIns="91854" tIns="45121" rIns="91854" bIns="45121" numCol="1" anchor="t" anchorCtr="0" compatLnSpc="1">
            <a:prstTxWarp prst="textNoShape">
              <a:avLst/>
            </a:prstTxWarp>
          </a:bodyPr>
          <a:lstStyle/>
          <a:p>
            <a:pPr lvl="0"/>
            <a:r>
              <a:rPr lang="en-US" altLang="ko-KR" noProof="0" smtClean="0"/>
              <a:t>Click to edit Master notes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Tree>
    <p:extLst>
      <p:ext uri="{BB962C8B-B14F-4D97-AF65-F5344CB8AC3E}">
        <p14:creationId xmlns="" xmlns:p14="http://schemas.microsoft.com/office/powerpoint/2010/main" val="2327718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a:ln/>
        </p:spPr>
      </p:sp>
      <p:sp>
        <p:nvSpPr>
          <p:cNvPr id="75779" name="슬라이드 노트 개체 틀 2"/>
          <p:cNvSpPr>
            <a:spLocks noGrp="1"/>
          </p:cNvSpPr>
          <p:nvPr>
            <p:ph type="body" idx="1"/>
          </p:nvPr>
        </p:nvSpPr>
        <p:spPr>
          <a:noFill/>
          <a:ln/>
        </p:spPr>
        <p:txBody>
          <a:bodyPr/>
          <a:lstStyle/>
          <a:p>
            <a:pPr eaLnBrk="1" hangingPunct="1">
              <a:spcBef>
                <a:spcPct val="0"/>
              </a:spcBef>
            </a:pPr>
            <a:endParaRPr lang="ko-KR" altLang="en-US" dirty="0" smtClean="0"/>
          </a:p>
        </p:txBody>
      </p:sp>
      <p:sp>
        <p:nvSpPr>
          <p:cNvPr id="75780" name="슬라이드 번호 개체 틀 3"/>
          <p:cNvSpPr>
            <a:spLocks noGrp="1"/>
          </p:cNvSpPr>
          <p:nvPr>
            <p:ph type="sldNum" sz="quarter" idx="5"/>
          </p:nvPr>
        </p:nvSpPr>
        <p:spPr>
          <a:xfrm>
            <a:off x="3962967" y="8817511"/>
            <a:ext cx="3033099" cy="464704"/>
          </a:xfrm>
          <a:prstGeom prst="rect">
            <a:avLst/>
          </a:prstGeom>
          <a:noFill/>
        </p:spPr>
        <p:txBody>
          <a:bodyPr/>
          <a:lstStyle/>
          <a:p>
            <a:fld id="{AD683035-A715-463B-9B13-A28EC2BAA6DF}" type="slidenum">
              <a:rPr lang="ko-KR" altLang="en-US" smtClean="0"/>
              <a:pPr/>
              <a:t>1</a:t>
            </a:fld>
            <a:endParaRPr lang="ko-KR"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ko-KR" altLang="en-US" dirty="0"/>
          </a:p>
        </p:txBody>
      </p:sp>
    </p:spTree>
    <p:extLst>
      <p:ext uri="{BB962C8B-B14F-4D97-AF65-F5344CB8AC3E}">
        <p14:creationId xmlns="" xmlns:p14="http://schemas.microsoft.com/office/powerpoint/2010/main" val="3937458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4" name="Group 7"/>
          <p:cNvGrpSpPr>
            <a:grpSpLocks/>
          </p:cNvGrpSpPr>
          <p:nvPr/>
        </p:nvGrpSpPr>
        <p:grpSpPr bwMode="auto">
          <a:xfrm>
            <a:off x="3551238" y="155575"/>
            <a:ext cx="2041525" cy="2041525"/>
            <a:chOff x="3375" y="1312"/>
            <a:chExt cx="1800" cy="1800"/>
          </a:xfrm>
        </p:grpSpPr>
        <p:sp>
          <p:nvSpPr>
            <p:cNvPr id="5" name="Rectangle 8"/>
            <p:cNvSpPr>
              <a:spLocks noChangeArrowheads="1"/>
            </p:cNvSpPr>
            <p:nvPr/>
          </p:nvSpPr>
          <p:spPr bwMode="auto">
            <a:xfrm>
              <a:off x="3598" y="1835"/>
              <a:ext cx="1345" cy="518"/>
            </a:xfrm>
            <a:prstGeom prst="rect">
              <a:avLst/>
            </a:prstGeom>
            <a:solidFill>
              <a:srgbClr val="FFFFFF"/>
            </a:solidFill>
            <a:ln w="9525">
              <a:solidFill>
                <a:schemeClr val="bg1"/>
              </a:solidFill>
              <a:miter lim="800000"/>
              <a:headEnd/>
              <a:tailEnd/>
            </a:ln>
            <a:effectLst/>
          </p:spPr>
          <p:txBody>
            <a:bodyPr wrap="none" anchor="ctr"/>
            <a:lstStyle/>
            <a:p>
              <a:endParaRPr lang="ko-KR" altLang="en-US">
                <a:ea typeface="굴림" pitchFamily="50" charset="-127"/>
              </a:endParaRPr>
            </a:p>
          </p:txBody>
        </p:sp>
        <p:grpSp>
          <p:nvGrpSpPr>
            <p:cNvPr id="6" name="Group 9"/>
            <p:cNvGrpSpPr>
              <a:grpSpLocks/>
            </p:cNvGrpSpPr>
            <p:nvPr/>
          </p:nvGrpSpPr>
          <p:grpSpPr bwMode="auto">
            <a:xfrm>
              <a:off x="3375" y="1312"/>
              <a:ext cx="1800" cy="1800"/>
              <a:chOff x="1980" y="1260"/>
              <a:chExt cx="1800" cy="1800"/>
            </a:xfrm>
          </p:grpSpPr>
          <p:pic>
            <p:nvPicPr>
              <p:cNvPr id="7" name="Picture 10" descr="New AFS Logo Transparent"/>
              <p:cNvPicPr>
                <a:picLocks noChangeAspect="1" noChangeArrowheads="1"/>
              </p:cNvPicPr>
              <p:nvPr/>
            </p:nvPicPr>
            <p:blipFill>
              <a:blip r:embed="rId2" cstate="print"/>
              <a:srcRect/>
              <a:stretch>
                <a:fillRect/>
              </a:stretch>
            </p:blipFill>
            <p:spPr bwMode="auto">
              <a:xfrm>
                <a:off x="1980" y="1260"/>
                <a:ext cx="1800" cy="1800"/>
              </a:xfrm>
              <a:prstGeom prst="rect">
                <a:avLst/>
              </a:prstGeom>
              <a:noFill/>
              <a:ln w="9525">
                <a:noFill/>
                <a:miter lim="800000"/>
                <a:headEnd/>
                <a:tailEnd/>
              </a:ln>
            </p:spPr>
          </p:pic>
          <p:sp>
            <p:nvSpPr>
              <p:cNvPr id="8" name="AutoShape 11"/>
              <p:cNvSpPr>
                <a:spLocks noChangeArrowheads="1"/>
              </p:cNvSpPr>
              <p:nvPr/>
            </p:nvSpPr>
            <p:spPr bwMode="auto">
              <a:xfrm>
                <a:off x="3529" y="2338"/>
                <a:ext cx="109" cy="108"/>
              </a:xfrm>
              <a:prstGeom prst="star5">
                <a:avLst/>
              </a:prstGeom>
              <a:solidFill>
                <a:srgbClr val="FFFFFF"/>
              </a:solidFill>
              <a:ln w="9525">
                <a:solidFill>
                  <a:srgbClr val="FFFFFF"/>
                </a:solidFill>
                <a:miter lim="800000"/>
                <a:headEnd/>
                <a:tailEnd/>
              </a:ln>
              <a:effectLst/>
            </p:spPr>
            <p:txBody>
              <a:bodyPr wrap="none" anchor="ctr"/>
              <a:lstStyle/>
              <a:p>
                <a:endParaRPr lang="ko-KR" altLang="en-US">
                  <a:ea typeface="굴림" pitchFamily="50" charset="-127"/>
                </a:endParaRPr>
              </a:p>
            </p:txBody>
          </p:sp>
          <p:sp>
            <p:nvSpPr>
              <p:cNvPr id="9" name="AutoShape 12"/>
              <p:cNvSpPr>
                <a:spLocks noChangeArrowheads="1"/>
              </p:cNvSpPr>
              <p:nvPr/>
            </p:nvSpPr>
            <p:spPr bwMode="auto">
              <a:xfrm>
                <a:off x="2128" y="2341"/>
                <a:ext cx="108" cy="108"/>
              </a:xfrm>
              <a:prstGeom prst="star5">
                <a:avLst/>
              </a:prstGeom>
              <a:solidFill>
                <a:srgbClr val="FFFFFF"/>
              </a:solidFill>
              <a:ln w="9525">
                <a:solidFill>
                  <a:srgbClr val="FFFFFF"/>
                </a:solidFill>
                <a:miter lim="800000"/>
                <a:headEnd/>
                <a:tailEnd/>
              </a:ln>
              <a:effectLst/>
            </p:spPr>
            <p:txBody>
              <a:bodyPr wrap="none" anchor="ctr"/>
              <a:lstStyle/>
              <a:p>
                <a:endParaRPr lang="ko-KR" altLang="en-US">
                  <a:ea typeface="굴림" pitchFamily="50" charset="-127"/>
                </a:endParaRPr>
              </a:p>
            </p:txBody>
          </p:sp>
        </p:grpSp>
      </p:grpSp>
      <p:sp>
        <p:nvSpPr>
          <p:cNvPr id="868354" name="Rectangle 2"/>
          <p:cNvSpPr>
            <a:spLocks noGrp="1" noChangeArrowheads="1"/>
          </p:cNvSpPr>
          <p:nvPr>
            <p:ph type="ctrTitle"/>
          </p:nvPr>
        </p:nvSpPr>
        <p:spPr bwMode="auto">
          <a:xfrm>
            <a:off x="685800" y="2286000"/>
            <a:ext cx="7772400" cy="1143000"/>
          </a:xfrm>
          <a:prstGeom prst="rect">
            <a:avLst/>
          </a:prstGeom>
          <a:noFill/>
          <a:ln>
            <a:miter lim="800000"/>
            <a:headEnd/>
            <a:tailEnd/>
          </a:ln>
          <a:effectLst>
            <a:outerShdw dist="35921" dir="2700000" algn="ctr" rotWithShape="0">
              <a:srgbClr val="000000"/>
            </a:outerShdw>
          </a:effectLst>
        </p:spPr>
        <p:txBody>
          <a:bodyPr vert="horz" wrap="square" lIns="91429" tIns="45714" rIns="91429" bIns="45714" numCol="1" anchor="ctr" anchorCtr="0" compatLnSpc="1">
            <a:prstTxWarp prst="textNoShape">
              <a:avLst/>
            </a:prstTxWarp>
          </a:bodyPr>
          <a:lstStyle>
            <a:lvl1pPr>
              <a:defRPr/>
            </a:lvl1pPr>
          </a:lstStyle>
          <a:p>
            <a:r>
              <a:rPr lang="en-US" altLang="ko-KR"/>
              <a:t>Click to edit Master title style</a:t>
            </a:r>
          </a:p>
        </p:txBody>
      </p:sp>
      <p:sp>
        <p:nvSpPr>
          <p:cNvPr id="868355" name="Rectangle 3"/>
          <p:cNvSpPr>
            <a:spLocks noGrp="1" noChangeArrowheads="1"/>
          </p:cNvSpPr>
          <p:nvPr>
            <p:ph type="subTitle" idx="1"/>
          </p:nvPr>
        </p:nvSpPr>
        <p:spPr>
          <a:xfrm>
            <a:off x="1371600" y="3886200"/>
            <a:ext cx="6400800" cy="1752600"/>
          </a:xfrm>
          <a:effectLst>
            <a:outerShdw dist="35921" dir="2700000" algn="ctr" rotWithShape="0">
              <a:srgbClr val="000000"/>
            </a:outerShdw>
          </a:effectLst>
        </p:spPr>
        <p:txBody>
          <a:bodyPr/>
          <a:lstStyle>
            <a:lvl1pPr marL="0" indent="0" algn="ctr">
              <a:buFontTx/>
              <a:buNone/>
              <a:defRPr/>
            </a:lvl1pPr>
          </a:lstStyle>
          <a:p>
            <a:r>
              <a:rPr lang="en-US" altLang="ko-KR"/>
              <a:t>Click to edit Master subtitle style</a:t>
            </a:r>
          </a:p>
        </p:txBody>
      </p:sp>
      <p:sp>
        <p:nvSpPr>
          <p:cNvPr id="10" name="Rectangle 4"/>
          <p:cNvSpPr>
            <a:spLocks noGrp="1" noChangeArrowheads="1"/>
          </p:cNvSpPr>
          <p:nvPr>
            <p:ph type="dt" sz="half" idx="10"/>
          </p:nvPr>
        </p:nvSpPr>
        <p:spPr/>
        <p:txBody>
          <a:bodyPr/>
          <a:lstStyle>
            <a:lvl1pPr>
              <a:defRPr smtClean="0">
                <a:solidFill>
                  <a:schemeClr val="tx1"/>
                </a:solidFill>
              </a:defRPr>
            </a:lvl1pPr>
          </a:lstStyle>
          <a:p>
            <a:pPr>
              <a:defRPr/>
            </a:pPr>
            <a:r>
              <a:rPr lang="ko-KR" altLang="en-US"/>
              <a:t>3/31/05</a:t>
            </a:r>
            <a:endParaRPr lang="en-US" altLang="ko-KR"/>
          </a:p>
        </p:txBody>
      </p:sp>
      <p:sp>
        <p:nvSpPr>
          <p:cNvPr id="11" name="Rectangle 5"/>
          <p:cNvSpPr>
            <a:spLocks noGrp="1" noChangeArrowheads="1"/>
          </p:cNvSpPr>
          <p:nvPr>
            <p:ph type="ftr" sz="quarter" idx="11"/>
          </p:nvPr>
        </p:nvSpPr>
        <p:spPr/>
        <p:txBody>
          <a:bodyPr/>
          <a:lstStyle>
            <a:lvl1pPr>
              <a:defRPr smtClean="0">
                <a:solidFill>
                  <a:schemeClr val="tx1"/>
                </a:solidFill>
              </a:defRPr>
            </a:lvl1pPr>
          </a:lstStyle>
          <a:p>
            <a:pPr>
              <a:defRPr/>
            </a:pPr>
            <a:r>
              <a:rPr lang="ko-KR" altLang="en-US"/>
              <a:t>REV. 1.0</a:t>
            </a:r>
            <a:endParaRPr lang="en-US" altLang="ko-KR"/>
          </a:p>
        </p:txBody>
      </p:sp>
      <p:sp>
        <p:nvSpPr>
          <p:cNvPr id="12" name="Rectangle 6"/>
          <p:cNvSpPr>
            <a:spLocks noGrp="1" noChangeArrowheads="1"/>
          </p:cNvSpPr>
          <p:nvPr>
            <p:ph type="sldNum" sz="quarter" idx="12"/>
          </p:nvPr>
        </p:nvSpPr>
        <p:spPr/>
        <p:txBody>
          <a:bodyPr/>
          <a:lstStyle>
            <a:lvl1pPr>
              <a:defRPr smtClean="0">
                <a:solidFill>
                  <a:schemeClr val="tx1"/>
                </a:solidFill>
              </a:defRPr>
            </a:lvl1pPr>
          </a:lstStyle>
          <a:p>
            <a:pPr>
              <a:defRPr/>
            </a:pPr>
            <a:r>
              <a:rPr lang="en-US" altLang="ko-KR"/>
              <a:t>SL-</a:t>
            </a:r>
            <a:fld id="{51928C6F-C5E6-4F9A-877D-8FCB9E9617AF}" type="slidenum">
              <a:rPr lang="en-US" altLang="ko-KR"/>
              <a:pPr>
                <a:defRPr/>
              </a:pPr>
              <a:t>‹#›</a:t>
            </a:fld>
            <a:r>
              <a:rPr lang="en-US" altLang="ko-KR"/>
              <a:t>-TAG</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5"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6" name="Rectangle 7"/>
          <p:cNvSpPr>
            <a:spLocks noGrp="1" noChangeArrowheads="1"/>
          </p:cNvSpPr>
          <p:nvPr>
            <p:ph type="sldNum" sz="quarter" idx="12"/>
          </p:nvPr>
        </p:nvSpPr>
        <p:spPr>
          <a:ln/>
        </p:spPr>
        <p:txBody>
          <a:bodyPr/>
          <a:lstStyle>
            <a:lvl1pPr>
              <a:defRPr/>
            </a:lvl1pPr>
          </a:lstStyle>
          <a:p>
            <a:pPr>
              <a:defRPr/>
            </a:pPr>
            <a:fld id="{38262E34-8FFA-4388-931D-B1470822D73A}" type="slidenum">
              <a:rPr lang="ko-KR" altLang="en-US"/>
              <a:pPr>
                <a:defRPr/>
              </a:pPr>
              <a:t>‹#›</a:t>
            </a:fld>
            <a:endParaRPr lang="en-US" altLang="ko-K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592762"/>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59276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5"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6" name="Rectangle 7"/>
          <p:cNvSpPr>
            <a:spLocks noGrp="1" noChangeArrowheads="1"/>
          </p:cNvSpPr>
          <p:nvPr>
            <p:ph type="sldNum" sz="quarter" idx="12"/>
          </p:nvPr>
        </p:nvSpPr>
        <p:spPr>
          <a:ln/>
        </p:spPr>
        <p:txBody>
          <a:bodyPr/>
          <a:lstStyle>
            <a:lvl1pPr>
              <a:defRPr/>
            </a:lvl1pPr>
          </a:lstStyle>
          <a:p>
            <a:pPr>
              <a:defRPr/>
            </a:pPr>
            <a:fld id="{2A9B48FE-82F1-4041-9745-862F0DCE5A8C}" type="slidenum">
              <a:rPr lang="ko-KR" altLang="en-US"/>
              <a:pPr>
                <a:defRPr/>
              </a:pPr>
              <a:t>‹#›</a:t>
            </a:fld>
            <a:endParaRPr lang="en-US" altLang="ko-K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제목 및 차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차트 개체 틀 2"/>
          <p:cNvSpPr>
            <a:spLocks noGrp="1"/>
          </p:cNvSpPr>
          <p:nvPr>
            <p:ph type="chart" idx="1"/>
          </p:nvPr>
        </p:nvSpPr>
        <p:spPr>
          <a:xfrm>
            <a:off x="685800" y="1676400"/>
            <a:ext cx="7772400" cy="4191000"/>
          </a:xfrm>
        </p:spPr>
        <p:txBody>
          <a:bodyPr/>
          <a:lstStyle/>
          <a:p>
            <a:pPr lvl="0"/>
            <a:endParaRPr lang="ko-KR"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5"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6" name="Rectangle 7"/>
          <p:cNvSpPr>
            <a:spLocks noGrp="1" noChangeArrowheads="1"/>
          </p:cNvSpPr>
          <p:nvPr>
            <p:ph type="sldNum" sz="quarter" idx="12"/>
          </p:nvPr>
        </p:nvSpPr>
        <p:spPr>
          <a:ln/>
        </p:spPr>
        <p:txBody>
          <a:bodyPr/>
          <a:lstStyle>
            <a:lvl1pPr>
              <a:defRPr/>
            </a:lvl1pPr>
          </a:lstStyle>
          <a:p>
            <a:pPr>
              <a:defRPr/>
            </a:pPr>
            <a:fld id="{84E6C31F-10DE-4AFD-BE72-A3623DD6D1C3}" type="slidenum">
              <a:rPr lang="ko-KR" altLang="en-US"/>
              <a:pPr>
                <a:defRPr/>
              </a:pPr>
              <a:t>‹#›</a:t>
            </a:fld>
            <a:endParaRPr lang="en-US" altLang="ko-K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5"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6" name="Rectangle 7"/>
          <p:cNvSpPr>
            <a:spLocks noGrp="1" noChangeArrowheads="1"/>
          </p:cNvSpPr>
          <p:nvPr>
            <p:ph type="sldNum" sz="quarter" idx="12"/>
          </p:nvPr>
        </p:nvSpPr>
        <p:spPr>
          <a:ln/>
        </p:spPr>
        <p:txBody>
          <a:bodyPr/>
          <a:lstStyle>
            <a:lvl1pPr>
              <a:defRPr/>
            </a:lvl1pPr>
          </a:lstStyle>
          <a:p>
            <a:pPr>
              <a:defRPr/>
            </a:pPr>
            <a:fld id="{A240E6A1-B11E-41CF-8A1B-F67E8AC31001}" type="slidenum">
              <a:rPr lang="ko-KR" altLang="en-US"/>
              <a:pPr>
                <a:defRPr/>
              </a:pPr>
              <a:t>‹#›</a:t>
            </a:fld>
            <a:endParaRPr lang="en-US" altLang="ko-K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5"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6" name="Rectangle 7"/>
          <p:cNvSpPr>
            <a:spLocks noGrp="1" noChangeArrowheads="1"/>
          </p:cNvSpPr>
          <p:nvPr>
            <p:ph type="sldNum" sz="quarter" idx="12"/>
          </p:nvPr>
        </p:nvSpPr>
        <p:spPr>
          <a:ln/>
        </p:spPr>
        <p:txBody>
          <a:bodyPr/>
          <a:lstStyle>
            <a:lvl1pPr>
              <a:defRPr/>
            </a:lvl1pPr>
          </a:lstStyle>
          <a:p>
            <a:pPr>
              <a:defRPr/>
            </a:pPr>
            <a:fld id="{6EBBC689-FD07-4D0C-A5FB-05811DD031D4}" type="slidenum">
              <a:rPr lang="ko-KR" altLang="en-US"/>
              <a:pPr>
                <a:defRPr/>
              </a:pPr>
              <a:t>‹#›</a:t>
            </a:fld>
            <a:endParaRPr lang="en-US" altLang="ko-K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6"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7" name="Rectangle 7"/>
          <p:cNvSpPr>
            <a:spLocks noGrp="1" noChangeArrowheads="1"/>
          </p:cNvSpPr>
          <p:nvPr>
            <p:ph type="sldNum" sz="quarter" idx="12"/>
          </p:nvPr>
        </p:nvSpPr>
        <p:spPr>
          <a:ln/>
        </p:spPr>
        <p:txBody>
          <a:bodyPr/>
          <a:lstStyle>
            <a:lvl1pPr>
              <a:defRPr/>
            </a:lvl1pPr>
          </a:lstStyle>
          <a:p>
            <a:pPr>
              <a:defRPr/>
            </a:pPr>
            <a:fld id="{FFBBD27A-3DA9-4B52-8A00-80EDB1CBDFE7}" type="slidenum">
              <a:rPr lang="ko-KR" altLang="en-US"/>
              <a:pPr>
                <a:defRPr/>
              </a:pPr>
              <a:t>‹#›</a:t>
            </a:fld>
            <a:endParaRPr lang="en-US" altLang="ko-K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8"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9" name="Rectangle 7"/>
          <p:cNvSpPr>
            <a:spLocks noGrp="1" noChangeArrowheads="1"/>
          </p:cNvSpPr>
          <p:nvPr>
            <p:ph type="sldNum" sz="quarter" idx="12"/>
          </p:nvPr>
        </p:nvSpPr>
        <p:spPr>
          <a:ln/>
        </p:spPr>
        <p:txBody>
          <a:bodyPr/>
          <a:lstStyle>
            <a:lvl1pPr>
              <a:defRPr/>
            </a:lvl1pPr>
          </a:lstStyle>
          <a:p>
            <a:pPr>
              <a:defRPr/>
            </a:pPr>
            <a:fld id="{AC336E12-D76B-40CD-9CDE-F0BEEC155B79}" type="slidenum">
              <a:rPr lang="ko-KR" altLang="en-US"/>
              <a:pPr>
                <a:defRPr/>
              </a:pPr>
              <a:t>‹#›</a:t>
            </a:fld>
            <a:endParaRPr lang="en-US" altLang="ko-K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4"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5" name="Rectangle 7"/>
          <p:cNvSpPr>
            <a:spLocks noGrp="1" noChangeArrowheads="1"/>
          </p:cNvSpPr>
          <p:nvPr>
            <p:ph type="sldNum" sz="quarter" idx="12"/>
          </p:nvPr>
        </p:nvSpPr>
        <p:spPr>
          <a:ln/>
        </p:spPr>
        <p:txBody>
          <a:bodyPr/>
          <a:lstStyle>
            <a:lvl1pPr>
              <a:defRPr/>
            </a:lvl1pPr>
          </a:lstStyle>
          <a:p>
            <a:pPr>
              <a:defRPr/>
            </a:pPr>
            <a:fld id="{CB466C1D-6626-4186-9B50-B1736FB59625}" type="slidenum">
              <a:rPr lang="ko-KR" altLang="en-US"/>
              <a:pPr>
                <a:defRPr/>
              </a:pPr>
              <a:t>‹#›</a:t>
            </a:fld>
            <a:endParaRPr lang="en-US" altLang="ko-K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3"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4" name="Rectangle 7"/>
          <p:cNvSpPr>
            <a:spLocks noGrp="1" noChangeArrowheads="1"/>
          </p:cNvSpPr>
          <p:nvPr>
            <p:ph type="sldNum" sz="quarter" idx="12"/>
          </p:nvPr>
        </p:nvSpPr>
        <p:spPr>
          <a:ln/>
        </p:spPr>
        <p:txBody>
          <a:bodyPr/>
          <a:lstStyle>
            <a:lvl1pPr>
              <a:defRPr/>
            </a:lvl1pPr>
          </a:lstStyle>
          <a:p>
            <a:pPr>
              <a:defRPr/>
            </a:pPr>
            <a:fld id="{8DF28D90-2BF0-421B-8B11-88BF6915D186}" type="slidenum">
              <a:rPr lang="ko-KR" altLang="en-US"/>
              <a:pPr>
                <a:defRPr/>
              </a:pPr>
              <a:t>‹#›</a:t>
            </a:fld>
            <a:endParaRPr lang="en-US" altLang="ko-K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6"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7" name="Rectangle 7"/>
          <p:cNvSpPr>
            <a:spLocks noGrp="1" noChangeArrowheads="1"/>
          </p:cNvSpPr>
          <p:nvPr>
            <p:ph type="sldNum" sz="quarter" idx="12"/>
          </p:nvPr>
        </p:nvSpPr>
        <p:spPr>
          <a:ln/>
        </p:spPr>
        <p:txBody>
          <a:bodyPr/>
          <a:lstStyle>
            <a:lvl1pPr>
              <a:defRPr/>
            </a:lvl1pPr>
          </a:lstStyle>
          <a:p>
            <a:pPr>
              <a:defRPr/>
            </a:pPr>
            <a:fld id="{7F6AA1BA-6343-4C95-A868-FB8F603119B2}" type="slidenum">
              <a:rPr lang="ko-KR" altLang="en-US"/>
              <a:pPr>
                <a:defRPr/>
              </a:pPr>
              <a:t>‹#›</a:t>
            </a:fld>
            <a:endParaRPr lang="en-US" altLang="ko-K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dt" sz="half" idx="10"/>
          </p:nvPr>
        </p:nvSpPr>
        <p:spPr>
          <a:ln/>
        </p:spPr>
        <p:txBody>
          <a:bodyPr/>
          <a:lstStyle>
            <a:lvl1pPr>
              <a:defRPr/>
            </a:lvl1pPr>
          </a:lstStyle>
          <a:p>
            <a:pPr>
              <a:defRPr/>
            </a:pPr>
            <a:r>
              <a:rPr lang="ko-KR" altLang="en-US"/>
              <a:t>3/31/05</a:t>
            </a:r>
            <a:endParaRPr lang="en-US" altLang="ko-KR"/>
          </a:p>
        </p:txBody>
      </p:sp>
      <p:sp>
        <p:nvSpPr>
          <p:cNvPr id="6" name="Rectangle 6"/>
          <p:cNvSpPr>
            <a:spLocks noGrp="1" noChangeArrowheads="1"/>
          </p:cNvSpPr>
          <p:nvPr>
            <p:ph type="ftr" sz="quarter" idx="11"/>
          </p:nvPr>
        </p:nvSpPr>
        <p:spPr>
          <a:ln/>
        </p:spPr>
        <p:txBody>
          <a:bodyPr/>
          <a:lstStyle>
            <a:lvl1pPr>
              <a:defRPr/>
            </a:lvl1pPr>
          </a:lstStyle>
          <a:p>
            <a:pPr>
              <a:defRPr/>
            </a:pPr>
            <a:r>
              <a:rPr lang="ko-KR" altLang="en-US"/>
              <a:t>REV. 1.0</a:t>
            </a:r>
            <a:endParaRPr lang="en-US" altLang="ko-KR"/>
          </a:p>
        </p:txBody>
      </p:sp>
      <p:sp>
        <p:nvSpPr>
          <p:cNvPr id="7" name="Rectangle 7"/>
          <p:cNvSpPr>
            <a:spLocks noGrp="1" noChangeArrowheads="1"/>
          </p:cNvSpPr>
          <p:nvPr>
            <p:ph type="sldNum" sz="quarter" idx="12"/>
          </p:nvPr>
        </p:nvSpPr>
        <p:spPr>
          <a:ln/>
        </p:spPr>
        <p:txBody>
          <a:bodyPr/>
          <a:lstStyle>
            <a:lvl1pPr>
              <a:defRPr/>
            </a:lvl1pPr>
          </a:lstStyle>
          <a:p>
            <a:pPr>
              <a:defRPr/>
            </a:pPr>
            <a:fld id="{46138F3F-0D3A-4CEA-8719-BEAE2FF79BE0}" type="slidenum">
              <a:rPr lang="ko-KR" altLang="en-US"/>
              <a:pPr>
                <a:defRPr/>
              </a:pPr>
              <a:t>‹#›</a:t>
            </a:fld>
            <a:endParaRPr lang="en-US" altLang="ko-K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867330" name="Rectangle 2"/>
          <p:cNvSpPr>
            <a:spLocks noChangeArrowheads="1"/>
          </p:cNvSpPr>
          <p:nvPr/>
        </p:nvSpPr>
        <p:spPr bwMode="auto">
          <a:xfrm>
            <a:off x="12700" y="5965825"/>
            <a:ext cx="9144000" cy="854075"/>
          </a:xfrm>
          <a:prstGeom prst="rect">
            <a:avLst/>
          </a:prstGeom>
          <a:noFill/>
          <a:ln w="85725">
            <a:noFill/>
            <a:miter lim="800000"/>
            <a:headEnd/>
            <a:tailEnd/>
          </a:ln>
          <a:effectLst/>
        </p:spPr>
        <p:txBody>
          <a:bodyPr wrap="none" anchor="ctr"/>
          <a:lstStyle/>
          <a:p>
            <a:endParaRPr lang="ko-KR" altLang="en-US">
              <a:ea typeface="굴림" pitchFamily="50" charset="-127"/>
            </a:endParaRPr>
          </a:p>
        </p:txBody>
      </p:sp>
      <p:sp>
        <p:nvSpPr>
          <p:cNvPr id="867332" name="Rectangle 4"/>
          <p:cNvSpPr>
            <a:spLocks noGrp="1" noChangeArrowheads="1"/>
          </p:cNvSpPr>
          <p:nvPr>
            <p:ph type="body" idx="1"/>
          </p:nvPr>
        </p:nvSpPr>
        <p:spPr bwMode="auto">
          <a:xfrm>
            <a:off x="685800" y="1676400"/>
            <a:ext cx="7772400" cy="4191000"/>
          </a:xfrm>
          <a:prstGeom prst="rect">
            <a:avLst/>
          </a:prstGeom>
          <a:noFill/>
          <a:ln w="9525">
            <a:noFill/>
            <a:miter lim="800000"/>
            <a:headEnd/>
            <a:tailEnd/>
          </a:ln>
          <a:effectLst>
            <a:outerShdw dist="28398" dir="1593903" algn="ctr" rotWithShape="0">
              <a:srgbClr val="000000"/>
            </a:outerShdw>
          </a:effectLst>
        </p:spPr>
        <p:txBody>
          <a:bodyPr vert="horz" wrap="square" lIns="91429" tIns="45714" rIns="91429" bIns="45714"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86733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rgbClr val="000000"/>
            </a:outerShdw>
          </a:effectLst>
        </p:spPr>
        <p:txBody>
          <a:bodyPr vert="horz" wrap="square" lIns="91429" tIns="45714" rIns="91429" bIns="45714" numCol="1" anchor="t" anchorCtr="0" compatLnSpc="1">
            <a:prstTxWarp prst="textNoShape">
              <a:avLst/>
            </a:prstTxWarp>
          </a:bodyPr>
          <a:lstStyle>
            <a:lvl1pPr>
              <a:defRPr sz="1400" smtClean="0">
                <a:solidFill>
                  <a:srgbClr val="FFFF00"/>
                </a:solidFill>
                <a:ea typeface="굴림" pitchFamily="50" charset="-127"/>
              </a:defRPr>
            </a:lvl1pPr>
          </a:lstStyle>
          <a:p>
            <a:pPr>
              <a:defRPr/>
            </a:pPr>
            <a:r>
              <a:rPr lang="ko-KR" altLang="en-US"/>
              <a:t>3/31/05</a:t>
            </a:r>
            <a:endParaRPr lang="en-US" altLang="ko-KR"/>
          </a:p>
        </p:txBody>
      </p:sp>
      <p:sp>
        <p:nvSpPr>
          <p:cNvPr id="8673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35921" dir="2700000" algn="ctr" rotWithShape="0">
              <a:srgbClr val="000000"/>
            </a:outerShdw>
          </a:effectLst>
        </p:spPr>
        <p:txBody>
          <a:bodyPr vert="horz" wrap="square" lIns="91429" tIns="45714" rIns="91429" bIns="45714" numCol="1" anchor="t" anchorCtr="0" compatLnSpc="1">
            <a:prstTxWarp prst="textNoShape">
              <a:avLst/>
            </a:prstTxWarp>
          </a:bodyPr>
          <a:lstStyle>
            <a:lvl1pPr algn="ctr">
              <a:defRPr sz="1400" smtClean="0">
                <a:solidFill>
                  <a:srgbClr val="FFFF00"/>
                </a:solidFill>
                <a:ea typeface="굴림" pitchFamily="50" charset="-127"/>
              </a:defRPr>
            </a:lvl1pPr>
          </a:lstStyle>
          <a:p>
            <a:pPr>
              <a:defRPr/>
            </a:pPr>
            <a:r>
              <a:rPr lang="ko-KR" altLang="en-US"/>
              <a:t>REV. 1.0</a:t>
            </a:r>
            <a:endParaRPr lang="en-US" altLang="ko-KR"/>
          </a:p>
        </p:txBody>
      </p:sp>
      <p:sp>
        <p:nvSpPr>
          <p:cNvPr id="86733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35921" dir="2700000" algn="ctr" rotWithShape="0">
              <a:srgbClr val="000000"/>
            </a:outerShdw>
          </a:effectLst>
        </p:spPr>
        <p:txBody>
          <a:bodyPr vert="horz" wrap="square" lIns="91429" tIns="45714" rIns="91429" bIns="45714" numCol="1" anchor="t" anchorCtr="0" compatLnSpc="1">
            <a:prstTxWarp prst="textNoShape">
              <a:avLst/>
            </a:prstTxWarp>
          </a:bodyPr>
          <a:lstStyle>
            <a:lvl1pPr algn="r">
              <a:defRPr sz="1400" smtClean="0">
                <a:solidFill>
                  <a:srgbClr val="FFFF00"/>
                </a:solidFill>
                <a:ea typeface="굴림" pitchFamily="50" charset="-127"/>
              </a:defRPr>
            </a:lvl1pPr>
          </a:lstStyle>
          <a:p>
            <a:pPr>
              <a:defRPr/>
            </a:pPr>
            <a:fld id="{E45009AA-9D23-4DB6-93B6-CC8D03915C62}" type="slidenum">
              <a:rPr lang="ko-KR" altLang="en-US"/>
              <a:pPr>
                <a:defRPr/>
              </a:pPr>
              <a:t>‹#›</a:t>
            </a:fld>
            <a:endParaRPr lang="en-US" altLang="ko-KR"/>
          </a:p>
        </p:txBody>
      </p:sp>
    </p:spTree>
  </p:cSld>
  <p:clrMap bg1="dk2" tx1="lt1" bg2="dk1" tx2="lt2" accent1="accent1" accent2="accent2" accent3="accent3" accent4="accent4" accent5="accent5" accent6="accent6" hlink="hlink" folHlink="folHlink"/>
  <p:sldLayoutIdLst>
    <p:sldLayoutId id="2147483676"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spd="med"/>
  <p:hf hdr="0" ftr="0" dt="0"/>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1.firstpost.in/wp-content/uploads/2014/12/Air-Asia-tragedy15_reuters_3801.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gif"/><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upload.wikimedia.org/wikipedia/commons/4/4e/Map_of_search_for_MH370.pn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hollywoodlife.com/pics/malaysia-airlines-plane-crash-pics-families-mourn-photo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Singapore_Changi_Airport"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hyperlink" Target="http://www.nytimes.com/interactive/2014/12/28/world/asia/airasia-flight-qz8501-map.html"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1.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hyperlink" Target="http://en.wikipedia.org/wiki/File:Christine_Lagarde_-_Universit%C3%A9_d'%C3%A9t%C3%A9_du_MEDEF_2009.jpg" TargetMode="External"/><Relationship Id="rId5" Type="http://schemas.openxmlformats.org/officeDocument/2006/relationships/image" Target="../media/image70.png"/><Relationship Id="rId4" Type="http://schemas.openxmlformats.org/officeDocument/2006/relationships/hyperlink" Target="http://en.wikipedia.org/wiki/File:International_Monetary_Fund_(art.VIII).p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www.google.co.kr/imgres?imgurl=http://www.navtech.aero/uploaded/tiny_mce/Image/Newsletter/Volume%203%20Issue%203%20and%204/ICAO.jpg&amp;imgrefurl=http://www.navtech.aero/media_event_center/trim_tabs_volume_3_issue_3_4/icao_2012_navtech_flight_plan.html&amp;docid=8p6mZgX8Y2UzYM&amp;tbnid=75ZHYj7mCZ2ejM:&amp;w=457&amp;h=375&amp;ei=2fheVP-aDsLKmwWb8oHABg&amp;ved=0CAIQxiAwAA&amp;iact=c"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en.wikipedia.org/wiki/File:Flag_of_Indonesia.sv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우주센터&amp;발사체&amp;과학기술위성"/>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직사각형 4"/>
          <p:cNvSpPr/>
          <p:nvPr/>
        </p:nvSpPr>
        <p:spPr>
          <a:xfrm>
            <a:off x="2786063" y="3000375"/>
            <a:ext cx="3357562" cy="646113"/>
          </a:xfrm>
          <a:prstGeom prst="rect">
            <a:avLst/>
          </a:prstGeom>
        </p:spPr>
        <p:txBody>
          <a:bodyPr>
            <a:spAutoFit/>
          </a:bodyPr>
          <a:lstStyle/>
          <a:p>
            <a:pPr fontAlgn="auto">
              <a:spcBef>
                <a:spcPts val="0"/>
              </a:spcBef>
              <a:spcAft>
                <a:spcPts val="0"/>
              </a:spcAft>
              <a:defRPr/>
            </a:pPr>
            <a:endParaRPr kumimoji="0" lang="en-US" altLang="zh-TW" dirty="0">
              <a:solidFill>
                <a:srgbClr val="FFFF00"/>
              </a:solidFill>
              <a:effectLst>
                <a:outerShdw blurRad="38100" dist="38100" dir="2700000" algn="tl">
                  <a:srgbClr val="000000">
                    <a:alpha val="43137"/>
                  </a:srgbClr>
                </a:outerShdw>
              </a:effectLst>
              <a:latin typeface="HY견고딕" pitchFamily="18" charset="-127"/>
              <a:ea typeface="HY견고딕" pitchFamily="18" charset="-127"/>
            </a:endParaRPr>
          </a:p>
          <a:p>
            <a:pPr fontAlgn="auto">
              <a:spcBef>
                <a:spcPts val="0"/>
              </a:spcBef>
              <a:spcAft>
                <a:spcPts val="0"/>
              </a:spcAft>
              <a:defRPr/>
            </a:pPr>
            <a:endParaRPr kumimoji="0" lang="zh-TW" altLang="en-US" dirty="0">
              <a:solidFill>
                <a:srgbClr val="FFFF00"/>
              </a:solidFill>
              <a:effectLst>
                <a:outerShdw blurRad="38100" dist="38100" dir="2700000" algn="tl">
                  <a:srgbClr val="000000">
                    <a:alpha val="43137"/>
                  </a:srgbClr>
                </a:outerShdw>
              </a:effectLst>
              <a:latin typeface="HY견고딕" pitchFamily="18" charset="-127"/>
              <a:ea typeface="HY견고딕" pitchFamily="18" charset="-127"/>
            </a:endParaRPr>
          </a:p>
        </p:txBody>
      </p:sp>
      <p:sp>
        <p:nvSpPr>
          <p:cNvPr id="2053" name="직사각형 6"/>
          <p:cNvSpPr>
            <a:spLocks noChangeArrowheads="1"/>
          </p:cNvSpPr>
          <p:nvPr/>
        </p:nvSpPr>
        <p:spPr bwMode="auto">
          <a:xfrm>
            <a:off x="638175" y="0"/>
            <a:ext cx="7943850" cy="369332"/>
          </a:xfrm>
          <a:prstGeom prst="rect">
            <a:avLst/>
          </a:prstGeom>
          <a:noFill/>
          <a:ln w="9525">
            <a:noFill/>
            <a:miter lim="800000"/>
            <a:headEnd/>
            <a:tailEnd/>
          </a:ln>
        </p:spPr>
        <p:txBody>
          <a:bodyPr wrap="square">
            <a:spAutoFit/>
          </a:bodyPr>
          <a:lstStyle/>
          <a:p>
            <a:pPr algn="ctr" latinLnBrk="0"/>
            <a:r>
              <a:rPr lang="en-US" altLang="ko-KR" sz="1800" b="1" dirty="0" smtClean="0">
                <a:solidFill>
                  <a:schemeClr val="bg1"/>
                </a:solidFill>
                <a:latin typeface="HY견고딕" pitchFamily="18" charset="-127"/>
                <a:ea typeface="HY견고딕" pitchFamily="18" charset="-127"/>
              </a:rPr>
              <a:t> </a:t>
            </a:r>
          </a:p>
        </p:txBody>
      </p:sp>
      <p:sp>
        <p:nvSpPr>
          <p:cNvPr id="8" name="직사각형 7"/>
          <p:cNvSpPr/>
          <p:nvPr/>
        </p:nvSpPr>
        <p:spPr>
          <a:xfrm>
            <a:off x="3694176" y="1077218"/>
            <a:ext cx="1998345" cy="369332"/>
          </a:xfrm>
          <a:prstGeom prst="rect">
            <a:avLst/>
          </a:prstGeom>
        </p:spPr>
        <p:txBody>
          <a:bodyPr wrap="square">
            <a:spAutoFit/>
          </a:bodyPr>
          <a:lstStyle/>
          <a:p>
            <a:pPr latinLnBrk="1"/>
            <a:r>
              <a:rPr lang="en-US" sz="1800" b="1" dirty="0" smtClean="0">
                <a:solidFill>
                  <a:schemeClr val="tx1">
                    <a:lumMod val="75000"/>
                  </a:schemeClr>
                </a:solidFill>
                <a:effectLst>
                  <a:outerShdw blurRad="38100" dist="38100" dir="2700000" algn="tl">
                    <a:srgbClr val="000000">
                      <a:alpha val="43137"/>
                    </a:srgbClr>
                  </a:outerShdw>
                </a:effectLst>
                <a:latin typeface="+mn-lt"/>
                <a:ea typeface="Adobe 고딕 Std B" pitchFamily="34" charset="-127"/>
                <a:cs typeface="Arial" pitchFamily="34" charset="0"/>
              </a:rPr>
              <a:t>February,  2015</a:t>
            </a:r>
            <a:endParaRPr lang="en-US" sz="1800" b="1" dirty="0">
              <a:solidFill>
                <a:schemeClr val="tx1">
                  <a:lumMod val="75000"/>
                </a:schemeClr>
              </a:solidFill>
              <a:effectLst>
                <a:outerShdw blurRad="38100" dist="38100" dir="2700000" algn="tl">
                  <a:srgbClr val="000000">
                    <a:alpha val="43137"/>
                  </a:srgbClr>
                </a:outerShdw>
              </a:effectLst>
              <a:latin typeface="+mn-lt"/>
              <a:ea typeface="Adobe 고딕 Std B" pitchFamily="34" charset="-127"/>
              <a:cs typeface="Arial" pitchFamily="34" charset="0"/>
            </a:endParaRPr>
          </a:p>
        </p:txBody>
      </p:sp>
      <p:sp>
        <p:nvSpPr>
          <p:cNvPr id="7" name="직사각형 6"/>
          <p:cNvSpPr/>
          <p:nvPr/>
        </p:nvSpPr>
        <p:spPr>
          <a:xfrm>
            <a:off x="123825" y="369332"/>
            <a:ext cx="8848725" cy="707886"/>
          </a:xfrm>
          <a:prstGeom prst="rect">
            <a:avLst/>
          </a:prstGeom>
        </p:spPr>
        <p:txBody>
          <a:bodyPr wrap="square">
            <a:spAutoFit/>
          </a:bodyPr>
          <a:lstStyle/>
          <a:p>
            <a:pPr algn="ctr" latinLnBrk="0"/>
            <a:r>
              <a:rPr lang="en-US" altLang="ko-KR" sz="2000" b="1" dirty="0" smtClean="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Indonesia, Malaysia Airline's Aircraft’s Accidents and Indonesian, </a:t>
            </a:r>
          </a:p>
          <a:p>
            <a:pPr algn="ctr" latinLnBrk="0"/>
            <a:r>
              <a:rPr lang="en-US" altLang="ko-KR" sz="2000" b="1" dirty="0" smtClean="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Chinese,  Korean  Aviation Law and the 1999 Montreal Convention </a:t>
            </a:r>
            <a:endParaRPr lang="en-US" altLang="ko-KR" sz="2000" b="1"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9" name="직사각형 8"/>
          <p:cNvSpPr/>
          <p:nvPr/>
        </p:nvSpPr>
        <p:spPr>
          <a:xfrm>
            <a:off x="2487169" y="3269129"/>
            <a:ext cx="5641848" cy="1077218"/>
          </a:xfrm>
          <a:prstGeom prst="rect">
            <a:avLst/>
          </a:prstGeom>
        </p:spPr>
        <p:txBody>
          <a:bodyPr wrap="square">
            <a:spAutoFit/>
          </a:bodyPr>
          <a:lstStyle/>
          <a:p>
            <a:r>
              <a:rPr lang="en-US" altLang="zh-CN" sz="1600" b="1"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Honorary President, Korea Society of Air &amp; Space </a:t>
            </a:r>
          </a:p>
          <a:p>
            <a:r>
              <a:rPr lang="en-US" altLang="zh-CN" sz="1600" b="1"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Law and Policy,</a:t>
            </a:r>
            <a:r>
              <a:rPr lang="zh-CN" altLang="ko-KR" sz="1600" b="1"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 </a:t>
            </a:r>
            <a:r>
              <a:rPr lang="en-US" altLang="zh-CN" sz="1600" b="1" dirty="0" smtClean="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rPr>
              <a:t>Visiting Prof. Beijing Institute of Technology, </a:t>
            </a:r>
            <a:r>
              <a:rPr lang="en-US" altLang="zh-CN" sz="1600" b="1" dirty="0" smtClean="0">
                <a:solidFill>
                  <a:srgbClr val="FFFFFF"/>
                </a:solidFill>
                <a:effectLst>
                  <a:outerShdw blurRad="38100" dist="38100" dir="2700000" algn="tl">
                    <a:srgbClr val="000000">
                      <a:alpha val="43137"/>
                    </a:srgbClr>
                  </a:outerShdw>
                </a:effectLst>
                <a:latin typeface="Franklin Gothic Medium" panose="020B0603020102020204" pitchFamily="34" charset="0"/>
                <a:ea typeface="Adobe Heiti Std R" pitchFamily="34" charset="-128"/>
                <a:cs typeface="Times New Roman" pitchFamily="18" charset="0"/>
              </a:rPr>
              <a:t>China,   Prof. Dr. Doo Hwan Kim </a:t>
            </a:r>
            <a:r>
              <a:rPr lang="en-US" altLang="zh-CN" sz="1600" b="1" dirty="0" smtClean="0">
                <a:solidFill>
                  <a:schemeClr val="tx1">
                    <a:lumMod val="75000"/>
                  </a:schemeClr>
                </a:solidFill>
                <a:effectLst>
                  <a:outerShdw blurRad="38100" dist="38100" dir="2700000" algn="tl">
                    <a:srgbClr val="000000">
                      <a:alpha val="43137"/>
                    </a:srgbClr>
                  </a:outerShdw>
                </a:effectLst>
                <a:latin typeface="Franklin Gothic Medium" panose="020B0603020102020204" pitchFamily="34" charset="0"/>
                <a:ea typeface="Adobe Heiti Std R" pitchFamily="34" charset="-128"/>
                <a:cs typeface="Times New Roman" pitchFamily="18" charset="0"/>
              </a:rPr>
              <a:t>(</a:t>
            </a:r>
            <a:r>
              <a:rPr lang="zh-CN" altLang="ko-KR" sz="1600" b="1" dirty="0" smtClean="0">
                <a:solidFill>
                  <a:schemeClr val="tx1">
                    <a:lumMod val="75000"/>
                  </a:schemeClr>
                </a:solidFill>
                <a:effectLst>
                  <a:outerShdw blurRad="38100" dist="38100" dir="2700000" algn="tl">
                    <a:srgbClr val="000000">
                      <a:alpha val="43137"/>
                    </a:srgbClr>
                  </a:outerShdw>
                </a:effectLst>
                <a:latin typeface="Adobe Heiti Std R" pitchFamily="34" charset="-128"/>
                <a:ea typeface="Adobe Heiti Std R" pitchFamily="34" charset="-128"/>
              </a:rPr>
              <a:t>金斗焕</a:t>
            </a:r>
            <a:r>
              <a:rPr lang="en-US" altLang="zh-CN" sz="1600" b="1" dirty="0" smtClean="0">
                <a:solidFill>
                  <a:schemeClr val="tx1">
                    <a:lumMod val="75000"/>
                  </a:schemeClr>
                </a:solidFill>
                <a:effectLst>
                  <a:outerShdw blurRad="38100" dist="38100" dir="2700000" algn="tl">
                    <a:srgbClr val="000000">
                      <a:alpha val="43137"/>
                    </a:srgbClr>
                  </a:outerShdw>
                </a:effectLst>
                <a:latin typeface="Adobe Heiti Std R" pitchFamily="34" charset="-128"/>
                <a:ea typeface="Adobe Heiti Std R" pitchFamily="34" charset="-128"/>
              </a:rPr>
              <a:t>)</a:t>
            </a:r>
            <a:endParaRPr lang="en-US" altLang="zh-CN" sz="1600" b="1" dirty="0" smtClean="0">
              <a:solidFill>
                <a:schemeClr val="tx1">
                  <a:lumMod val="75000"/>
                </a:schemeClr>
              </a:solidFill>
              <a:effectLst>
                <a:outerShdw blurRad="38100" dist="38100" dir="2700000" algn="tl">
                  <a:srgbClr val="000000">
                    <a:alpha val="43137"/>
                  </a:srgbClr>
                </a:outerShdw>
              </a:effectLst>
              <a:latin typeface="Franklin Gothic Medium" panose="020B0603020102020204" pitchFamily="34" charset="0"/>
              <a:ea typeface="Adobe Heiti Std R" pitchFamily="34" charset="-128"/>
              <a:cs typeface="Times New Roman" pitchFamily="18" charset="0"/>
            </a:endParaRPr>
          </a:p>
          <a:p>
            <a:endParaRPr lang="ko-KR" altLang="en-US" sz="1600" b="1" dirty="0">
              <a:solidFill>
                <a:srgbClr val="FFFF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cs typeface="Times New Roman"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10</a:t>
            </a:fld>
            <a:endParaRPr lang="en-US" altLang="ko-KR"/>
          </a:p>
        </p:txBody>
      </p:sp>
      <p:pic>
        <p:nvPicPr>
          <p:cNvPr id="3" name="artImg0" descr="&#10; 인니 실종 여객기 수색 해군 초계기 시신 6구 발견&#10;"/>
          <p:cNvPicPr/>
          <p:nvPr/>
        </p:nvPicPr>
        <p:blipFill>
          <a:blip r:embed="rId2" cstate="print"/>
          <a:srcRect/>
          <a:stretch>
            <a:fillRect/>
          </a:stretch>
        </p:blipFill>
        <p:spPr bwMode="auto">
          <a:xfrm>
            <a:off x="-1" y="3879941"/>
            <a:ext cx="4864609" cy="3305177"/>
          </a:xfrm>
          <a:prstGeom prst="rect">
            <a:avLst/>
          </a:prstGeom>
          <a:noFill/>
          <a:ln w="9525">
            <a:noFill/>
            <a:miter lim="800000"/>
            <a:headEnd/>
            <a:tailEnd/>
          </a:ln>
        </p:spPr>
      </p:pic>
      <p:pic>
        <p:nvPicPr>
          <p:cNvPr id="5" name="그림 4" descr="http://news.airportal.co.kr:80/images2/0026263111_041/2.jpg"/>
          <p:cNvPicPr/>
          <p:nvPr/>
        </p:nvPicPr>
        <p:blipFill>
          <a:blip r:embed="rId3" cstate="print"/>
          <a:srcRect/>
          <a:stretch>
            <a:fillRect/>
          </a:stretch>
        </p:blipFill>
        <p:spPr bwMode="auto">
          <a:xfrm>
            <a:off x="4737100" y="597090"/>
            <a:ext cx="4406900" cy="2948543"/>
          </a:xfrm>
          <a:prstGeom prst="rect">
            <a:avLst/>
          </a:prstGeom>
          <a:noFill/>
          <a:ln w="9525">
            <a:noFill/>
            <a:miter lim="800000"/>
            <a:headEnd/>
            <a:tailEnd/>
          </a:ln>
        </p:spPr>
      </p:pic>
      <p:pic>
        <p:nvPicPr>
          <p:cNvPr id="99332" name="Picture 4" descr="Reuters image.">
            <a:hlinkClick r:id="rId4"/>
          </p:cNvPr>
          <p:cNvPicPr>
            <a:picLocks noChangeAspect="1" noChangeArrowheads="1"/>
          </p:cNvPicPr>
          <p:nvPr/>
        </p:nvPicPr>
        <p:blipFill>
          <a:blip r:embed="rId5" cstate="print"/>
          <a:srcRect/>
          <a:stretch>
            <a:fillRect/>
          </a:stretch>
        </p:blipFill>
        <p:spPr bwMode="auto">
          <a:xfrm>
            <a:off x="4711958" y="3879941"/>
            <a:ext cx="4406900" cy="3305177"/>
          </a:xfrm>
          <a:prstGeom prst="rect">
            <a:avLst/>
          </a:prstGeom>
          <a:noFill/>
        </p:spPr>
      </p:pic>
      <p:sp>
        <p:nvSpPr>
          <p:cNvPr id="15" name="직사각형 14"/>
          <p:cNvSpPr/>
          <p:nvPr/>
        </p:nvSpPr>
        <p:spPr>
          <a:xfrm>
            <a:off x="4737100" y="0"/>
            <a:ext cx="4406900" cy="523220"/>
          </a:xfrm>
          <a:prstGeom prst="rect">
            <a:avLst/>
          </a:prstGeom>
          <a:solidFill>
            <a:schemeClr val="accent3">
              <a:lumMod val="50000"/>
            </a:schemeClr>
          </a:solidFill>
        </p:spPr>
        <p:txBody>
          <a:bodyPr wrap="square">
            <a:spAutoFit/>
          </a:bodyPr>
          <a:lstStyle/>
          <a:p>
            <a:pPr algn="just" latinLnBrk="1"/>
            <a:r>
              <a:rPr lang="en-US" altLang="ko-KR" sz="1400" b="1" dirty="0" smtClean="0">
                <a:solidFill>
                  <a:srgbClr val="FFFFFF"/>
                </a:solidFill>
              </a:rPr>
              <a:t>  Investigate and Check Team of the Korean</a:t>
            </a:r>
          </a:p>
          <a:p>
            <a:pPr algn="just" latinLnBrk="1"/>
            <a:r>
              <a:rPr lang="en-US" altLang="ko-KR" sz="1400" b="1" dirty="0" smtClean="0">
                <a:solidFill>
                  <a:srgbClr val="FFFFFF"/>
                </a:solidFill>
              </a:rPr>
              <a:t>  Governmental Officials left Seoul for </a:t>
            </a:r>
            <a:r>
              <a:rPr lang="en-US" altLang="ko-KR" sz="1400" b="1" dirty="0" err="1" smtClean="0">
                <a:solidFill>
                  <a:srgbClr val="FFFFFF"/>
                </a:solidFill>
              </a:rPr>
              <a:t>Indnesia</a:t>
            </a:r>
            <a:r>
              <a:rPr lang="en-US" altLang="ko-KR" sz="1400" b="1" dirty="0" smtClean="0">
                <a:solidFill>
                  <a:srgbClr val="FFFFFF"/>
                </a:solidFill>
              </a:rPr>
              <a:t>.</a:t>
            </a:r>
            <a:endParaRPr lang="en-US" altLang="ko-KR" sz="1400" b="1" dirty="0">
              <a:solidFill>
                <a:srgbClr val="FFFFFF"/>
              </a:solidFill>
            </a:endParaRPr>
          </a:p>
        </p:txBody>
      </p:sp>
      <p:pic>
        <p:nvPicPr>
          <p:cNvPr id="8" name="Picture 10" descr="http://i.telegraph.co.uk/multimedia/archive/03151/AirAsia-Indonesia-_3151358c.jpg"/>
          <p:cNvPicPr>
            <a:picLocks noChangeAspect="1" noChangeArrowheads="1"/>
          </p:cNvPicPr>
          <p:nvPr/>
        </p:nvPicPr>
        <p:blipFill>
          <a:blip r:embed="rId6" cstate="print"/>
          <a:srcRect/>
          <a:stretch>
            <a:fillRect/>
          </a:stretch>
        </p:blipFill>
        <p:spPr bwMode="auto">
          <a:xfrm>
            <a:off x="-1" y="402336"/>
            <a:ext cx="4711959" cy="2939854"/>
          </a:xfrm>
          <a:prstGeom prst="rect">
            <a:avLst/>
          </a:prstGeom>
          <a:noFill/>
        </p:spPr>
      </p:pic>
      <p:sp>
        <p:nvSpPr>
          <p:cNvPr id="72705" name="Rectangle 1"/>
          <p:cNvSpPr>
            <a:spLocks noChangeArrowheads="1"/>
          </p:cNvSpPr>
          <p:nvPr/>
        </p:nvSpPr>
        <p:spPr bwMode="auto">
          <a:xfrm>
            <a:off x="-1" y="-4946"/>
            <a:ext cx="4864609"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FFFFFF"/>
                </a:solidFill>
                <a:effectLst/>
                <a:latin typeface="HY견고딕" pitchFamily="18" charset="-127"/>
                <a:ea typeface="HY견고딕" pitchFamily="18" charset="-127"/>
                <a:cs typeface="함초롬바탕" pitchFamily="18" charset="-127"/>
              </a:rPr>
              <a:t>Indonesian’s Rescue Team by Helicopter</a:t>
            </a:r>
            <a:endParaRPr kumimoji="1" lang="en-US" altLang="ko-KR" sz="1600" b="0" i="0" u="none" strike="noStrike" cap="none" normalizeH="0" baseline="0" dirty="0" smtClean="0">
              <a:ln>
                <a:noFill/>
              </a:ln>
              <a:solidFill>
                <a:srgbClr val="FFFFFF"/>
              </a:solidFill>
              <a:effectLst/>
              <a:latin typeface="HY견고딕" pitchFamily="18" charset="-127"/>
              <a:ea typeface="HY견고딕" pitchFamily="18"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Arial"/>
                <a:ea typeface="굴림" pitchFamily="50" charset="-127"/>
                <a:cs typeface="굴림" pitchFamily="50" charset="-127"/>
              </a:rPr>
              <a:t> </a:t>
            </a:r>
            <a:r>
              <a:rPr kumimoji="1" lang="en-US"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10" name="직사각형 9"/>
          <p:cNvSpPr/>
          <p:nvPr/>
        </p:nvSpPr>
        <p:spPr>
          <a:xfrm>
            <a:off x="-1" y="3418277"/>
            <a:ext cx="4864609" cy="369332"/>
          </a:xfrm>
          <a:prstGeom prst="rect">
            <a:avLst/>
          </a:prstGeom>
        </p:spPr>
        <p:txBody>
          <a:bodyPr wrap="square">
            <a:spAutoFit/>
          </a:bodyPr>
          <a:lstStyle/>
          <a:p>
            <a:pPr algn="ctr" latinLnBrk="1"/>
            <a:r>
              <a:rPr lang="en-US" altLang="ko-KR" sz="1800" b="1" dirty="0" smtClean="0"/>
              <a:t>South Korean’s Rescue Team by Aircraft</a:t>
            </a:r>
            <a:endParaRPr lang="en-US" altLang="ko-KR" sz="1800" b="1" dirty="0"/>
          </a:p>
        </p:txBody>
      </p:sp>
      <p:sp>
        <p:nvSpPr>
          <p:cNvPr id="727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ko-KR" sz="1000" b="0" i="0" u="none" strike="noStrike" cap="none" normalizeH="0" baseline="0" smtClean="0">
                <a:ln>
                  <a:noFill/>
                </a:ln>
                <a:solidFill>
                  <a:srgbClr val="000000"/>
                </a:solidFill>
                <a:effectLst/>
                <a:latin typeface="Arial"/>
                <a:ea typeface="굴림" pitchFamily="50" charset="-127"/>
                <a:cs typeface="굴림" pitchFamily="50" charset="-127"/>
              </a:rPr>
              <a:t> </a:t>
            </a:r>
            <a:r>
              <a:rPr kumimoji="1" lang="ko-KR" altLang="ko-KR" sz="1000" b="0" i="0" u="none" strike="noStrike" cap="none" normalizeH="0" baseline="0" smtClean="0">
                <a:ln>
                  <a:noFill/>
                </a:ln>
                <a:solidFill>
                  <a:srgbClr val="000000"/>
                </a:solidFill>
                <a:effectLst/>
                <a:latin typeface="굴림" pitchFamily="50" charset="-127"/>
                <a:ea typeface="굴림" pitchFamily="50" charset="-127"/>
                <a:cs typeface="굴림" pitchFamily="50" charset="-127"/>
              </a:rPr>
              <a:t> </a:t>
            </a:r>
            <a:endParaRPr kumimoji="1" lang="ko-KR" altLang="ko-KR" sz="9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rgbClr val="000000"/>
                </a:solidFill>
                <a:effectLst/>
                <a:latin typeface="함초롬바탕" pitchFamily="18" charset="-127"/>
                <a:ea typeface="함초롬바탕" pitchFamily="18" charset="-127"/>
                <a:cs typeface="함초롬바탕" pitchFamily="18" charset="-127"/>
              </a:rPr>
              <a:t>Searching of Pilots by Map</a:t>
            </a:r>
            <a:endParaRPr kumimoji="1" lang="en-US"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72707" name="Rectangle 3"/>
          <p:cNvSpPr>
            <a:spLocks noChangeArrowheads="1"/>
          </p:cNvSpPr>
          <p:nvPr/>
        </p:nvSpPr>
        <p:spPr bwMode="auto">
          <a:xfrm>
            <a:off x="3659731" y="28545"/>
            <a:ext cx="182453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ko-KR" sz="1000" b="0" i="0" u="none" strike="noStrike" cap="none" normalizeH="0" baseline="0" dirty="0" smtClean="0">
                <a:ln>
                  <a:noFill/>
                </a:ln>
                <a:solidFill>
                  <a:srgbClr val="FFFFFF"/>
                </a:solidFill>
                <a:effectLst/>
                <a:latin typeface="Arial"/>
                <a:ea typeface="굴림" pitchFamily="50" charset="-127"/>
                <a:cs typeface="굴림" pitchFamily="50" charset="-127"/>
              </a:rPr>
              <a:t> </a:t>
            </a:r>
            <a:r>
              <a:rPr kumimoji="1" lang="ko-KR" altLang="ko-KR" sz="1000" b="0" i="0" u="none" strike="noStrike" cap="none" normalizeH="0" baseline="0" dirty="0" smtClean="0">
                <a:ln>
                  <a:noFill/>
                </a:ln>
                <a:solidFill>
                  <a:srgbClr val="FFFFFF"/>
                </a:solidFill>
                <a:effectLst/>
                <a:latin typeface="굴림" pitchFamily="50" charset="-127"/>
                <a:ea typeface="굴림" pitchFamily="50" charset="-127"/>
                <a:cs typeface="굴림" pitchFamily="50" charset="-127"/>
              </a:rPr>
              <a:t> </a:t>
            </a:r>
            <a:endParaRPr kumimoji="1" lang="ko-KR" altLang="ko-KR" sz="900" b="0" i="0" u="none" strike="noStrike" cap="none" normalizeH="0" baseline="0" dirty="0" smtClean="0">
              <a:ln>
                <a:noFill/>
              </a:ln>
              <a:solidFill>
                <a:srgbClr val="FFFFFF"/>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함초롬바탕" pitchFamily="18" charset="-127"/>
                <a:ea typeface="함초롬바탕" pitchFamily="18" charset="-127"/>
                <a:cs typeface="함초롬바탕" pitchFamily="18" charset="-127"/>
              </a:rPr>
              <a:t>Searching of Pilots by Map</a:t>
            </a:r>
            <a:endParaRPr kumimoji="1" lang="en-US"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13" name="직사각형 12"/>
          <p:cNvSpPr/>
          <p:nvPr/>
        </p:nvSpPr>
        <p:spPr>
          <a:xfrm>
            <a:off x="5394960" y="3545633"/>
            <a:ext cx="3273552" cy="369332"/>
          </a:xfrm>
          <a:prstGeom prst="rect">
            <a:avLst/>
          </a:prstGeom>
        </p:spPr>
        <p:txBody>
          <a:bodyPr wrap="square">
            <a:spAutoFit/>
          </a:bodyPr>
          <a:lstStyle/>
          <a:p>
            <a:pPr latinLnBrk="1"/>
            <a:r>
              <a:rPr lang="en-US" altLang="ko-KR" sz="1800" b="1" dirty="0" smtClean="0">
                <a:solidFill>
                  <a:srgbClr val="FFFFFF"/>
                </a:solidFill>
              </a:rPr>
              <a:t>Searching of Pilots by Map</a:t>
            </a:r>
            <a:endParaRPr lang="ko-KR" altLang="ko-KR" sz="1800" b="1" dirty="0">
              <a:solidFill>
                <a:srgbClr val="FFFFFF"/>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11</a:t>
            </a:fld>
            <a:endParaRPr lang="en-US" altLang="ko-KR"/>
          </a:p>
        </p:txBody>
      </p:sp>
      <p:pic>
        <p:nvPicPr>
          <p:cNvPr id="108546" name="Picture 2" descr="http://static01.nyt.com/images/2015/01/06/world/06plane/06plane-articleLarge.jpg"/>
          <p:cNvPicPr>
            <a:picLocks noChangeAspect="1" noChangeArrowheads="1"/>
          </p:cNvPicPr>
          <p:nvPr/>
        </p:nvPicPr>
        <p:blipFill>
          <a:blip r:embed="rId2" cstate="print"/>
          <a:srcRect/>
          <a:stretch>
            <a:fillRect/>
          </a:stretch>
        </p:blipFill>
        <p:spPr bwMode="auto">
          <a:xfrm>
            <a:off x="0" y="1077218"/>
            <a:ext cx="4389120" cy="3174797"/>
          </a:xfrm>
          <a:prstGeom prst="rect">
            <a:avLst/>
          </a:prstGeom>
          <a:noFill/>
        </p:spPr>
      </p:pic>
      <p:sp>
        <p:nvSpPr>
          <p:cNvPr id="4" name="직사각형 3"/>
          <p:cNvSpPr/>
          <p:nvPr/>
        </p:nvSpPr>
        <p:spPr>
          <a:xfrm>
            <a:off x="0" y="0"/>
            <a:ext cx="9738360" cy="1066959"/>
          </a:xfrm>
          <a:prstGeom prst="rect">
            <a:avLst/>
          </a:prstGeom>
        </p:spPr>
        <p:txBody>
          <a:bodyPr wrap="square">
            <a:spAutoFit/>
          </a:bodyPr>
          <a:lstStyle/>
          <a:p>
            <a:pPr algn="ctr">
              <a:lnSpc>
                <a:spcPts val="1920"/>
              </a:lnSpc>
            </a:pPr>
            <a:endParaRPr lang="en-US" altLang="ko-KR" sz="1800" b="1" dirty="0" smtClean="0">
              <a:solidFill>
                <a:schemeClr val="tx1">
                  <a:lumMod val="75000"/>
                </a:schemeClr>
              </a:solidFill>
            </a:endParaRPr>
          </a:p>
          <a:p>
            <a:pPr algn="ctr">
              <a:lnSpc>
                <a:spcPts val="1920"/>
              </a:lnSpc>
            </a:pPr>
            <a:r>
              <a:rPr lang="en-US" altLang="ko-KR" sz="1800" b="1" dirty="0" smtClean="0">
                <a:solidFill>
                  <a:schemeClr val="tx1">
                    <a:lumMod val="75000"/>
                  </a:schemeClr>
                </a:solidFill>
              </a:rPr>
              <a:t>Members of a search team </a:t>
            </a:r>
            <a:r>
              <a:rPr lang="en-US" altLang="ko-KR" sz="1800" b="1" dirty="0" smtClean="0">
                <a:solidFill>
                  <a:schemeClr val="tx1">
                    <a:lumMod val="75000"/>
                  </a:schemeClr>
                </a:solidFill>
                <a:effectLst>
                  <a:outerShdw blurRad="38100" dist="38100" dir="2700000" algn="tl">
                    <a:srgbClr val="000000">
                      <a:alpha val="43137"/>
                    </a:srgbClr>
                  </a:outerShdw>
                </a:effectLst>
              </a:rPr>
              <a:t>carried seats from </a:t>
            </a:r>
            <a:r>
              <a:rPr lang="en-US" altLang="ko-KR" sz="1800" b="1" dirty="0" err="1" smtClean="0">
                <a:solidFill>
                  <a:schemeClr val="tx1">
                    <a:lumMod val="75000"/>
                  </a:schemeClr>
                </a:solidFill>
                <a:effectLst>
                  <a:outerShdw blurRad="38100" dist="38100" dir="2700000" algn="tl">
                    <a:srgbClr val="000000">
                      <a:alpha val="43137"/>
                    </a:srgbClr>
                  </a:outerShdw>
                </a:effectLst>
              </a:rPr>
              <a:t>AirAsia</a:t>
            </a:r>
            <a:r>
              <a:rPr lang="en-US" altLang="ko-KR" sz="1800" b="1" dirty="0" smtClean="0">
                <a:solidFill>
                  <a:schemeClr val="tx1">
                    <a:lumMod val="75000"/>
                  </a:schemeClr>
                </a:solidFill>
                <a:effectLst>
                  <a:outerShdw blurRad="38100" dist="38100" dir="2700000" algn="tl">
                    <a:srgbClr val="000000">
                      <a:alpha val="43137"/>
                    </a:srgbClr>
                  </a:outerShdw>
                </a:effectLst>
              </a:rPr>
              <a:t> Flight 8501 on </a:t>
            </a:r>
          </a:p>
          <a:p>
            <a:pPr algn="ctr">
              <a:lnSpc>
                <a:spcPts val="1920"/>
              </a:lnSpc>
            </a:pPr>
            <a:r>
              <a:rPr lang="en-US" altLang="ko-KR" sz="1800" b="1" dirty="0" smtClean="0">
                <a:solidFill>
                  <a:schemeClr val="tx1">
                    <a:lumMod val="75000"/>
                  </a:schemeClr>
                </a:solidFill>
                <a:effectLst>
                  <a:outerShdw blurRad="38100" dist="38100" dir="2700000" algn="tl">
                    <a:srgbClr val="000000">
                      <a:alpha val="43137"/>
                    </a:srgbClr>
                  </a:outerShdw>
                </a:effectLst>
              </a:rPr>
              <a:t>Monday after pieces of the wreckage were airlifted to the airport in </a:t>
            </a:r>
          </a:p>
          <a:p>
            <a:pPr algn="ctr">
              <a:lnSpc>
                <a:spcPts val="1920"/>
              </a:lnSpc>
            </a:pPr>
            <a:r>
              <a:rPr lang="en-US" altLang="ko-KR" sz="1800" b="1" dirty="0" smtClean="0">
                <a:solidFill>
                  <a:schemeClr val="tx1">
                    <a:lumMod val="75000"/>
                  </a:schemeClr>
                </a:solidFill>
                <a:effectLst>
                  <a:outerShdw blurRad="38100" dist="38100" dir="2700000" algn="tl">
                    <a:srgbClr val="000000">
                      <a:alpha val="43137"/>
                    </a:srgbClr>
                  </a:outerShdw>
                </a:effectLst>
              </a:rPr>
              <a:t>      </a:t>
            </a:r>
            <a:r>
              <a:rPr lang="en-US" altLang="ko-KR" sz="1800" b="1" dirty="0" err="1" smtClean="0">
                <a:solidFill>
                  <a:schemeClr val="tx1">
                    <a:lumMod val="75000"/>
                  </a:schemeClr>
                </a:solidFill>
                <a:effectLst>
                  <a:outerShdw blurRad="38100" dist="38100" dir="2700000" algn="tl">
                    <a:srgbClr val="000000">
                      <a:alpha val="43137"/>
                    </a:srgbClr>
                  </a:outerShdw>
                </a:effectLst>
              </a:rPr>
              <a:t>Pangkalan</a:t>
            </a:r>
            <a:r>
              <a:rPr lang="en-US" altLang="ko-KR" sz="1800" b="1" dirty="0" smtClean="0">
                <a:solidFill>
                  <a:schemeClr val="tx1">
                    <a:lumMod val="75000"/>
                  </a:schemeClr>
                </a:solidFill>
                <a:effectLst>
                  <a:outerShdw blurRad="38100" dist="38100" dir="2700000" algn="tl">
                    <a:srgbClr val="000000">
                      <a:alpha val="43137"/>
                    </a:srgbClr>
                  </a:outerShdw>
                </a:effectLst>
              </a:rPr>
              <a:t> Bun, Indones</a:t>
            </a:r>
            <a:r>
              <a:rPr lang="en-US" altLang="ko-KR" sz="1600" b="1" dirty="0" smtClean="0">
                <a:solidFill>
                  <a:schemeClr val="tx1">
                    <a:lumMod val="75000"/>
                  </a:schemeClr>
                </a:solidFill>
                <a:effectLst>
                  <a:outerShdw blurRad="38100" dist="38100" dir="2700000" algn="tl">
                    <a:srgbClr val="000000">
                      <a:alpha val="43137"/>
                    </a:srgbClr>
                  </a:outerShdw>
                </a:effectLst>
              </a:rPr>
              <a:t>ia.</a:t>
            </a:r>
            <a:endParaRPr lang="ko-KR" altLang="en-US" sz="1600" b="1" dirty="0">
              <a:solidFill>
                <a:schemeClr val="tx1">
                  <a:lumMod val="75000"/>
                </a:schemeClr>
              </a:solidFill>
              <a:effectLst>
                <a:outerShdw blurRad="38100" dist="38100" dir="2700000" algn="tl">
                  <a:srgbClr val="000000">
                    <a:alpha val="43137"/>
                  </a:srgbClr>
                </a:outerShdw>
              </a:effectLst>
            </a:endParaRPr>
          </a:p>
        </p:txBody>
      </p:sp>
      <p:pic>
        <p:nvPicPr>
          <p:cNvPr id="6" name="그림 5" descr="http://news.airportal.co.kr:80/images2/0368546187_041/20150106000258_0_99_20150106090513.jpg"/>
          <p:cNvPicPr/>
          <p:nvPr/>
        </p:nvPicPr>
        <p:blipFill>
          <a:blip r:embed="rId3" cstate="print"/>
          <a:srcRect/>
          <a:stretch>
            <a:fillRect/>
          </a:stretch>
        </p:blipFill>
        <p:spPr bwMode="auto">
          <a:xfrm>
            <a:off x="0" y="4252015"/>
            <a:ext cx="4389120" cy="2605985"/>
          </a:xfrm>
          <a:prstGeom prst="rect">
            <a:avLst/>
          </a:prstGeom>
          <a:noFill/>
          <a:ln w="9525">
            <a:noFill/>
            <a:miter lim="800000"/>
            <a:headEnd/>
            <a:tailEnd/>
          </a:ln>
        </p:spPr>
      </p:pic>
      <p:pic>
        <p:nvPicPr>
          <p:cNvPr id="7" name="artImg0" descr="&#10; 존슨 심마준타크 인도네시아 공군 사령관이 지난 2일 기자회견에서 에어아시아 항공사 여객기가 추락한 지역 인근에서 발견한 잔해들을 들고 있다./AP 뉴시스&#10;"/>
          <p:cNvPicPr/>
          <p:nvPr/>
        </p:nvPicPr>
        <p:blipFill>
          <a:blip r:embed="rId4" cstate="print"/>
          <a:srcRect/>
          <a:stretch>
            <a:fillRect/>
          </a:stretch>
        </p:blipFill>
        <p:spPr bwMode="auto">
          <a:xfrm>
            <a:off x="4370006" y="4252015"/>
            <a:ext cx="4773994" cy="3174797"/>
          </a:xfrm>
          <a:prstGeom prst="rect">
            <a:avLst/>
          </a:prstGeom>
          <a:noFill/>
          <a:ln w="9525">
            <a:noFill/>
            <a:miter lim="800000"/>
            <a:headEnd/>
            <a:tailEnd/>
          </a:ln>
        </p:spPr>
      </p:pic>
      <p:sp>
        <p:nvSpPr>
          <p:cNvPr id="8" name="직사각형 7"/>
          <p:cNvSpPr/>
          <p:nvPr/>
        </p:nvSpPr>
        <p:spPr>
          <a:xfrm>
            <a:off x="4389120" y="1066959"/>
            <a:ext cx="4572000" cy="3046988"/>
          </a:xfrm>
          <a:prstGeom prst="rect">
            <a:avLst/>
          </a:prstGeom>
        </p:spPr>
        <p:txBody>
          <a:bodyPr wrap="square">
            <a:spAutoFit/>
          </a:bodyPr>
          <a:lstStyle/>
          <a:p>
            <a:r>
              <a:rPr lang="en-US" altLang="ko-KR" sz="1600" b="1" dirty="0" smtClean="0">
                <a:solidFill>
                  <a:srgbClr val="FFFFFF"/>
                </a:solidFill>
              </a:rPr>
              <a:t>Entering the seventh day of search and rescue mission, the National Search and Rescue Agency (BASARNAS) Republic of Indonesia confirms that they have recovered 30 remains from the search area. The search process is still underway with the Russian SAR team joining the mission, strengthening the operation led by BASARNAS. Weather in the SAR area for tomorrow (Sunday</a:t>
            </a:r>
            <a:r>
              <a:rPr lang="en-US" altLang="ko-KR" sz="1600" b="1" dirty="0" smtClean="0"/>
              <a:t>) is forecasted to be much better with waves likely to decrease and remain at 2-3 </a:t>
            </a:r>
            <a:r>
              <a:rPr lang="en-US" altLang="ko-KR" sz="1600" b="1" dirty="0" err="1" smtClean="0"/>
              <a:t>metres</a:t>
            </a:r>
            <a:r>
              <a:rPr lang="en-US" altLang="ko-KR" sz="1600" b="1" dirty="0" smtClean="0"/>
              <a:t>. </a:t>
            </a:r>
            <a:endParaRPr lang="ko-KR" altLang="en-US" sz="1600" b="1"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12</a:t>
            </a:fld>
            <a:endParaRPr lang="en-US" altLang="ko-KR"/>
          </a:p>
        </p:txBody>
      </p:sp>
      <p:pic>
        <p:nvPicPr>
          <p:cNvPr id="1026" name="Picture 2" descr="epa04542769 Members of an Indonesian Air Force crew carry what is believed to be an emergency slide from the AirAsia plane which was recovered during a search and rescue operation and brought to the military base in Pangkalan Bun, central Borneo, Indonesia, 30 December 2014. Floating debris, a possible fuselage, and several bodies were spotted 30 December by rescuers searching for an AirAsia plane with 162 people on board, as officials said they were nearly certain they had found the remains of flight QZ8501. AirAsia Indonesia flight QZ8501 disappeared from radar over the Java Sea after taking off from Surabaya in Indonesia's East Java province en route to Singapore on 28 December morning. AirAsia said 155 of the people on board were Indonesians. The others included three from South Korea, and one each from Singapore, Malaysia, France and Britain. EPA/BAGUS INDAHONO"/>
          <p:cNvPicPr>
            <a:picLocks noChangeAspect="1" noChangeArrowheads="1"/>
          </p:cNvPicPr>
          <p:nvPr/>
        </p:nvPicPr>
        <p:blipFill>
          <a:blip r:embed="rId2" cstate="print"/>
          <a:srcRect/>
          <a:stretch>
            <a:fillRect/>
          </a:stretch>
        </p:blipFill>
        <p:spPr bwMode="auto">
          <a:xfrm>
            <a:off x="-3" y="830997"/>
            <a:ext cx="5002589" cy="2818126"/>
          </a:xfrm>
          <a:prstGeom prst="rect">
            <a:avLst/>
          </a:prstGeom>
          <a:noFill/>
        </p:spPr>
      </p:pic>
      <p:sp>
        <p:nvSpPr>
          <p:cNvPr id="4" name="직사각형 3"/>
          <p:cNvSpPr/>
          <p:nvPr/>
        </p:nvSpPr>
        <p:spPr>
          <a:xfrm>
            <a:off x="0" y="0"/>
            <a:ext cx="5166360" cy="830997"/>
          </a:xfrm>
          <a:prstGeom prst="rect">
            <a:avLst/>
          </a:prstGeom>
        </p:spPr>
        <p:txBody>
          <a:bodyPr wrap="square">
            <a:spAutoFit/>
          </a:bodyPr>
          <a:lstStyle/>
          <a:p>
            <a:pPr algn="ctr"/>
            <a:r>
              <a:rPr lang="en-US" altLang="ko-KR" sz="1600" b="1" dirty="0" smtClean="0">
                <a:solidFill>
                  <a:srgbClr val="FFFFFF"/>
                </a:solidFill>
              </a:rPr>
              <a:t>Indonesian search and rescue teams retrieved </a:t>
            </a:r>
          </a:p>
          <a:p>
            <a:pPr algn="ctr"/>
            <a:r>
              <a:rPr lang="en-US" altLang="ko-KR" sz="1600" b="1" dirty="0" smtClean="0">
                <a:solidFill>
                  <a:srgbClr val="FFFFFF"/>
                </a:solidFill>
              </a:rPr>
              <a:t>What is believed to be an emergency slide </a:t>
            </a:r>
          </a:p>
          <a:p>
            <a:pPr algn="ctr"/>
            <a:r>
              <a:rPr lang="en-US" altLang="ko-KR" sz="1600" b="1" dirty="0" smtClean="0">
                <a:solidFill>
                  <a:srgbClr val="FFFFFF"/>
                </a:solidFill>
              </a:rPr>
              <a:t>From the missing </a:t>
            </a:r>
            <a:r>
              <a:rPr lang="en-US" altLang="ko-KR" sz="1600" b="1" dirty="0" err="1" smtClean="0">
                <a:solidFill>
                  <a:srgbClr val="FFFFFF"/>
                </a:solidFill>
              </a:rPr>
              <a:t>AirAsia</a:t>
            </a:r>
            <a:r>
              <a:rPr lang="en-US" altLang="ko-KR" sz="1600" b="1" dirty="0" smtClean="0">
                <a:solidFill>
                  <a:srgbClr val="FFFFFF"/>
                </a:solidFill>
              </a:rPr>
              <a:t> plane</a:t>
            </a:r>
            <a:endParaRPr lang="ko-KR" altLang="en-US" sz="1600" b="1" dirty="0">
              <a:solidFill>
                <a:srgbClr val="FFFFFF"/>
              </a:solidFill>
            </a:endParaRPr>
          </a:p>
        </p:txBody>
      </p:sp>
      <p:pic>
        <p:nvPicPr>
          <p:cNvPr id="1030" name="Picture 6" descr="http://i.telegraph.co.uk/multimedia/archive/03151/air-asia-candles_3151768c.jpg"/>
          <p:cNvPicPr>
            <a:picLocks noChangeAspect="1" noChangeArrowheads="1"/>
          </p:cNvPicPr>
          <p:nvPr/>
        </p:nvPicPr>
        <p:blipFill>
          <a:blip r:embed="rId3" cstate="print"/>
          <a:srcRect/>
          <a:stretch>
            <a:fillRect/>
          </a:stretch>
        </p:blipFill>
        <p:spPr bwMode="auto">
          <a:xfrm>
            <a:off x="-3" y="4172343"/>
            <a:ext cx="5002589" cy="3121182"/>
          </a:xfrm>
          <a:prstGeom prst="rect">
            <a:avLst/>
          </a:prstGeom>
          <a:noFill/>
        </p:spPr>
      </p:pic>
      <p:sp>
        <p:nvSpPr>
          <p:cNvPr id="6" name="직사각형 5"/>
          <p:cNvSpPr/>
          <p:nvPr/>
        </p:nvSpPr>
        <p:spPr>
          <a:xfrm>
            <a:off x="-2" y="3649123"/>
            <a:ext cx="5002589" cy="523220"/>
          </a:xfrm>
          <a:prstGeom prst="rect">
            <a:avLst/>
          </a:prstGeom>
        </p:spPr>
        <p:txBody>
          <a:bodyPr wrap="square">
            <a:spAutoFit/>
          </a:bodyPr>
          <a:lstStyle/>
          <a:p>
            <a:pPr algn="just"/>
            <a:r>
              <a:rPr lang="en-US" altLang="ko-KR" sz="1400" b="1" spc="30" dirty="0" smtClean="0"/>
              <a:t>Indonesians in Surabaya are holding a </a:t>
            </a:r>
            <a:r>
              <a:rPr lang="en-US" altLang="ko-KR" sz="1400" b="1" dirty="0" smtClean="0"/>
              <a:t>candle-lit</a:t>
            </a:r>
          </a:p>
          <a:p>
            <a:pPr algn="just"/>
            <a:r>
              <a:rPr lang="en-US" altLang="ko-KR" sz="1400" b="1" dirty="0" smtClean="0"/>
              <a:t> vigil for the victims of the crashed </a:t>
            </a:r>
            <a:r>
              <a:rPr lang="en-US" altLang="ko-KR" sz="1400" b="1" dirty="0" err="1" smtClean="0"/>
              <a:t>AirAsia</a:t>
            </a:r>
            <a:r>
              <a:rPr lang="en-US" altLang="ko-KR" sz="1400" b="1" dirty="0" smtClean="0"/>
              <a:t> airplane </a:t>
            </a:r>
            <a:endParaRPr lang="ko-KR" altLang="en-US" sz="1400" b="1" dirty="0"/>
          </a:p>
        </p:txBody>
      </p:sp>
      <p:pic>
        <p:nvPicPr>
          <p:cNvPr id="1042" name="Picture 18" descr="http://i.telegraph.co.uk/multimedia/archive/03151/air-asia-search_3151695c.jpg"/>
          <p:cNvPicPr>
            <a:picLocks noChangeAspect="1" noChangeArrowheads="1"/>
          </p:cNvPicPr>
          <p:nvPr/>
        </p:nvPicPr>
        <p:blipFill>
          <a:blip r:embed="rId4" cstate="print"/>
          <a:srcRect/>
          <a:stretch>
            <a:fillRect/>
          </a:stretch>
        </p:blipFill>
        <p:spPr bwMode="auto">
          <a:xfrm>
            <a:off x="5002589" y="830997"/>
            <a:ext cx="4516856" cy="2818126"/>
          </a:xfrm>
          <a:prstGeom prst="rect">
            <a:avLst/>
          </a:prstGeom>
          <a:noFill/>
        </p:spPr>
      </p:pic>
      <p:pic>
        <p:nvPicPr>
          <p:cNvPr id="1046" name="Picture 22" descr="http://i.telegraph.co.uk/multimedia/archive/03151/AirAsia-Indonesia-_3151362c.jpg"/>
          <p:cNvPicPr>
            <a:picLocks noChangeAspect="1" noChangeArrowheads="1"/>
          </p:cNvPicPr>
          <p:nvPr/>
        </p:nvPicPr>
        <p:blipFill>
          <a:blip r:embed="rId5" cstate="print"/>
          <a:srcRect/>
          <a:stretch>
            <a:fillRect/>
          </a:stretch>
        </p:blipFill>
        <p:spPr bwMode="auto">
          <a:xfrm>
            <a:off x="5005538" y="4477239"/>
            <a:ext cx="4513907" cy="2816286"/>
          </a:xfrm>
          <a:prstGeom prst="rect">
            <a:avLst/>
          </a:prstGeom>
          <a:noFill/>
        </p:spPr>
      </p:pic>
      <p:sp>
        <p:nvSpPr>
          <p:cNvPr id="13" name="직사각형 12"/>
          <p:cNvSpPr/>
          <p:nvPr/>
        </p:nvSpPr>
        <p:spPr>
          <a:xfrm>
            <a:off x="5002586" y="3806889"/>
            <a:ext cx="4516859" cy="738664"/>
          </a:xfrm>
          <a:prstGeom prst="rect">
            <a:avLst/>
          </a:prstGeom>
          <a:solidFill>
            <a:srgbClr val="0000FF"/>
          </a:solidFill>
        </p:spPr>
        <p:txBody>
          <a:bodyPr wrap="square">
            <a:spAutoFit/>
          </a:bodyPr>
          <a:lstStyle/>
          <a:p>
            <a:r>
              <a:rPr lang="en-US" altLang="ko-KR" sz="1800" b="1" baseline="30000" dirty="0" smtClean="0">
                <a:solidFill>
                  <a:schemeClr val="tx1">
                    <a:lumMod val="75000"/>
                  </a:schemeClr>
                </a:solidFill>
              </a:rPr>
              <a:t>Indonesian Navy divers inspect their gear upon arrival for the search operation for the victims of </a:t>
            </a:r>
            <a:r>
              <a:rPr lang="en-US" altLang="ko-KR" sz="1800" b="1" baseline="30000" dirty="0" err="1" smtClean="0">
                <a:solidFill>
                  <a:schemeClr val="tx1">
                    <a:lumMod val="75000"/>
                  </a:schemeClr>
                </a:solidFill>
              </a:rPr>
              <a:t>AirAsia</a:t>
            </a:r>
            <a:r>
              <a:rPr lang="en-US" altLang="ko-KR" sz="1800" b="1" baseline="30000" dirty="0" smtClean="0">
                <a:solidFill>
                  <a:schemeClr val="tx1">
                    <a:lumMod val="75000"/>
                  </a:schemeClr>
                </a:solidFill>
              </a:rPr>
              <a:t> flight QZ 8501 at the airport in </a:t>
            </a:r>
            <a:r>
              <a:rPr lang="en-US" altLang="ko-KR" sz="1800" b="1" baseline="30000" dirty="0" err="1" smtClean="0">
                <a:solidFill>
                  <a:schemeClr val="tx1">
                    <a:lumMod val="75000"/>
                  </a:schemeClr>
                </a:solidFill>
              </a:rPr>
              <a:t>Pangkalan</a:t>
            </a:r>
            <a:r>
              <a:rPr lang="en-US" altLang="ko-KR" sz="1800" b="1" baseline="30000" dirty="0" smtClean="0">
                <a:solidFill>
                  <a:schemeClr val="tx1">
                    <a:lumMod val="75000"/>
                  </a:schemeClr>
                </a:solidFill>
              </a:rPr>
              <a:t> Bun, Indonesia (AP)</a:t>
            </a:r>
            <a:endParaRPr lang="ko-KR" altLang="en-US" sz="1800" b="1" dirty="0">
              <a:solidFill>
                <a:schemeClr val="tx1">
                  <a:lumMod val="75000"/>
                </a:schemeClr>
              </a:solidFill>
            </a:endParaRPr>
          </a:p>
        </p:txBody>
      </p:sp>
      <p:sp>
        <p:nvSpPr>
          <p:cNvPr id="14" name="직사각형 13"/>
          <p:cNvSpPr/>
          <p:nvPr/>
        </p:nvSpPr>
        <p:spPr>
          <a:xfrm>
            <a:off x="4947445" y="1"/>
            <a:ext cx="4572000" cy="830997"/>
          </a:xfrm>
          <a:prstGeom prst="rect">
            <a:avLst/>
          </a:prstGeom>
          <a:solidFill>
            <a:schemeClr val="accent3">
              <a:lumMod val="25000"/>
            </a:schemeClr>
          </a:solidFill>
        </p:spPr>
        <p:txBody>
          <a:bodyPr wrap="square">
            <a:spAutoFit/>
          </a:bodyPr>
          <a:lstStyle/>
          <a:p>
            <a:pPr algn="ctr"/>
            <a:r>
              <a:rPr lang="en-US" altLang="ko-KR" sz="1600" b="1" dirty="0" smtClean="0">
                <a:solidFill>
                  <a:schemeClr val="tx1">
                    <a:lumMod val="75000"/>
                  </a:schemeClr>
                </a:solidFill>
              </a:rPr>
              <a:t>Royal Malaysian Navy ship KD </a:t>
            </a:r>
            <a:r>
              <a:rPr lang="en-US" altLang="ko-KR" sz="1600" b="1" dirty="0" err="1" smtClean="0">
                <a:solidFill>
                  <a:schemeClr val="tx1">
                    <a:lumMod val="75000"/>
                  </a:schemeClr>
                </a:solidFill>
              </a:rPr>
              <a:t>Lekir</a:t>
            </a:r>
            <a:r>
              <a:rPr lang="en-US" altLang="ko-KR" sz="1600" b="1" dirty="0" smtClean="0">
                <a:solidFill>
                  <a:schemeClr val="tx1">
                    <a:lumMod val="75000"/>
                  </a:schemeClr>
                </a:solidFill>
              </a:rPr>
              <a:t> is show here retrieving the body of a victim</a:t>
            </a:r>
          </a:p>
          <a:p>
            <a:pPr algn="ctr"/>
            <a:r>
              <a:rPr lang="en-US" altLang="ko-KR" sz="1600" b="1" dirty="0" smtClean="0">
                <a:solidFill>
                  <a:schemeClr val="tx1">
                    <a:lumMod val="75000"/>
                  </a:schemeClr>
                </a:solidFill>
              </a:rPr>
              <a:t> </a:t>
            </a:r>
            <a:endParaRPr lang="ko-KR" altLang="en-US" sz="1600" b="1" dirty="0">
              <a:solidFill>
                <a:schemeClr val="tx1">
                  <a:lumMod val="75000"/>
                </a:schemeClr>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13</a:t>
            </a:fld>
            <a:endParaRPr lang="en-US" altLang="ko-KR"/>
          </a:p>
        </p:txBody>
      </p:sp>
      <p:pic>
        <p:nvPicPr>
          <p:cNvPr id="88066" name="Picture 2" descr="Members of the Indonesian search and rescue team carry a coffin containing a victim of the AirAsia flight 8501 crash at Iskandar Airbase in Pangkalan Bun - 3 January 2015"/>
          <p:cNvPicPr>
            <a:picLocks noChangeAspect="1" noChangeArrowheads="1"/>
          </p:cNvPicPr>
          <p:nvPr/>
        </p:nvPicPr>
        <p:blipFill>
          <a:blip r:embed="rId2" cstate="print"/>
          <a:srcRect/>
          <a:stretch>
            <a:fillRect/>
          </a:stretch>
        </p:blipFill>
        <p:spPr bwMode="auto">
          <a:xfrm>
            <a:off x="2313" y="3993495"/>
            <a:ext cx="5092453" cy="2864505"/>
          </a:xfrm>
          <a:prstGeom prst="rect">
            <a:avLst/>
          </a:prstGeom>
          <a:noFill/>
        </p:spPr>
      </p:pic>
      <p:pic>
        <p:nvPicPr>
          <p:cNvPr id="88070" name="Picture 6" descr="Workers carry the coffin of Meiji Thejakusuma, victim of the AirAsia flight QZ8501 crash, at a funeral home in Surabaya, Indonesia, 3 January"/>
          <p:cNvPicPr>
            <a:picLocks noChangeAspect="1" noChangeArrowheads="1"/>
          </p:cNvPicPr>
          <p:nvPr/>
        </p:nvPicPr>
        <p:blipFill>
          <a:blip r:embed="rId3" cstate="print"/>
          <a:srcRect/>
          <a:stretch>
            <a:fillRect/>
          </a:stretch>
        </p:blipFill>
        <p:spPr bwMode="auto">
          <a:xfrm>
            <a:off x="4981292" y="3993495"/>
            <a:ext cx="4162708" cy="2741785"/>
          </a:xfrm>
          <a:prstGeom prst="rect">
            <a:avLst/>
          </a:prstGeom>
          <a:noFill/>
        </p:spPr>
      </p:pic>
      <p:pic>
        <p:nvPicPr>
          <p:cNvPr id="88074" name="Picture 10" descr="Indonesian navy personnel on the KRI Banda Aceh recover victims of AirAsia flight QZ8501 from the Java Sea - 3 January 2015"/>
          <p:cNvPicPr>
            <a:picLocks noChangeAspect="1" noChangeArrowheads="1"/>
          </p:cNvPicPr>
          <p:nvPr/>
        </p:nvPicPr>
        <p:blipFill>
          <a:blip r:embed="rId4" cstate="print"/>
          <a:srcRect/>
          <a:stretch>
            <a:fillRect/>
          </a:stretch>
        </p:blipFill>
        <p:spPr bwMode="auto">
          <a:xfrm>
            <a:off x="2313" y="659404"/>
            <a:ext cx="4978979" cy="2800676"/>
          </a:xfrm>
          <a:prstGeom prst="rect">
            <a:avLst/>
          </a:prstGeom>
          <a:noFill/>
        </p:spPr>
      </p:pic>
      <p:pic>
        <p:nvPicPr>
          <p:cNvPr id="88076" name="Picture 12" descr="Indonesian navy personnel on the KRI Banda Aceh recover victims of AirAsia flight QZ8501 from the Java Sea - 3 January 2015"/>
          <p:cNvPicPr>
            <a:picLocks noChangeAspect="1" noChangeArrowheads="1"/>
          </p:cNvPicPr>
          <p:nvPr/>
        </p:nvPicPr>
        <p:blipFill>
          <a:blip r:embed="rId5" cstate="print"/>
          <a:srcRect/>
          <a:stretch>
            <a:fillRect/>
          </a:stretch>
        </p:blipFill>
        <p:spPr bwMode="auto">
          <a:xfrm>
            <a:off x="4981292" y="659404"/>
            <a:ext cx="4252120" cy="2800676"/>
          </a:xfrm>
          <a:prstGeom prst="rect">
            <a:avLst/>
          </a:prstGeom>
          <a:noFill/>
        </p:spPr>
      </p:pic>
      <p:sp>
        <p:nvSpPr>
          <p:cNvPr id="11" name="직사각형 10"/>
          <p:cNvSpPr/>
          <p:nvPr/>
        </p:nvSpPr>
        <p:spPr>
          <a:xfrm>
            <a:off x="0" y="3470275"/>
            <a:ext cx="4891881" cy="523220"/>
          </a:xfrm>
          <a:prstGeom prst="rect">
            <a:avLst/>
          </a:prstGeom>
        </p:spPr>
        <p:txBody>
          <a:bodyPr wrap="square">
            <a:spAutoFit/>
          </a:bodyPr>
          <a:lstStyle/>
          <a:p>
            <a:pPr algn="ctr"/>
            <a:r>
              <a:rPr lang="en-US" altLang="ko-KR" sz="1400" b="1" dirty="0" smtClean="0">
                <a:solidFill>
                  <a:schemeClr val="tx1">
                    <a:lumMod val="75000"/>
                  </a:schemeClr>
                </a:solidFill>
              </a:rPr>
              <a:t>Bodies of the victims are being flown back to Surabaya after being recovered from the Java Sea </a:t>
            </a:r>
            <a:endParaRPr lang="en-US" altLang="ko-KR" sz="1400" b="1" dirty="0">
              <a:solidFill>
                <a:schemeClr val="tx1">
                  <a:lumMod val="75000"/>
                </a:schemeClr>
              </a:solidFill>
            </a:endParaRPr>
          </a:p>
        </p:txBody>
      </p:sp>
      <p:sp>
        <p:nvSpPr>
          <p:cNvPr id="12" name="직사각형 11"/>
          <p:cNvSpPr/>
          <p:nvPr/>
        </p:nvSpPr>
        <p:spPr>
          <a:xfrm>
            <a:off x="4981292" y="3470275"/>
            <a:ext cx="4252120" cy="523220"/>
          </a:xfrm>
          <a:prstGeom prst="rect">
            <a:avLst/>
          </a:prstGeom>
          <a:solidFill>
            <a:schemeClr val="accent3">
              <a:lumMod val="25000"/>
            </a:schemeClr>
          </a:solidFill>
        </p:spPr>
        <p:txBody>
          <a:bodyPr wrap="square">
            <a:spAutoFit/>
          </a:bodyPr>
          <a:lstStyle/>
          <a:p>
            <a:pPr algn="ctr"/>
            <a:r>
              <a:rPr lang="en-US" altLang="ko-KR" sz="1400" b="1" dirty="0" smtClean="0">
                <a:solidFill>
                  <a:srgbClr val="FFFFFF"/>
                </a:solidFill>
              </a:rPr>
              <a:t>Meiji </a:t>
            </a:r>
            <a:r>
              <a:rPr lang="en-US" altLang="ko-KR" sz="1400" b="1" dirty="0" err="1" smtClean="0">
                <a:solidFill>
                  <a:srgbClr val="FFFFFF"/>
                </a:solidFill>
              </a:rPr>
              <a:t>Thejakusuma</a:t>
            </a:r>
            <a:r>
              <a:rPr lang="en-US" altLang="ko-KR" sz="1400" b="1" dirty="0" smtClean="0">
                <a:solidFill>
                  <a:srgbClr val="FFFFFF"/>
                </a:solidFill>
              </a:rPr>
              <a:t> is one of the few victims to have been positively identified </a:t>
            </a:r>
            <a:endParaRPr lang="ko-KR" altLang="en-US" sz="1400" b="1" dirty="0">
              <a:solidFill>
                <a:srgbClr val="FFFFFF"/>
              </a:solidFill>
            </a:endParaRPr>
          </a:p>
        </p:txBody>
      </p:sp>
      <p:sp>
        <p:nvSpPr>
          <p:cNvPr id="13" name="직사각형 12"/>
          <p:cNvSpPr/>
          <p:nvPr/>
        </p:nvSpPr>
        <p:spPr>
          <a:xfrm>
            <a:off x="2313" y="0"/>
            <a:ext cx="4978979" cy="523220"/>
          </a:xfrm>
          <a:prstGeom prst="rect">
            <a:avLst/>
          </a:prstGeom>
        </p:spPr>
        <p:txBody>
          <a:bodyPr wrap="square">
            <a:spAutoFit/>
          </a:bodyPr>
          <a:lstStyle/>
          <a:p>
            <a:pPr algn="ctr"/>
            <a:r>
              <a:rPr lang="en-US" altLang="ko-KR" sz="1400" b="1" dirty="0" smtClean="0">
                <a:solidFill>
                  <a:srgbClr val="FFFFFF"/>
                </a:solidFill>
                <a:effectLst>
                  <a:outerShdw blurRad="38100" dist="38100" dir="2700000" algn="tl">
                    <a:srgbClr val="000000">
                      <a:alpha val="43137"/>
                    </a:srgbClr>
                  </a:outerShdw>
                </a:effectLst>
              </a:rPr>
              <a:t>The search teams have recovered 30 bodies from </a:t>
            </a:r>
          </a:p>
          <a:p>
            <a:pPr algn="ctr"/>
            <a:r>
              <a:rPr lang="en-US" altLang="ko-KR" sz="1400" b="1" dirty="0" smtClean="0">
                <a:solidFill>
                  <a:srgbClr val="FFFFFF"/>
                </a:solidFill>
                <a:effectLst>
                  <a:outerShdw blurRad="38100" dist="38100" dir="2700000" algn="tl">
                    <a:srgbClr val="000000">
                      <a:alpha val="43137"/>
                    </a:srgbClr>
                  </a:outerShdw>
                </a:effectLst>
              </a:rPr>
              <a:t>the Java Sea despite tough weather conditions</a:t>
            </a:r>
            <a:endParaRPr lang="ko-KR" altLang="en-US" sz="1400" b="1" dirty="0">
              <a:solidFill>
                <a:srgbClr val="FFFFFF"/>
              </a:solidFill>
              <a:effectLst>
                <a:outerShdw blurRad="38100" dist="38100" dir="2700000" algn="tl">
                  <a:srgbClr val="000000">
                    <a:alpha val="43137"/>
                  </a:srgbClr>
                </a:outerShdw>
              </a:effectLst>
            </a:endParaRPr>
          </a:p>
        </p:txBody>
      </p:sp>
      <p:sp>
        <p:nvSpPr>
          <p:cNvPr id="14" name="직사각형 13"/>
          <p:cNvSpPr/>
          <p:nvPr/>
        </p:nvSpPr>
        <p:spPr>
          <a:xfrm>
            <a:off x="4981292" y="0"/>
            <a:ext cx="4252120" cy="646331"/>
          </a:xfrm>
          <a:prstGeom prst="rect">
            <a:avLst/>
          </a:prstGeom>
          <a:solidFill>
            <a:schemeClr val="accent3">
              <a:lumMod val="25000"/>
            </a:schemeClr>
          </a:solidFill>
        </p:spPr>
        <p:txBody>
          <a:bodyPr wrap="square">
            <a:spAutoFit/>
          </a:bodyPr>
          <a:lstStyle/>
          <a:p>
            <a:pPr algn="ctr"/>
            <a:r>
              <a:rPr lang="en-US" altLang="ko-KR" sz="1800" b="1" dirty="0" smtClean="0">
                <a:solidFill>
                  <a:srgbClr val="FFFFFF"/>
                </a:solidFill>
              </a:rPr>
              <a:t>Victims in body bags were hoisted aboard a warship</a:t>
            </a:r>
            <a:endParaRPr lang="ko-KR" altLang="en-US" sz="1800" b="1" dirty="0">
              <a:solidFill>
                <a:srgbClr val="FFFFFF"/>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14</a:t>
            </a:fld>
            <a:endParaRPr lang="en-US" altLang="ko-KR"/>
          </a:p>
        </p:txBody>
      </p:sp>
      <p:pic>
        <p:nvPicPr>
          <p:cNvPr id="3" name="Picture 8" descr="The mother of Hendra Gunawan Syawal, victim of the AirAsia Flight QZ8501 crash, prays near her son's coffin in Surabaya, 3 January"/>
          <p:cNvPicPr>
            <a:picLocks noChangeAspect="1" noChangeArrowheads="1"/>
          </p:cNvPicPr>
          <p:nvPr/>
        </p:nvPicPr>
        <p:blipFill>
          <a:blip r:embed="rId2" cstate="print"/>
          <a:srcRect/>
          <a:stretch>
            <a:fillRect/>
          </a:stretch>
        </p:blipFill>
        <p:spPr bwMode="auto">
          <a:xfrm>
            <a:off x="4361688" y="3708113"/>
            <a:ext cx="4782312" cy="3149887"/>
          </a:xfrm>
          <a:prstGeom prst="rect">
            <a:avLst/>
          </a:prstGeom>
          <a:noFill/>
        </p:spPr>
      </p:pic>
      <p:pic>
        <p:nvPicPr>
          <p:cNvPr id="4" name="_x117431736" descr="EMB00002e709d4c"/>
          <p:cNvPicPr>
            <a:picLocks noChangeAspect="1" noChangeArrowheads="1"/>
          </p:cNvPicPr>
          <p:nvPr/>
        </p:nvPicPr>
        <p:blipFill>
          <a:blip r:embed="rId3" cstate="print"/>
          <a:srcRect/>
          <a:stretch>
            <a:fillRect/>
          </a:stretch>
        </p:blipFill>
        <p:spPr bwMode="auto">
          <a:xfrm>
            <a:off x="0" y="0"/>
            <a:ext cx="4782312" cy="2694795"/>
          </a:xfrm>
          <a:prstGeom prst="rect">
            <a:avLst/>
          </a:prstGeom>
          <a:noFill/>
        </p:spPr>
      </p:pic>
      <p:pic>
        <p:nvPicPr>
          <p:cNvPr id="94210" name="Picture 2" descr="460987830-workers-carry-the-coffin-of-meiji-thejakusuma-victim-of"/>
          <p:cNvPicPr>
            <a:picLocks noChangeAspect="1" noChangeArrowheads="1"/>
          </p:cNvPicPr>
          <p:nvPr/>
        </p:nvPicPr>
        <p:blipFill>
          <a:blip r:embed="rId4" cstate="print"/>
          <a:srcRect/>
          <a:stretch>
            <a:fillRect/>
          </a:stretch>
        </p:blipFill>
        <p:spPr bwMode="auto">
          <a:xfrm>
            <a:off x="-17167" y="3708113"/>
            <a:ext cx="4378855" cy="3124573"/>
          </a:xfrm>
          <a:prstGeom prst="rect">
            <a:avLst/>
          </a:prstGeom>
          <a:noFill/>
        </p:spPr>
      </p:pic>
      <p:sp>
        <p:nvSpPr>
          <p:cNvPr id="6" name="직사각형 5"/>
          <p:cNvSpPr/>
          <p:nvPr/>
        </p:nvSpPr>
        <p:spPr>
          <a:xfrm>
            <a:off x="4782312" y="0"/>
            <a:ext cx="4361687" cy="2923877"/>
          </a:xfrm>
          <a:prstGeom prst="rect">
            <a:avLst/>
          </a:prstGeom>
        </p:spPr>
        <p:txBody>
          <a:bodyPr wrap="square">
            <a:spAutoFit/>
          </a:bodyPr>
          <a:lstStyle/>
          <a:p>
            <a:endParaRPr lang="en-US" altLang="ko-KR" sz="2000" dirty="0" smtClean="0"/>
          </a:p>
          <a:p>
            <a:r>
              <a:rPr lang="en-US" altLang="ko-KR" sz="2000" b="1" dirty="0" smtClean="0"/>
              <a:t>    </a:t>
            </a:r>
            <a:r>
              <a:rPr lang="en-US" altLang="ko-KR" sz="1800" b="1" dirty="0" smtClean="0"/>
              <a:t>Passenger’s 37 bodies have so</a:t>
            </a:r>
          </a:p>
          <a:p>
            <a:r>
              <a:rPr lang="en-US" altLang="ko-KR" sz="1800" b="1" dirty="0" smtClean="0"/>
              <a:t>     far been recovered from the   </a:t>
            </a:r>
          </a:p>
          <a:p>
            <a:r>
              <a:rPr lang="en-US" altLang="ko-KR" sz="1800" b="1" dirty="0" smtClean="0"/>
              <a:t>     155 passengers and seven </a:t>
            </a:r>
          </a:p>
          <a:p>
            <a:r>
              <a:rPr lang="en-US" altLang="ko-KR" sz="1800" b="1" dirty="0" smtClean="0"/>
              <a:t>     crew aboard Flight QZ 8501, </a:t>
            </a:r>
          </a:p>
          <a:p>
            <a:r>
              <a:rPr lang="en-US" altLang="ko-KR" sz="1800" b="1" dirty="0" smtClean="0"/>
              <a:t>    </a:t>
            </a:r>
            <a:r>
              <a:rPr lang="en-US" altLang="ko-KR" sz="1800" dirty="0" smtClean="0"/>
              <a:t> </a:t>
            </a:r>
            <a:r>
              <a:rPr lang="en-US" altLang="ko-KR" sz="1800" b="1" dirty="0" smtClean="0"/>
              <a:t>which vanished from radar 42 </a:t>
            </a:r>
          </a:p>
          <a:p>
            <a:r>
              <a:rPr lang="en-US" altLang="ko-KR" sz="1800" b="1" dirty="0" smtClean="0"/>
              <a:t>     minutes after departing </a:t>
            </a:r>
          </a:p>
          <a:p>
            <a:r>
              <a:rPr lang="en-US" altLang="ko-KR" sz="1800" b="1" dirty="0" smtClean="0"/>
              <a:t>     Indonesia’s second city of </a:t>
            </a:r>
          </a:p>
          <a:p>
            <a:r>
              <a:rPr lang="en-US" altLang="ko-KR" sz="1800" b="1" dirty="0" smtClean="0"/>
              <a:t>     Surabaya bound for Singapore</a:t>
            </a:r>
          </a:p>
          <a:p>
            <a:r>
              <a:rPr lang="en-US" altLang="ko-KR" sz="1800" b="1" dirty="0" smtClean="0"/>
              <a:t>     early Dec. 28, 2014. </a:t>
            </a:r>
            <a:endParaRPr lang="ko-KR" altLang="en-US" sz="1800" b="1" dirty="0"/>
          </a:p>
        </p:txBody>
      </p:sp>
      <p:sp>
        <p:nvSpPr>
          <p:cNvPr id="7" name="직사각형 6"/>
          <p:cNvSpPr/>
          <p:nvPr/>
        </p:nvSpPr>
        <p:spPr>
          <a:xfrm>
            <a:off x="4655417" y="3152477"/>
            <a:ext cx="4361686" cy="523220"/>
          </a:xfrm>
          <a:prstGeom prst="rect">
            <a:avLst/>
          </a:prstGeom>
        </p:spPr>
        <p:txBody>
          <a:bodyPr wrap="square">
            <a:spAutoFit/>
          </a:bodyPr>
          <a:lstStyle/>
          <a:p>
            <a:pPr algn="ctr"/>
            <a:r>
              <a:rPr lang="en-US" altLang="ko-KR" sz="1400" b="1" dirty="0" smtClean="0">
                <a:solidFill>
                  <a:srgbClr val="FFFF00"/>
                </a:solidFill>
              </a:rPr>
              <a:t>The mother of victim </a:t>
            </a:r>
            <a:r>
              <a:rPr lang="en-US" altLang="ko-KR" sz="1400" b="1" dirty="0" err="1" smtClean="0">
                <a:solidFill>
                  <a:srgbClr val="FFFF00"/>
                </a:solidFill>
              </a:rPr>
              <a:t>Hendra</a:t>
            </a:r>
            <a:r>
              <a:rPr lang="en-US" altLang="ko-KR" sz="1400" b="1" dirty="0" smtClean="0">
                <a:solidFill>
                  <a:srgbClr val="FFFF00"/>
                </a:solidFill>
              </a:rPr>
              <a:t> </a:t>
            </a:r>
            <a:r>
              <a:rPr lang="en-US" altLang="ko-KR" sz="1400" b="1" dirty="0" err="1" smtClean="0">
                <a:solidFill>
                  <a:srgbClr val="FFFF00"/>
                </a:solidFill>
              </a:rPr>
              <a:t>Gunawan</a:t>
            </a:r>
            <a:r>
              <a:rPr lang="en-US" altLang="ko-KR" sz="1400" b="1" dirty="0" smtClean="0">
                <a:solidFill>
                  <a:srgbClr val="FFFF00"/>
                </a:solidFill>
              </a:rPr>
              <a:t> </a:t>
            </a:r>
            <a:r>
              <a:rPr lang="en-US" altLang="ko-KR" sz="1400" b="1" dirty="0" err="1" smtClean="0">
                <a:solidFill>
                  <a:srgbClr val="FFFF00"/>
                </a:solidFill>
              </a:rPr>
              <a:t>Syawal</a:t>
            </a:r>
            <a:r>
              <a:rPr lang="en-US" altLang="ko-KR" sz="1400" b="1" dirty="0" smtClean="0">
                <a:solidFill>
                  <a:srgbClr val="FFFF00"/>
                </a:solidFill>
              </a:rPr>
              <a:t> prayed by her son's coffin in Surabaya</a:t>
            </a:r>
            <a:endParaRPr lang="ko-KR" altLang="en-US" sz="1400" b="1" dirty="0">
              <a:solidFill>
                <a:srgbClr val="FFFF00"/>
              </a:solidFill>
            </a:endParaRPr>
          </a:p>
        </p:txBody>
      </p:sp>
      <p:sp>
        <p:nvSpPr>
          <p:cNvPr id="94211" name="Rectangle 3"/>
          <p:cNvSpPr>
            <a:spLocks noChangeArrowheads="1"/>
          </p:cNvSpPr>
          <p:nvPr/>
        </p:nvSpPr>
        <p:spPr bwMode="auto">
          <a:xfrm>
            <a:off x="-17167" y="2546172"/>
            <a:ext cx="4799479"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altLang="ko-KR" sz="1400" b="1" i="0" u="none" strike="noStrike" cap="none" normalizeH="0" baseline="0" dirty="0" smtClean="0">
                <a:ln>
                  <a:noFill/>
                </a:ln>
                <a:solidFill>
                  <a:srgbClr val="FFFFFF"/>
                </a:solidFill>
                <a:effectLst/>
                <a:latin typeface="HY동녘B" pitchFamily="18" charset="-127"/>
                <a:ea typeface="HY동녘B" pitchFamily="18" charset="-127"/>
                <a:cs typeface="굴림" pitchFamily="50" charset="-127"/>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400" b="1" i="0" u="none" strike="noStrike" cap="none" normalizeH="0" baseline="0" dirty="0" smtClean="0">
                <a:ln>
                  <a:noFill/>
                </a:ln>
                <a:solidFill>
                  <a:srgbClr val="FFFFFF"/>
                </a:solidFill>
                <a:effectLst/>
                <a:latin typeface="HY동녘B" pitchFamily="18" charset="-127"/>
                <a:ea typeface="HY동녘B" pitchFamily="18" charset="-127"/>
                <a:cs typeface="함초롬바탕" pitchFamily="18" charset="-127"/>
              </a:rPr>
              <a:t>Meteorologists: Engine Ice Likely the " Triggering Factor" of </a:t>
            </a:r>
            <a:r>
              <a:rPr kumimoji="1" lang="en-US" altLang="ko-KR" sz="1400" b="1" i="0" u="none" strike="noStrike" cap="none" normalizeH="0" baseline="0" dirty="0" err="1" smtClean="0">
                <a:ln>
                  <a:noFill/>
                </a:ln>
                <a:solidFill>
                  <a:srgbClr val="FFFFFF"/>
                </a:solidFill>
                <a:effectLst/>
                <a:latin typeface="HY동녘B" pitchFamily="18" charset="-127"/>
                <a:ea typeface="HY동녘B" pitchFamily="18" charset="-127"/>
                <a:cs typeface="함초롬바탕" pitchFamily="18" charset="-127"/>
              </a:rPr>
              <a:t>AirAsia</a:t>
            </a:r>
            <a:r>
              <a:rPr kumimoji="1" lang="en-US" altLang="ko-KR" sz="1400" b="1" i="0" u="none" strike="noStrike" cap="none" normalizeH="0" baseline="0" dirty="0" smtClean="0">
                <a:ln>
                  <a:noFill/>
                </a:ln>
                <a:solidFill>
                  <a:srgbClr val="FFFFFF"/>
                </a:solidFill>
                <a:effectLst/>
                <a:latin typeface="HY동녘B" pitchFamily="18" charset="-127"/>
                <a:ea typeface="HY동녘B" pitchFamily="18" charset="-127"/>
                <a:cs typeface="함초롬바탕" pitchFamily="18" charset="-127"/>
              </a:rPr>
              <a:t> Crash </a:t>
            </a:r>
            <a:endParaRPr kumimoji="1" lang="en-US" altLang="ko-KR" sz="1400" b="1" i="0" u="none" strike="noStrike" cap="none" normalizeH="0" baseline="0" dirty="0" smtClean="0">
              <a:ln>
                <a:noFill/>
              </a:ln>
              <a:solidFill>
                <a:srgbClr val="FFFFFF"/>
              </a:solidFill>
              <a:effectLst/>
              <a:latin typeface="HY동녘B" pitchFamily="18" charset="-127"/>
              <a:ea typeface="HY동녘B" pitchFamily="18" charset="-127"/>
              <a:cs typeface="굴림" pitchFamily="50" charset="-127"/>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15</a:t>
            </a:fld>
            <a:endParaRPr lang="en-US" altLang="ko-KR"/>
          </a:p>
        </p:txBody>
      </p:sp>
      <p:pic>
        <p:nvPicPr>
          <p:cNvPr id="103426" name="Picture 2" descr="Indonesian personnel carry seating from the crashed jet in Surabaya, 7 January"/>
          <p:cNvPicPr>
            <a:picLocks noChangeAspect="1" noChangeArrowheads="1"/>
          </p:cNvPicPr>
          <p:nvPr/>
        </p:nvPicPr>
        <p:blipFill>
          <a:blip r:embed="rId3" cstate="print"/>
          <a:srcRect/>
          <a:stretch>
            <a:fillRect/>
          </a:stretch>
        </p:blipFill>
        <p:spPr bwMode="auto">
          <a:xfrm>
            <a:off x="-2" y="4056734"/>
            <a:ext cx="4680151" cy="3082600"/>
          </a:xfrm>
          <a:prstGeom prst="rect">
            <a:avLst/>
          </a:prstGeom>
          <a:noFill/>
        </p:spPr>
      </p:pic>
      <p:pic>
        <p:nvPicPr>
          <p:cNvPr id="103428" name="Picture 4" descr="Indonesian personnel load air crash debris in Surabaya, 7 January"/>
          <p:cNvPicPr>
            <a:picLocks noChangeAspect="1" noChangeArrowheads="1"/>
          </p:cNvPicPr>
          <p:nvPr/>
        </p:nvPicPr>
        <p:blipFill>
          <a:blip r:embed="rId4" cstate="print"/>
          <a:srcRect/>
          <a:stretch>
            <a:fillRect/>
          </a:stretch>
        </p:blipFill>
        <p:spPr bwMode="auto">
          <a:xfrm>
            <a:off x="21957" y="584775"/>
            <a:ext cx="4680151" cy="3082600"/>
          </a:xfrm>
          <a:prstGeom prst="rect">
            <a:avLst/>
          </a:prstGeom>
          <a:noFill/>
        </p:spPr>
      </p:pic>
      <p:pic>
        <p:nvPicPr>
          <p:cNvPr id="103430" name="Picture 6" descr="Indonesian personnel carry coffins of air crash victims in Surabaya, 7 January"/>
          <p:cNvPicPr>
            <a:picLocks noChangeAspect="1" noChangeArrowheads="1"/>
          </p:cNvPicPr>
          <p:nvPr/>
        </p:nvPicPr>
        <p:blipFill>
          <a:blip r:embed="rId5" cstate="print"/>
          <a:srcRect/>
          <a:stretch>
            <a:fillRect/>
          </a:stretch>
        </p:blipFill>
        <p:spPr bwMode="auto">
          <a:xfrm>
            <a:off x="4594806" y="4056734"/>
            <a:ext cx="4680150" cy="3082600"/>
          </a:xfrm>
          <a:prstGeom prst="rect">
            <a:avLst/>
          </a:prstGeom>
          <a:noFill/>
        </p:spPr>
      </p:pic>
      <p:pic>
        <p:nvPicPr>
          <p:cNvPr id="103432" name="Picture 8" descr="Indonesian personnel carry coffins of air crash victims in Surabaya, 7 January"/>
          <p:cNvPicPr>
            <a:picLocks noChangeAspect="1" noChangeArrowheads="1"/>
          </p:cNvPicPr>
          <p:nvPr/>
        </p:nvPicPr>
        <p:blipFill>
          <a:blip r:embed="rId6" cstate="print"/>
          <a:srcRect/>
          <a:stretch>
            <a:fillRect/>
          </a:stretch>
        </p:blipFill>
        <p:spPr bwMode="auto">
          <a:xfrm>
            <a:off x="4702108" y="593661"/>
            <a:ext cx="4464698" cy="2940690"/>
          </a:xfrm>
          <a:prstGeom prst="rect">
            <a:avLst/>
          </a:prstGeom>
          <a:noFill/>
        </p:spPr>
      </p:pic>
      <p:pic>
        <p:nvPicPr>
          <p:cNvPr id="103438" name="Picture 14" descr="An underwater image released by Indonesia, 7 January"/>
          <p:cNvPicPr>
            <a:picLocks noChangeAspect="1" noChangeArrowheads="1"/>
          </p:cNvPicPr>
          <p:nvPr/>
        </p:nvPicPr>
        <p:blipFill>
          <a:blip r:embed="rId7" cstate="print"/>
          <a:srcRect/>
          <a:stretch>
            <a:fillRect/>
          </a:stretch>
        </p:blipFill>
        <p:spPr bwMode="auto">
          <a:xfrm>
            <a:off x="258763" y="797426650"/>
            <a:ext cx="5943600" cy="4486275"/>
          </a:xfrm>
          <a:prstGeom prst="rect">
            <a:avLst/>
          </a:prstGeom>
          <a:noFill/>
        </p:spPr>
      </p:pic>
      <p:pic>
        <p:nvPicPr>
          <p:cNvPr id="103439" name="Picture 15" descr="An underwater image released by Indonesia, 7 January"/>
          <p:cNvPicPr>
            <a:picLocks noChangeAspect="1" noChangeArrowheads="1"/>
          </p:cNvPicPr>
          <p:nvPr/>
        </p:nvPicPr>
        <p:blipFill>
          <a:blip r:embed="rId8" cstate="print"/>
          <a:srcRect/>
          <a:stretch>
            <a:fillRect/>
          </a:stretch>
        </p:blipFill>
        <p:spPr bwMode="auto">
          <a:xfrm>
            <a:off x="258763" y="801724013"/>
            <a:ext cx="5943600" cy="4486275"/>
          </a:xfrm>
          <a:prstGeom prst="rect">
            <a:avLst/>
          </a:prstGeom>
          <a:noFill/>
        </p:spPr>
      </p:pic>
      <p:pic>
        <p:nvPicPr>
          <p:cNvPr id="103440" name="Picture 16" descr="A Russian search team member uses a pair of binoculars to look out the window of a Super Puma helicopter during a search operation for passengers onboard AirAsia Flight QZ8501, off the Java sea, in Indonesia January 7, 2015"/>
          <p:cNvPicPr>
            <a:picLocks noChangeAspect="1" noChangeArrowheads="1"/>
          </p:cNvPicPr>
          <p:nvPr/>
        </p:nvPicPr>
        <p:blipFill>
          <a:blip r:embed="rId9" cstate="print"/>
          <a:srcRect/>
          <a:stretch>
            <a:fillRect/>
          </a:stretch>
        </p:blipFill>
        <p:spPr bwMode="auto">
          <a:xfrm>
            <a:off x="258763" y="806021375"/>
            <a:ext cx="5943600" cy="3343275"/>
          </a:xfrm>
          <a:prstGeom prst="rect">
            <a:avLst/>
          </a:prstGeom>
          <a:noFill/>
        </p:spPr>
      </p:pic>
      <p:pic>
        <p:nvPicPr>
          <p:cNvPr id="103441" name="Picture 17" descr="A Russian search and rescue ship is seen through the window of a Super Puma helicopter during a search operation for passengers onboard AirAsia Flight QZ8501, off the Java sea, in Indonesia January 7, 2015"/>
          <p:cNvPicPr>
            <a:picLocks noChangeAspect="1" noChangeArrowheads="1"/>
          </p:cNvPicPr>
          <p:nvPr/>
        </p:nvPicPr>
        <p:blipFill>
          <a:blip r:embed="rId10" cstate="print"/>
          <a:srcRect/>
          <a:stretch>
            <a:fillRect/>
          </a:stretch>
        </p:blipFill>
        <p:spPr bwMode="auto">
          <a:xfrm>
            <a:off x="258763" y="809221775"/>
            <a:ext cx="5943600" cy="3914775"/>
          </a:xfrm>
          <a:prstGeom prst="rect">
            <a:avLst/>
          </a:prstGeom>
          <a:noFill/>
        </p:spPr>
      </p:pic>
      <p:pic>
        <p:nvPicPr>
          <p:cNvPr id="103442" name="Picture 18" descr="BBC map"/>
          <p:cNvPicPr>
            <a:picLocks noChangeAspect="1" noChangeArrowheads="1"/>
          </p:cNvPicPr>
          <p:nvPr/>
        </p:nvPicPr>
        <p:blipFill>
          <a:blip r:embed="rId11" cstate="print"/>
          <a:srcRect/>
          <a:stretch>
            <a:fillRect/>
          </a:stretch>
        </p:blipFill>
        <p:spPr bwMode="auto">
          <a:xfrm>
            <a:off x="258763" y="813644550"/>
            <a:ext cx="5943600" cy="3924300"/>
          </a:xfrm>
          <a:prstGeom prst="rect">
            <a:avLst/>
          </a:prstGeom>
          <a:noFill/>
        </p:spPr>
      </p:pic>
      <p:pic>
        <p:nvPicPr>
          <p:cNvPr id="103443" name="Picture 19" descr="Black box flight recorders"/>
          <p:cNvPicPr>
            <a:picLocks noChangeAspect="1" noChangeArrowheads="1"/>
          </p:cNvPicPr>
          <p:nvPr/>
        </p:nvPicPr>
        <p:blipFill>
          <a:blip r:embed="rId12" cstate="print"/>
          <a:srcRect/>
          <a:stretch>
            <a:fillRect/>
          </a:stretch>
        </p:blipFill>
        <p:spPr bwMode="auto">
          <a:xfrm>
            <a:off x="258763" y="817408513"/>
            <a:ext cx="5943600" cy="5191125"/>
          </a:xfrm>
          <a:prstGeom prst="rect">
            <a:avLst/>
          </a:prstGeom>
          <a:noFill/>
        </p:spPr>
      </p:pic>
      <p:pic>
        <p:nvPicPr>
          <p:cNvPr id="103444" name="Picture 20" descr="Indonesian personnel carry seating from the crashed jet in Surabaya, 7 January"/>
          <p:cNvPicPr>
            <a:picLocks noChangeAspect="1" noChangeArrowheads="1"/>
          </p:cNvPicPr>
          <p:nvPr/>
        </p:nvPicPr>
        <p:blipFill>
          <a:blip r:embed="rId3" cstate="print"/>
          <a:srcRect/>
          <a:stretch>
            <a:fillRect/>
          </a:stretch>
        </p:blipFill>
        <p:spPr bwMode="auto">
          <a:xfrm>
            <a:off x="258763" y="823906150"/>
            <a:ext cx="5943600" cy="3914775"/>
          </a:xfrm>
          <a:prstGeom prst="rect">
            <a:avLst/>
          </a:prstGeom>
          <a:noFill/>
        </p:spPr>
      </p:pic>
      <p:pic>
        <p:nvPicPr>
          <p:cNvPr id="103445" name="Picture 21" descr="Indonesian personnel load air crash debris in Surabaya, 7 January"/>
          <p:cNvPicPr>
            <a:picLocks noChangeAspect="1" noChangeArrowheads="1"/>
          </p:cNvPicPr>
          <p:nvPr/>
        </p:nvPicPr>
        <p:blipFill>
          <a:blip r:embed="rId4" cstate="print"/>
          <a:srcRect/>
          <a:stretch>
            <a:fillRect/>
          </a:stretch>
        </p:blipFill>
        <p:spPr bwMode="auto">
          <a:xfrm>
            <a:off x="258763" y="827655825"/>
            <a:ext cx="5943600" cy="3914775"/>
          </a:xfrm>
          <a:prstGeom prst="rect">
            <a:avLst/>
          </a:prstGeom>
          <a:noFill/>
        </p:spPr>
      </p:pic>
      <p:pic>
        <p:nvPicPr>
          <p:cNvPr id="103446" name="Picture 22" descr="Indonesian personnel carry coffins of air crash victims in Surabaya, 7 January"/>
          <p:cNvPicPr>
            <a:picLocks noChangeAspect="1" noChangeArrowheads="1"/>
          </p:cNvPicPr>
          <p:nvPr/>
        </p:nvPicPr>
        <p:blipFill>
          <a:blip r:embed="rId5" cstate="print"/>
          <a:srcRect/>
          <a:stretch>
            <a:fillRect/>
          </a:stretch>
        </p:blipFill>
        <p:spPr bwMode="auto">
          <a:xfrm>
            <a:off x="258763" y="831405500"/>
            <a:ext cx="5943600" cy="3914775"/>
          </a:xfrm>
          <a:prstGeom prst="rect">
            <a:avLst/>
          </a:prstGeom>
          <a:noFill/>
        </p:spPr>
      </p:pic>
      <p:pic>
        <p:nvPicPr>
          <p:cNvPr id="103447" name="Picture 23" descr="Indonesian personnel carry coffins of air crash victims in Surabaya, 7 January"/>
          <p:cNvPicPr>
            <a:picLocks noChangeAspect="1" noChangeArrowheads="1"/>
          </p:cNvPicPr>
          <p:nvPr/>
        </p:nvPicPr>
        <p:blipFill>
          <a:blip r:embed="rId6" cstate="print"/>
          <a:srcRect/>
          <a:stretch>
            <a:fillRect/>
          </a:stretch>
        </p:blipFill>
        <p:spPr bwMode="auto">
          <a:xfrm>
            <a:off x="258763" y="835491725"/>
            <a:ext cx="5943600" cy="3914775"/>
          </a:xfrm>
          <a:prstGeom prst="rect">
            <a:avLst/>
          </a:prstGeom>
          <a:noFill/>
        </p:spPr>
      </p:pic>
      <p:sp>
        <p:nvSpPr>
          <p:cNvPr id="21" name="직사각형 20"/>
          <p:cNvSpPr/>
          <p:nvPr/>
        </p:nvSpPr>
        <p:spPr>
          <a:xfrm>
            <a:off x="4594806" y="0"/>
            <a:ext cx="4572000" cy="584775"/>
          </a:xfrm>
          <a:prstGeom prst="rect">
            <a:avLst/>
          </a:prstGeom>
          <a:solidFill>
            <a:schemeClr val="bg1"/>
          </a:solidFill>
        </p:spPr>
        <p:txBody>
          <a:bodyPr>
            <a:spAutoFit/>
          </a:bodyPr>
          <a:lstStyle/>
          <a:p>
            <a:pPr algn="ctr" latinLnBrk="1"/>
            <a:r>
              <a:rPr lang="en-US" altLang="ko-KR" sz="1600" b="1" dirty="0" smtClean="0"/>
              <a:t>So far 41 bodies of victims have been recovered in Java Sea on Jan. 8, 2015.</a:t>
            </a:r>
            <a:endParaRPr lang="en-US" altLang="ko-KR" sz="1600" b="1" dirty="0"/>
          </a:p>
        </p:txBody>
      </p:sp>
      <p:sp>
        <p:nvSpPr>
          <p:cNvPr id="22" name="직사각형 21"/>
          <p:cNvSpPr/>
          <p:nvPr/>
        </p:nvSpPr>
        <p:spPr>
          <a:xfrm>
            <a:off x="4594806" y="3533514"/>
            <a:ext cx="4680150" cy="738664"/>
          </a:xfrm>
          <a:prstGeom prst="rect">
            <a:avLst/>
          </a:prstGeom>
          <a:solidFill>
            <a:schemeClr val="bg1"/>
          </a:solidFill>
        </p:spPr>
        <p:txBody>
          <a:bodyPr wrap="square">
            <a:spAutoFit/>
          </a:bodyPr>
          <a:lstStyle/>
          <a:p>
            <a:pPr algn="ctr" latinLnBrk="1"/>
            <a:r>
              <a:rPr lang="en-US" altLang="ko-KR" sz="1400" b="1" dirty="0" smtClean="0"/>
              <a:t>The process of identifying victims continues: Indonesian personnel transfer numbered </a:t>
            </a:r>
          </a:p>
          <a:p>
            <a:pPr algn="ctr" latinLnBrk="1"/>
            <a:r>
              <a:rPr lang="en-US" altLang="ko-KR" sz="1400" b="1" dirty="0" smtClean="0"/>
              <a:t>coffins in Surabaya</a:t>
            </a:r>
            <a:endParaRPr lang="en-US" altLang="ko-KR" sz="1400" b="1" dirty="0"/>
          </a:p>
        </p:txBody>
      </p:sp>
      <p:sp>
        <p:nvSpPr>
          <p:cNvPr id="23" name="직사각형 22"/>
          <p:cNvSpPr/>
          <p:nvPr/>
        </p:nvSpPr>
        <p:spPr>
          <a:xfrm>
            <a:off x="0" y="0"/>
            <a:ext cx="4702108" cy="738664"/>
          </a:xfrm>
          <a:prstGeom prst="rect">
            <a:avLst/>
          </a:prstGeom>
          <a:solidFill>
            <a:schemeClr val="bg1"/>
          </a:solidFill>
        </p:spPr>
        <p:txBody>
          <a:bodyPr wrap="square">
            <a:spAutoFit/>
          </a:bodyPr>
          <a:lstStyle/>
          <a:p>
            <a:pPr algn="ctr" latinLnBrk="1"/>
            <a:r>
              <a:rPr lang="en-US" altLang="ko-KR" sz="1400" b="1" dirty="0" smtClean="0"/>
              <a:t>The Indonesian navy handed over air crash debris recovered so far to transport safety investigators on Jan7, 2015.</a:t>
            </a:r>
            <a:endParaRPr lang="en-US" altLang="ko-KR" sz="1400" b="1" dirty="0"/>
          </a:p>
        </p:txBody>
      </p:sp>
      <p:sp>
        <p:nvSpPr>
          <p:cNvPr id="24" name="직사각형 23"/>
          <p:cNvSpPr/>
          <p:nvPr/>
        </p:nvSpPr>
        <p:spPr>
          <a:xfrm>
            <a:off x="-2" y="3533514"/>
            <a:ext cx="4594807" cy="523220"/>
          </a:xfrm>
          <a:prstGeom prst="rect">
            <a:avLst/>
          </a:prstGeom>
          <a:solidFill>
            <a:schemeClr val="bg1"/>
          </a:solidFill>
        </p:spPr>
        <p:txBody>
          <a:bodyPr wrap="square">
            <a:spAutoFit/>
          </a:bodyPr>
          <a:lstStyle/>
          <a:p>
            <a:pPr algn="ctr"/>
            <a:r>
              <a:rPr lang="en-US" altLang="ko-KR" sz="1400" b="1" dirty="0" smtClean="0"/>
              <a:t>Seating from the crashed plane was delivered to Surabaya on Jan.7, 2015.</a:t>
            </a:r>
            <a:endParaRPr lang="ko-KR" altLang="en-US" sz="1400" b="1"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16</a:t>
            </a:fld>
            <a:endParaRPr lang="en-US" altLang="ko-KR"/>
          </a:p>
        </p:txBody>
      </p:sp>
      <p:pic>
        <p:nvPicPr>
          <p:cNvPr id="91138" name="Picture 2" descr="Black box flight recorders"/>
          <p:cNvPicPr>
            <a:picLocks noChangeAspect="1" noChangeArrowheads="1"/>
          </p:cNvPicPr>
          <p:nvPr/>
        </p:nvPicPr>
        <p:blipFill>
          <a:blip r:embed="rId2" cstate="print"/>
          <a:srcRect/>
          <a:stretch>
            <a:fillRect/>
          </a:stretch>
        </p:blipFill>
        <p:spPr bwMode="auto">
          <a:xfrm>
            <a:off x="750903" y="523221"/>
            <a:ext cx="7328620" cy="6400800"/>
          </a:xfrm>
          <a:prstGeom prst="rect">
            <a:avLst/>
          </a:prstGeom>
          <a:noFill/>
        </p:spPr>
      </p:pic>
      <p:pic>
        <p:nvPicPr>
          <p:cNvPr id="69634" name="Picture 2" descr="Meteorologists: Engine Ice Likely the &quot;Triggering Factor&quot; of AirAsia Crash "/>
          <p:cNvPicPr>
            <a:picLocks noChangeAspect="1" noChangeArrowheads="1"/>
          </p:cNvPicPr>
          <p:nvPr/>
        </p:nvPicPr>
        <p:blipFill>
          <a:blip r:embed="rId3" cstate="print"/>
          <a:srcRect/>
          <a:stretch>
            <a:fillRect/>
          </a:stretch>
        </p:blipFill>
        <p:spPr bwMode="auto">
          <a:xfrm>
            <a:off x="76200" y="-6526213"/>
            <a:ext cx="6057900" cy="3409950"/>
          </a:xfrm>
          <a:prstGeom prst="rect">
            <a:avLst/>
          </a:prstGeom>
          <a:noFill/>
        </p:spPr>
      </p:pic>
      <p:pic>
        <p:nvPicPr>
          <p:cNvPr id="69636" name="Picture 4" descr="Meteorologists: Engine Ice Likely the &quot;Triggering Factor&quot; of AirAsia Crash "/>
          <p:cNvPicPr>
            <a:picLocks noChangeAspect="1" noChangeArrowheads="1"/>
          </p:cNvPicPr>
          <p:nvPr/>
        </p:nvPicPr>
        <p:blipFill>
          <a:blip r:embed="rId3" cstate="print"/>
          <a:srcRect/>
          <a:stretch>
            <a:fillRect/>
          </a:stretch>
        </p:blipFill>
        <p:spPr bwMode="auto">
          <a:xfrm>
            <a:off x="76200" y="-6526213"/>
            <a:ext cx="6057900" cy="3409950"/>
          </a:xfrm>
          <a:prstGeom prst="rect">
            <a:avLst/>
          </a:prstGeom>
          <a:noFill/>
        </p:spPr>
      </p:pic>
      <p:sp>
        <p:nvSpPr>
          <p:cNvPr id="696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직사각형 7"/>
          <p:cNvSpPr/>
          <p:nvPr/>
        </p:nvSpPr>
        <p:spPr>
          <a:xfrm>
            <a:off x="256032" y="1"/>
            <a:ext cx="8421623" cy="523220"/>
          </a:xfrm>
          <a:prstGeom prst="rect">
            <a:avLst/>
          </a:prstGeom>
        </p:spPr>
        <p:txBody>
          <a:bodyPr wrap="square">
            <a:spAutoFit/>
          </a:bodyPr>
          <a:lstStyle/>
          <a:p>
            <a:r>
              <a:rPr lang="en-US" altLang="ko-KR" sz="2800" b="1" dirty="0" err="1" smtClean="0">
                <a:solidFill>
                  <a:srgbClr val="FFFFFF"/>
                </a:solidFill>
              </a:rPr>
              <a:t>AirAsia</a:t>
            </a:r>
            <a:r>
              <a:rPr lang="en-US" altLang="ko-KR" sz="2800" b="1" dirty="0" smtClean="0">
                <a:solidFill>
                  <a:srgbClr val="FFFFFF"/>
                </a:solidFill>
              </a:rPr>
              <a:t> QZ8501 Jet, Black Box Flight Recorder   </a:t>
            </a:r>
            <a:endParaRPr lang="ko-KR" altLang="en-US" sz="2800" dirty="0">
              <a:solidFill>
                <a:srgbClr val="FFFFFF"/>
              </a:solidFill>
            </a:endParaRPr>
          </a:p>
        </p:txBody>
      </p:sp>
      <p:sp>
        <p:nvSpPr>
          <p:cNvPr id="9" name="직사각형 8"/>
          <p:cNvSpPr/>
          <p:nvPr/>
        </p:nvSpPr>
        <p:spPr>
          <a:xfrm>
            <a:off x="0" y="6554689"/>
            <a:ext cx="9144000" cy="738664"/>
          </a:xfrm>
          <a:prstGeom prst="rect">
            <a:avLst/>
          </a:prstGeom>
          <a:solidFill>
            <a:schemeClr val="bg1"/>
          </a:solidFill>
        </p:spPr>
        <p:txBody>
          <a:bodyPr wrap="square">
            <a:spAutoFit/>
          </a:bodyPr>
          <a:lstStyle/>
          <a:p>
            <a:pPr algn="ctr"/>
            <a:r>
              <a:rPr lang="en-US" altLang="ko-KR" sz="1400" b="1" dirty="0" smtClean="0"/>
              <a:t>The cause of the crash remains mysterious, with an experienced pilot flying a young and tested A320 aircraft into a storm before losing contact with air traffic controllers </a:t>
            </a:r>
          </a:p>
          <a:p>
            <a:pPr algn="ctr"/>
            <a:r>
              <a:rPr lang="en-US" altLang="ko-KR" sz="1400" b="1" dirty="0" smtClean="0"/>
              <a:t>without transmitting a distress signal. </a:t>
            </a:r>
            <a:endParaRPr lang="ko-KR" altLang="en-US" sz="1400" b="1"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17</a:t>
            </a:fld>
            <a:endParaRPr lang="en-US" altLang="ko-KR"/>
          </a:p>
        </p:txBody>
      </p:sp>
      <p:sp>
        <p:nvSpPr>
          <p:cNvPr id="1064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6497" name="_x166204032" descr="EMB00002e289229"/>
          <p:cNvPicPr>
            <a:picLocks noChangeAspect="1" noChangeArrowheads="1"/>
          </p:cNvPicPr>
          <p:nvPr/>
        </p:nvPicPr>
        <p:blipFill>
          <a:blip r:embed="rId2" cstate="print"/>
          <a:srcRect/>
          <a:stretch>
            <a:fillRect/>
          </a:stretch>
        </p:blipFill>
        <p:spPr bwMode="auto">
          <a:xfrm>
            <a:off x="0" y="1481328"/>
            <a:ext cx="9219475" cy="5376672"/>
          </a:xfrm>
          <a:prstGeom prst="rect">
            <a:avLst/>
          </a:prstGeom>
          <a:noFill/>
        </p:spPr>
      </p:pic>
      <p:sp>
        <p:nvSpPr>
          <p:cNvPr id="5" name="직사각형 4"/>
          <p:cNvSpPr/>
          <p:nvPr/>
        </p:nvSpPr>
        <p:spPr>
          <a:xfrm>
            <a:off x="0" y="0"/>
            <a:ext cx="9144000" cy="1323439"/>
          </a:xfrm>
          <a:prstGeom prst="rect">
            <a:avLst/>
          </a:prstGeom>
        </p:spPr>
        <p:txBody>
          <a:bodyPr wrap="square">
            <a:spAutoFit/>
          </a:bodyPr>
          <a:lstStyle/>
          <a:p>
            <a:pPr algn="ctr"/>
            <a:r>
              <a:rPr lang="en-US" altLang="ko-KR" sz="1600" b="1" dirty="0" smtClean="0">
                <a:solidFill>
                  <a:srgbClr val="FFFFFF"/>
                </a:solidFill>
              </a:rPr>
              <a:t>Indonesia has deployed a </a:t>
            </a:r>
            <a:r>
              <a:rPr lang="en-US" altLang="ko-KR" sz="1600" b="1" dirty="0" err="1" smtClean="0">
                <a:solidFill>
                  <a:srgbClr val="FFFFFF"/>
                </a:solidFill>
              </a:rPr>
              <a:t>pinger</a:t>
            </a:r>
            <a:r>
              <a:rPr lang="en-US" altLang="ko-KR" sz="1600" b="1" dirty="0" smtClean="0">
                <a:solidFill>
                  <a:srgbClr val="FFFFFF"/>
                </a:solidFill>
              </a:rPr>
              <a:t> locator to look for the plane's underwater locator beacon, which should help locate the plane's </a:t>
            </a:r>
            <a:r>
              <a:rPr lang="en-US" altLang="ko-KR" sz="1600" b="1" dirty="0" smtClean="0">
                <a:solidFill>
                  <a:schemeClr val="tx1">
                    <a:lumMod val="75000"/>
                  </a:schemeClr>
                </a:solidFill>
              </a:rPr>
              <a:t>"black box" </a:t>
            </a:r>
            <a:r>
              <a:rPr lang="en-US" altLang="ko-KR" sz="1600" b="1" dirty="0" smtClean="0">
                <a:solidFill>
                  <a:srgbClr val="FFFFFF"/>
                </a:solidFill>
              </a:rPr>
              <a:t>flight recorder. Civilian aircraft carry two </a:t>
            </a:r>
            <a:r>
              <a:rPr lang="en-US" altLang="ko-KR" sz="1600" b="1" dirty="0" smtClean="0">
                <a:solidFill>
                  <a:schemeClr val="tx1">
                    <a:lumMod val="75000"/>
                  </a:schemeClr>
                </a:solidFill>
              </a:rPr>
              <a:t>"black boxes" </a:t>
            </a:r>
            <a:r>
              <a:rPr lang="en-US" altLang="ko-KR" sz="1600" b="1" dirty="0" smtClean="0">
                <a:solidFill>
                  <a:srgbClr val="FFFFFF"/>
                </a:solidFill>
              </a:rPr>
              <a:t>- the flight data recorder and the cockpit voice recorder - each weighing about 15lb (7kg) and protected by steel casing </a:t>
            </a:r>
          </a:p>
          <a:p>
            <a:pPr algn="ctr"/>
            <a:r>
              <a:rPr lang="en-US" altLang="ko-KR" sz="1600" b="1" dirty="0" smtClean="0">
                <a:solidFill>
                  <a:srgbClr val="FFFFFF"/>
                </a:solidFill>
              </a:rPr>
              <a:t>designed to resist water pressure in depths up to 20,000ft (6,100m).</a:t>
            </a:r>
            <a:endParaRPr lang="ko-KR" altLang="en-US" sz="1600" b="1" dirty="0">
              <a:solidFill>
                <a:srgbClr val="FFFFFF"/>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18</a:t>
            </a:fld>
            <a:endParaRPr lang="en-US" altLang="ko-KR"/>
          </a:p>
        </p:txBody>
      </p:sp>
      <p:sp>
        <p:nvSpPr>
          <p:cNvPr id="3" name="직사각형 2"/>
          <p:cNvSpPr/>
          <p:nvPr/>
        </p:nvSpPr>
        <p:spPr>
          <a:xfrm>
            <a:off x="0" y="0"/>
            <a:ext cx="9144000" cy="461665"/>
          </a:xfrm>
          <a:prstGeom prst="rect">
            <a:avLst/>
          </a:prstGeom>
          <a:solidFill>
            <a:schemeClr val="tx1">
              <a:lumMod val="90000"/>
            </a:schemeClr>
          </a:solidFill>
          <a:ln>
            <a:solidFill>
              <a:schemeClr val="bg2"/>
            </a:solidFill>
          </a:ln>
        </p:spPr>
        <p:txBody>
          <a:bodyPr wrap="square">
            <a:spAutoFit/>
          </a:bodyPr>
          <a:lstStyle/>
          <a:p>
            <a:r>
              <a:rPr lang="en-US" altLang="ko-KR" b="1" dirty="0" smtClean="0">
                <a:solidFill>
                  <a:schemeClr val="bg1"/>
                </a:solidFill>
              </a:rPr>
              <a:t> </a:t>
            </a:r>
            <a:r>
              <a:rPr lang="en-US" altLang="ko-KR" b="1" dirty="0" smtClean="0">
                <a:solidFill>
                  <a:srgbClr val="FF0000"/>
                </a:solidFill>
                <a:effectLst>
                  <a:outerShdw blurRad="38100" dist="38100" dir="2700000" algn="tl">
                    <a:srgbClr val="000000">
                      <a:alpha val="43137"/>
                    </a:srgbClr>
                  </a:outerShdw>
                </a:effectLst>
              </a:rPr>
              <a:t> 2. Disappearance of Malaysian Airlines Flight MH 370 (1)</a:t>
            </a:r>
            <a:endParaRPr lang="ko-KR" altLang="en-US" dirty="0">
              <a:solidFill>
                <a:srgbClr val="FF0000"/>
              </a:solidFill>
              <a:effectLst>
                <a:outerShdw blurRad="38100" dist="38100" dir="2700000" algn="tl">
                  <a:srgbClr val="000000">
                    <a:alpha val="43137"/>
                  </a:srgbClr>
                </a:outerShdw>
              </a:effectLst>
            </a:endParaRPr>
          </a:p>
        </p:txBody>
      </p:sp>
      <p:sp>
        <p:nvSpPr>
          <p:cNvPr id="195585" name="Rectangle 1"/>
          <p:cNvSpPr>
            <a:spLocks noChangeArrowheads="1"/>
          </p:cNvSpPr>
          <p:nvPr/>
        </p:nvSpPr>
        <p:spPr bwMode="auto">
          <a:xfrm>
            <a:off x="0" y="405453"/>
            <a:ext cx="9609827" cy="7448193"/>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rgbClr val="C00000"/>
              </a:solidFill>
              <a:effectLst/>
              <a:latin typeface="HY견고딕" pitchFamily="18" charset="-127"/>
              <a:ea typeface="HY견고딕" pitchFamily="18" charset="-127"/>
              <a:cs typeface="Times New Roman" pitchFamily="18" charset="0"/>
            </a:endParaRPr>
          </a:p>
          <a:p>
            <a:pPr lvl="0" latinLnBrk="1"/>
            <a:r>
              <a:rPr kumimoji="1" lang="en-US" altLang="ko-KR" sz="1200" b="1" dirty="0" smtClean="0">
                <a:solidFill>
                  <a:srgbClr val="C00000"/>
                </a:solidFill>
                <a:latin typeface="HY견고딕" pitchFamily="18" charset="-127"/>
                <a:ea typeface="HY견고딕" pitchFamily="18" charset="-127"/>
                <a:cs typeface="Times New Roman" pitchFamily="18" charset="0"/>
              </a:rPr>
              <a:t>  </a:t>
            </a:r>
            <a:r>
              <a:rPr lang="en-US" altLang="ko-KR" sz="1400" b="1" dirty="0" smtClean="0">
                <a:solidFill>
                  <a:srgbClr val="0000FF"/>
                </a:solidFill>
                <a:latin typeface="HY견고딕" pitchFamily="18" charset="-127"/>
                <a:ea typeface="HY견고딕" pitchFamily="18" charset="-127"/>
              </a:rPr>
              <a:t>●</a:t>
            </a:r>
            <a:r>
              <a:rPr lang="en-US" altLang="ko-KR" sz="1200" b="1" dirty="0" smtClean="0">
                <a:solidFill>
                  <a:srgbClr val="0000FF"/>
                </a:solidFill>
                <a:latin typeface="HY견고딕" pitchFamily="18" charset="-127"/>
                <a:ea typeface="HY견고딕" pitchFamily="18" charset="-127"/>
              </a:rPr>
              <a:t>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The </a:t>
            </a:r>
            <a:r>
              <a:rPr kumimoji="1" lang="en-US" altLang="ko-KR" sz="2000" b="1" dirty="0" smtClean="0">
                <a:solidFill>
                  <a:srgbClr val="0000FF"/>
                </a:solidFill>
                <a:latin typeface="+mn-lt"/>
                <a:ea typeface="Adobe 고딕 Std B" pitchFamily="34" charset="-127"/>
                <a:cs typeface="Times New Roman" pitchFamily="18" charset="0"/>
              </a:rPr>
              <a:t>Malaysia Airlines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Flight 370 departed from Kuala Lumpur    </a:t>
            </a:r>
          </a:p>
          <a:p>
            <a:pPr lvl="0" latinLnBrk="1"/>
            <a:r>
              <a:rPr kumimoji="1" lang="en-US" altLang="ko-KR" sz="2000" b="1" dirty="0" smtClean="0">
                <a:solidFill>
                  <a:srgbClr val="0000FF"/>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International Airport on March 8,2014 at 00:41 local time and was </a:t>
            </a:r>
          </a:p>
          <a:p>
            <a:pPr lvl="0" latinLnBrk="1"/>
            <a:r>
              <a:rPr kumimoji="1" lang="en-US" altLang="ko-KR" sz="2000" b="1" dirty="0" smtClean="0">
                <a:solidFill>
                  <a:srgbClr val="0000FF"/>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scheduled to land at Beijing Capital International Airport at 06:30</a:t>
            </a:r>
          </a:p>
          <a:p>
            <a:pPr lvl="0" latinLnBrk="1"/>
            <a:r>
              <a:rPr kumimoji="1" lang="en-US" altLang="ko-KR" sz="2000" b="1" dirty="0" smtClean="0">
                <a:solidFill>
                  <a:srgbClr val="0000FF"/>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   local time. </a:t>
            </a:r>
            <a:endParaRPr kumimoji="1" lang="en-US" altLang="ko-KR" sz="2000" b="1" dirty="0" smtClean="0">
              <a:solidFill>
                <a:srgbClr val="0000FF"/>
              </a:solidFill>
              <a:latin typeface="+mn-lt"/>
              <a:ea typeface="Adobe 고딕 Std B" pitchFamily="34" charset="-127"/>
              <a:cs typeface="Times New Roman" pitchFamily="18" charset="0"/>
            </a:endParaRPr>
          </a:p>
          <a:p>
            <a:pPr lvl="0" latinLnBrk="1"/>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  </a:t>
            </a:r>
            <a:r>
              <a:rPr kumimoji="1" lang="en-US" altLang="ko-KR" sz="2000" b="1" dirty="0" smtClean="0">
                <a:solidFill>
                  <a:schemeClr val="bg2"/>
                </a:solidFill>
                <a:latin typeface="+mn-lt"/>
                <a:ea typeface="Adobe 고딕 Std B" pitchFamily="34" charset="-127"/>
                <a:cs typeface="Times New Roman" pitchFamily="18" charset="0"/>
              </a:rPr>
              <a:t> </a:t>
            </a:r>
            <a:r>
              <a:rPr lang="en-US" altLang="ko-KR" sz="1200" b="1" dirty="0" smtClean="0">
                <a:solidFill>
                  <a:schemeClr val="bg2"/>
                </a:solidFill>
                <a:latin typeface="+mn-lt"/>
                <a:ea typeface="Adobe 고딕 Std B" pitchFamily="34" charset="-127"/>
              </a:rPr>
              <a:t>● </a:t>
            </a:r>
            <a:r>
              <a:rPr kumimoji="1" lang="en-US" altLang="ko-KR" sz="1200" b="1" i="0" u="none" strike="noStrike" cap="none" normalizeH="0" baseline="0" dirty="0" smtClean="0">
                <a:ln>
                  <a:noFill/>
                </a:ln>
                <a:solidFill>
                  <a:schemeClr val="bg2"/>
                </a:solidFill>
                <a:effectLst/>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The Malaysia Airlines also marketed as China Southern Airlines </a:t>
            </a:r>
          </a:p>
          <a:p>
            <a:pPr lvl="0" latinLnBrk="1"/>
            <a:r>
              <a:rPr kumimoji="1" lang="en-US" altLang="ko-KR" sz="2000" b="1" dirty="0" smtClean="0">
                <a:solidFill>
                  <a:schemeClr val="bg2"/>
                </a:solidFill>
                <a:latin typeface="+mn-lt"/>
                <a:ea typeface="Adobe 고딕 Std B" pitchFamily="34" charset="-127"/>
                <a:cs typeface="Times New Roman" pitchFamily="18" charset="0"/>
              </a:rPr>
              <a:t>      (</a:t>
            </a:r>
            <a:r>
              <a:rPr kumimoji="1" lang="ko-KR" altLang="en-US" sz="2000" b="1" dirty="0" smtClean="0">
                <a:solidFill>
                  <a:schemeClr val="bg2"/>
                </a:solidFill>
                <a:effectLst>
                  <a:outerShdw blurRad="38100" dist="38100" dir="2700000" algn="tl">
                    <a:srgbClr val="000000">
                      <a:alpha val="43137"/>
                    </a:srgbClr>
                  </a:outerShdw>
                </a:effectLst>
                <a:latin typeface="+mn-lt"/>
                <a:ea typeface="Adobe 고딕 Std B" pitchFamily="34" charset="-127"/>
                <a:cs typeface="Times New Roman" pitchFamily="18" charset="0"/>
              </a:rPr>
              <a:t>中国</a:t>
            </a:r>
            <a:r>
              <a:rPr kumimoji="1" lang="ko-KR" alt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mn-lt"/>
                <a:ea typeface="Adobe 고딕 Std B" pitchFamily="34" charset="-127"/>
                <a:cs typeface="Times New Roman" pitchFamily="18" charset="0"/>
              </a:rPr>
              <a:t>南方航空公司</a:t>
            </a:r>
            <a:r>
              <a:rPr kumimoji="1" lang="en-US" altLang="ko-KR"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mn-lt"/>
                <a:ea typeface="Adobe 고딕 Std B" pitchFamily="34" charset="-127"/>
                <a:cs typeface="Times New Roman" pitchFamily="18" charset="0"/>
              </a:rPr>
              <a:t>)</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 Flight 748 (CZ748) through a code-share </a:t>
            </a:r>
          </a:p>
          <a:p>
            <a:pPr lvl="0" latinLnBrk="1"/>
            <a:r>
              <a:rPr kumimoji="1" lang="en-US" altLang="ko-KR" sz="2000" b="1" dirty="0" smtClean="0">
                <a:solidFill>
                  <a:schemeClr val="bg2"/>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agreement, was a scheduled international passenger flight that</a:t>
            </a:r>
          </a:p>
          <a:p>
            <a:pPr lvl="0" latinLnBrk="1"/>
            <a:r>
              <a:rPr kumimoji="1" lang="en-US" altLang="ko-KR" sz="2000" b="1" dirty="0" smtClean="0">
                <a:solidFill>
                  <a:schemeClr val="bg2"/>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 disappeared on 8 March 2014 en route from Kuala Lumpur Inter-  </a:t>
            </a:r>
          </a:p>
          <a:p>
            <a:pPr lvl="0" latinLnBrk="1"/>
            <a:r>
              <a:rPr kumimoji="1" lang="en-US" altLang="ko-KR" sz="2000" b="1" dirty="0" smtClean="0">
                <a:solidFill>
                  <a:schemeClr val="bg2"/>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national Airport to Beijing Capital International Airport (a distance </a:t>
            </a:r>
          </a:p>
          <a:p>
            <a:pPr lvl="0" latinLnBrk="1"/>
            <a:r>
              <a:rPr kumimoji="1" lang="en-US" altLang="ko-KR" sz="2000" b="1" dirty="0" smtClean="0">
                <a:solidFill>
                  <a:schemeClr val="bg2"/>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of 2,743 miles : 4,414 km). </a:t>
            </a:r>
          </a:p>
          <a:p>
            <a:pPr lvl="0" latinLnBrk="1"/>
            <a:r>
              <a:rPr kumimoji="1" lang="en-US" altLang="ko-KR" sz="1200" b="1" i="0" u="none" strike="noStrike" cap="none" normalizeH="0" baseline="0" dirty="0" smtClean="0">
                <a:ln>
                  <a:noFill/>
                </a:ln>
                <a:solidFill>
                  <a:srgbClr val="339933"/>
                </a:solidFill>
                <a:effectLst/>
                <a:latin typeface="+mn-lt"/>
                <a:ea typeface="Adobe 고딕 Std B" pitchFamily="34" charset="-127"/>
                <a:cs typeface="Times New Roman" pitchFamily="18" charset="0"/>
              </a:rPr>
              <a:t>    </a:t>
            </a:r>
            <a:r>
              <a:rPr lang="en-US" altLang="ko-KR" sz="1200" b="1" dirty="0" smtClean="0">
                <a:solidFill>
                  <a:srgbClr val="339933"/>
                </a:solidFill>
                <a:latin typeface="+mn-lt"/>
                <a:ea typeface="Adobe 고딕 Std B" pitchFamily="34" charset="-127"/>
              </a:rPr>
              <a:t>●  </a:t>
            </a:r>
            <a:r>
              <a:rPr kumimoji="1" lang="en-US" altLang="ko-KR" sz="2000" b="1" i="0" u="none" strike="noStrike" cap="none" normalizeH="0" baseline="0" dirty="0" smtClean="0">
                <a:ln>
                  <a:noFill/>
                </a:ln>
                <a:solidFill>
                  <a:srgbClr val="339933"/>
                </a:solidFill>
                <a:effectLst/>
                <a:latin typeface="+mn-lt"/>
                <a:ea typeface="Adobe 고딕 Std B" pitchFamily="34" charset="-127"/>
                <a:cs typeface="Times New Roman" pitchFamily="18" charset="0"/>
              </a:rPr>
              <a:t>The aircraft, a Boeing 777-200ER last made contact with air traffic </a:t>
            </a:r>
            <a:br>
              <a:rPr kumimoji="1" lang="en-US" altLang="ko-KR" sz="2000" b="1" i="0" u="none" strike="noStrike" cap="none" normalizeH="0" baseline="0" dirty="0" smtClean="0">
                <a:ln>
                  <a:noFill/>
                </a:ln>
                <a:solidFill>
                  <a:srgbClr val="339933"/>
                </a:solidFill>
                <a:effectLst/>
                <a:latin typeface="+mn-lt"/>
                <a:ea typeface="Adobe 고딕 Std B" pitchFamily="34" charset="-127"/>
                <a:cs typeface="Times New Roman" pitchFamily="18" charset="0"/>
              </a:rPr>
            </a:br>
            <a:r>
              <a:rPr kumimoji="1" lang="en-US" altLang="ko-KR" sz="2000" b="1" i="0" u="none" strike="noStrike" cap="none" normalizeH="0" baseline="0" dirty="0" smtClean="0">
                <a:ln>
                  <a:noFill/>
                </a:ln>
                <a:solidFill>
                  <a:srgbClr val="339933"/>
                </a:solidFill>
                <a:effectLst/>
                <a:latin typeface="+mn-lt"/>
                <a:ea typeface="Adobe 고딕 Std B" pitchFamily="34" charset="-127"/>
                <a:cs typeface="Times New Roman" pitchFamily="18" charset="0"/>
              </a:rPr>
              <a:t>       control less than an hour after takeoff. </a:t>
            </a:r>
          </a:p>
          <a:p>
            <a:pPr lvl="0" latinLnBrk="1"/>
            <a:r>
              <a:rPr kumimoji="1" lang="en-US" altLang="ko-KR" sz="2000" b="1" dirty="0" smtClean="0">
                <a:solidFill>
                  <a:srgbClr val="FF3399"/>
                </a:solidFill>
                <a:latin typeface="+mn-lt"/>
                <a:ea typeface="Adobe 고딕 Std B" pitchFamily="34" charset="-127"/>
                <a:cs typeface="Times New Roman" pitchFamily="18" charset="0"/>
              </a:rPr>
              <a:t>  </a:t>
            </a:r>
            <a:r>
              <a:rPr lang="en-US" altLang="ko-KR" sz="1200" b="1" dirty="0" smtClean="0">
                <a:solidFill>
                  <a:srgbClr val="FF3399"/>
                </a:solidFill>
                <a:latin typeface="+mn-lt"/>
                <a:ea typeface="Adobe 고딕 Std B" pitchFamily="34" charset="-127"/>
              </a:rPr>
              <a:t>●</a:t>
            </a:r>
            <a:r>
              <a:rPr lang="en-US" altLang="ko-KR" sz="2000" b="1" dirty="0" smtClean="0">
                <a:solidFill>
                  <a:srgbClr val="FF3399"/>
                </a:solidFill>
                <a:latin typeface="+mn-lt"/>
                <a:ea typeface="Adobe 고딕 Std B" pitchFamily="34" charset="-127"/>
              </a:rPr>
              <a:t>  </a:t>
            </a:r>
            <a:r>
              <a:rPr kumimoji="1" lang="en-US" altLang="ko-KR" sz="2000" b="1" i="0" u="none" strike="noStrike" cap="none" normalizeH="0" baseline="0" dirty="0" smtClean="0">
                <a:ln>
                  <a:noFill/>
                </a:ln>
                <a:solidFill>
                  <a:srgbClr val="FF3399"/>
                </a:solidFill>
                <a:effectLst/>
                <a:latin typeface="+mn-lt"/>
                <a:ea typeface="Adobe 고딕 Std B" pitchFamily="34" charset="-127"/>
                <a:cs typeface="Times New Roman" pitchFamily="18" charset="0"/>
              </a:rPr>
              <a:t>Operated by Malaysia  Airlines (MAS), the aircraft carried 12 crew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rgbClr val="FF3399"/>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FF3399"/>
                </a:solidFill>
                <a:effectLst/>
                <a:latin typeface="+mn-lt"/>
                <a:ea typeface="Adobe 고딕 Std B" pitchFamily="34" charset="-127"/>
                <a:cs typeface="Times New Roman" pitchFamily="18" charset="0"/>
              </a:rPr>
              <a:t>    members and 227 passengers from 15 nations. </a:t>
            </a:r>
          </a:p>
          <a:p>
            <a:pPr lvl="0" latinLnBrk="1"/>
            <a:r>
              <a:rPr kumimoji="1" lang="en-US" altLang="ko-KR" sz="1200" b="1" dirty="0" smtClean="0">
                <a:solidFill>
                  <a:srgbClr val="0000FF"/>
                </a:solidFill>
                <a:latin typeface="+mn-lt"/>
                <a:ea typeface="Adobe 고딕 Std B" pitchFamily="34" charset="-127"/>
                <a:cs typeface="Times New Roman" pitchFamily="18" charset="0"/>
              </a:rPr>
              <a:t>   </a:t>
            </a:r>
            <a:r>
              <a:rPr lang="en-US" altLang="ko-KR" sz="1200" b="1" dirty="0" smtClean="0">
                <a:solidFill>
                  <a:srgbClr val="0000FF"/>
                </a:solidFill>
                <a:latin typeface="+mn-lt"/>
                <a:ea typeface="Adobe 고딕 Std B" pitchFamily="34" charset="-127"/>
              </a:rPr>
              <a:t>● </a:t>
            </a:r>
            <a:r>
              <a:rPr kumimoji="1" lang="en-US" altLang="ko-KR" sz="1200" b="1" dirty="0" smtClean="0">
                <a:solidFill>
                  <a:srgbClr val="0000FF"/>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There were 227 passengers, including 153 Chinese and 38 </a:t>
            </a:r>
          </a:p>
          <a:p>
            <a:pPr lvl="0" latinLnBrk="1"/>
            <a:r>
              <a:rPr kumimoji="1" lang="en-US" altLang="ko-KR" sz="2000" b="1" dirty="0" smtClean="0">
                <a:solidFill>
                  <a:srgbClr val="0000FF"/>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Malaysians, according to the manifest. </a:t>
            </a:r>
            <a:r>
              <a:rPr lang="ko-KR" altLang="ko-KR" sz="2000" b="1" dirty="0" smtClean="0">
                <a:solidFill>
                  <a:srgbClr val="0000FF"/>
                </a:solidFill>
                <a:latin typeface="+mn-lt"/>
                <a:ea typeface="Adobe 고딕 Std B" pitchFamily="34" charset="-127"/>
              </a:rPr>
              <a:t>Nearly two-thirds of the </a:t>
            </a:r>
            <a:endParaRPr lang="en-US" altLang="ko-KR" sz="2000" b="1" dirty="0" smtClean="0">
              <a:solidFill>
                <a:srgbClr val="0000FF"/>
              </a:solidFill>
              <a:latin typeface="+mn-lt"/>
              <a:ea typeface="Adobe 고딕 Std B" pitchFamily="34" charset="-127"/>
            </a:endParaRPr>
          </a:p>
          <a:p>
            <a:pPr lvl="0" latinLnBrk="1"/>
            <a:r>
              <a:rPr lang="en-US" altLang="ko-KR" sz="2000" b="1" dirty="0" smtClean="0">
                <a:solidFill>
                  <a:srgbClr val="0000FF"/>
                </a:solidFill>
                <a:latin typeface="+mn-lt"/>
                <a:ea typeface="Adobe 고딕 Std B" pitchFamily="34" charset="-127"/>
              </a:rPr>
              <a:t>      </a:t>
            </a:r>
            <a:r>
              <a:rPr lang="ko-KR" altLang="ko-KR" sz="2000" b="1" dirty="0" smtClean="0">
                <a:solidFill>
                  <a:srgbClr val="0000FF"/>
                </a:solidFill>
                <a:latin typeface="+mn-lt"/>
                <a:ea typeface="Adobe 고딕 Std B" pitchFamily="34" charset="-127"/>
              </a:rPr>
              <a:t>passengers on Flight 370 were from China.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Seven were children. </a:t>
            </a:r>
          </a:p>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endParaRPr>
          </a:p>
          <a:p>
            <a:pPr lvl="0" latinLnBrk="1"/>
            <a:r>
              <a:rPr kumimoji="1" lang="en-US" altLang="ko-KR" sz="2000" b="1" dirty="0" smtClean="0">
                <a:solidFill>
                  <a:schemeClr val="accent3">
                    <a:lumMod val="25000"/>
                  </a:schemeClr>
                </a:solidFill>
                <a:latin typeface="+mn-lt"/>
                <a:ea typeface="Adobe 고딕 Std B" pitchFamily="34" charset="-127"/>
                <a:cs typeface="Times New Roman" pitchFamily="18" charset="0"/>
              </a:rPr>
              <a:t>  </a:t>
            </a:r>
            <a:r>
              <a:rPr lang="en-US" altLang="ko-KR" sz="1200" b="1" dirty="0" smtClean="0">
                <a:solidFill>
                  <a:schemeClr val="accent3">
                    <a:lumMod val="25000"/>
                  </a:schemeClr>
                </a:solidFill>
                <a:latin typeface="+mn-lt"/>
                <a:ea typeface="Adobe 고딕 Std B" pitchFamily="34" charset="-127"/>
              </a:rPr>
              <a:t>●</a:t>
            </a:r>
            <a:r>
              <a:rPr kumimoji="1" lang="en-US" altLang="ko-KR" sz="2000" b="1" dirty="0" smtClean="0">
                <a:solidFill>
                  <a:schemeClr val="accent3">
                    <a:lumMod val="25000"/>
                  </a:schemeClr>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Other passengers came from </a:t>
            </a:r>
            <a:r>
              <a:rPr kumimoji="1" lang="en-US" altLang="ko-KR" sz="2000" b="1" dirty="0" smtClean="0">
                <a:solidFill>
                  <a:schemeClr val="accent3">
                    <a:lumMod val="25000"/>
                  </a:schemeClr>
                </a:solidFill>
                <a:latin typeface="+mn-lt"/>
                <a:ea typeface="Adobe 고딕 Std B" pitchFamily="34" charset="-127"/>
                <a:cs typeface="Times New Roman" pitchFamily="18" charset="0"/>
              </a:rPr>
              <a:t>Indonesia 7, Australia 6, India 5, </a:t>
            </a:r>
          </a:p>
          <a:p>
            <a:pPr lvl="0" latinLnBrk="1"/>
            <a:r>
              <a:rPr kumimoji="1" lang="en-US" altLang="ko-KR" sz="2000" b="1" dirty="0" smtClean="0">
                <a:solidFill>
                  <a:schemeClr val="accent3">
                    <a:lumMod val="25000"/>
                  </a:schemeClr>
                </a:solidFill>
                <a:latin typeface="+mn-lt"/>
                <a:ea typeface="Adobe 고딕 Std B" pitchFamily="34" charset="-127"/>
                <a:cs typeface="Times New Roman" pitchFamily="18" charset="0"/>
              </a:rPr>
              <a:t>      France 4, USA 3, </a:t>
            </a:r>
            <a:r>
              <a:rPr kumimoji="1" lang="en-US" altLang="ko-KR" sz="20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Iran 2, Canada 2, New Zealand 2, Ukraine 2, </a:t>
            </a:r>
          </a:p>
          <a:p>
            <a:pPr lvl="0" latinLnBrk="1"/>
            <a:r>
              <a:rPr kumimoji="1" lang="en-US" altLang="ko-KR" sz="2000" b="1" dirty="0" smtClean="0">
                <a:solidFill>
                  <a:schemeClr val="accent3">
                    <a:lumMod val="25000"/>
                  </a:schemeClr>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 </a:t>
            </a:r>
            <a:r>
              <a:rPr kumimoji="1" lang="en-US" altLang="ko-KR" sz="2000" b="1" dirty="0" smtClean="0">
                <a:solidFill>
                  <a:schemeClr val="accent3">
                    <a:lumMod val="25000"/>
                  </a:schemeClr>
                </a:solidFill>
                <a:latin typeface="+mn-lt"/>
                <a:ea typeface="Adobe 고딕 Std B" pitchFamily="34" charset="-127"/>
                <a:cs typeface="Times New Roman" pitchFamily="18" charset="0"/>
              </a:rPr>
              <a:t>Canada 2, Russia 1, The Netherlands and Taipei. </a:t>
            </a:r>
            <a:endParaRPr kumimoji="1" lang="en-US" altLang="ko-KR" sz="20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rgbClr val="0000FF"/>
                </a:solidFill>
                <a:effectLst/>
                <a:latin typeface="+mn-lt"/>
                <a:ea typeface="Adobe 고딕 Std B" pitchFamily="34" charset="-127"/>
                <a:cs typeface="굴림" pitchFamily="50" charset="-127"/>
              </a:rPr>
              <a:t/>
            </a:r>
            <a:br>
              <a:rPr kumimoji="1" lang="en-US" altLang="ko-KR" sz="2000" b="1" i="0" u="none" strike="noStrike" cap="none" normalizeH="0" baseline="0" dirty="0" smtClean="0">
                <a:ln>
                  <a:noFill/>
                </a:ln>
                <a:solidFill>
                  <a:srgbClr val="0000FF"/>
                </a:solidFill>
                <a:effectLst/>
                <a:latin typeface="+mn-lt"/>
                <a:ea typeface="Adobe 고딕 Std B" pitchFamily="34" charset="-127"/>
                <a:cs typeface="굴림" pitchFamily="50" charset="-127"/>
              </a:rPr>
            </a:br>
            <a:endParaRPr kumimoji="1" lang="en-US" altLang="ko-KR" sz="2000" b="1" i="0" u="none" strike="noStrike" cap="none" normalizeH="0" baseline="0" dirty="0" smtClean="0">
              <a:ln>
                <a:noFill/>
              </a:ln>
              <a:solidFill>
                <a:srgbClr val="0000FF"/>
              </a:solidFill>
              <a:effectLst/>
              <a:latin typeface="+mn-lt"/>
              <a:ea typeface="Adobe 고딕 Std B" pitchFamily="34" charset="-127"/>
              <a:cs typeface="굴림" pitchFamily="50" charset="-127"/>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19</a:t>
            </a:fld>
            <a:endParaRPr lang="en-US" altLang="ko-KR"/>
          </a:p>
        </p:txBody>
      </p:sp>
      <p:pic>
        <p:nvPicPr>
          <p:cNvPr id="77826" name="Picture 2" descr="http://wildabouttravel.boardingarea.com/wp-content/uploads/2014/03/Flight-MH370MAsMalaysian_Airlines0803_840_883_100.jpg"/>
          <p:cNvPicPr>
            <a:picLocks noChangeAspect="1" noChangeArrowheads="1"/>
          </p:cNvPicPr>
          <p:nvPr/>
        </p:nvPicPr>
        <p:blipFill>
          <a:blip r:embed="rId2" cstate="print"/>
          <a:srcRect/>
          <a:stretch>
            <a:fillRect/>
          </a:stretch>
        </p:blipFill>
        <p:spPr bwMode="auto">
          <a:xfrm>
            <a:off x="0" y="0"/>
            <a:ext cx="6781800" cy="7124700"/>
          </a:xfrm>
          <a:prstGeom prst="rect">
            <a:avLst/>
          </a:prstGeom>
          <a:noFill/>
        </p:spPr>
      </p:pic>
      <p:sp>
        <p:nvSpPr>
          <p:cNvPr id="4" name="직사각형 3"/>
          <p:cNvSpPr/>
          <p:nvPr/>
        </p:nvSpPr>
        <p:spPr>
          <a:xfrm>
            <a:off x="6724649" y="2"/>
            <a:ext cx="2419351" cy="7017306"/>
          </a:xfrm>
          <a:prstGeom prst="rect">
            <a:avLst/>
          </a:prstGeom>
          <a:solidFill>
            <a:srgbClr val="0000FF"/>
          </a:solidFill>
        </p:spPr>
        <p:txBody>
          <a:bodyPr wrap="square">
            <a:spAutoFit/>
          </a:bodyPr>
          <a:lstStyle/>
          <a:p>
            <a:pPr algn="just"/>
            <a:endParaRPr lang="en-US" altLang="ko-KR" sz="1800" b="1" dirty="0" smtClean="0"/>
          </a:p>
          <a:p>
            <a:pPr algn="ctr"/>
            <a:endParaRPr lang="en-US" altLang="ko-KR" sz="1800" b="1" dirty="0" smtClean="0"/>
          </a:p>
          <a:p>
            <a:pPr algn="ctr"/>
            <a:r>
              <a:rPr lang="en-US" altLang="ko-KR" sz="1800" b="1" dirty="0" smtClean="0"/>
              <a:t>The flight MH370, a Malaysia Airlines Boeing 777, </a:t>
            </a:r>
            <a:r>
              <a:rPr lang="en-US" altLang="ko-KR" sz="1800" b="1" dirty="0" err="1" smtClean="0"/>
              <a:t>enroute</a:t>
            </a:r>
            <a:r>
              <a:rPr lang="en-US" altLang="ko-KR" sz="1800" b="1" dirty="0" smtClean="0"/>
              <a:t> from Kuala Lumpur to Beijing, lost contact with air traffic control about 2 hours after take off.</a:t>
            </a:r>
          </a:p>
          <a:p>
            <a:pPr algn="ctr"/>
            <a:endParaRPr lang="en-US" altLang="ko-KR" sz="1800" b="1" dirty="0" smtClean="0"/>
          </a:p>
          <a:p>
            <a:pPr algn="ctr"/>
            <a:endParaRPr lang="en-US" altLang="ko-KR" sz="1800" b="1" dirty="0" smtClean="0"/>
          </a:p>
          <a:p>
            <a:pPr algn="ctr"/>
            <a:r>
              <a:rPr lang="en-US" altLang="ko-KR" sz="1800" b="1" dirty="0" smtClean="0"/>
              <a:t>The missing flight carried 227 passengers-153 from China, 38 from Malaysia, 7 from Indonesia &amp; Australia, 5 from India, 4 from </a:t>
            </a:r>
            <a:r>
              <a:rPr lang="en-US" altLang="ko-KR" sz="1800" b="1" dirty="0" err="1" smtClean="0"/>
              <a:t>US.There</a:t>
            </a:r>
            <a:r>
              <a:rPr lang="en-US" altLang="ko-KR" sz="1800" b="1" dirty="0" smtClean="0"/>
              <a:t> were 12 crew members.</a:t>
            </a:r>
          </a:p>
          <a:p>
            <a:pPr algn="ctr"/>
            <a:endParaRPr lang="en-US" altLang="ko-KR" sz="1800" b="1" dirty="0" smtClean="0"/>
          </a:p>
          <a:p>
            <a:pPr algn="ctr"/>
            <a:endParaRPr lang="en-US" altLang="ko-KR" sz="1800" b="1"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B32D6BE6-F99D-43C2-A5E9-B4EDEE201C91}" type="slidenum">
              <a:rPr lang="en-US" altLang="ko-KR" smtClean="0"/>
              <a:pPr>
                <a:defRPr/>
              </a:pPr>
              <a:t>2</a:t>
            </a:fld>
            <a:endParaRPr lang="en-US" altLang="ko-KR" dirty="0"/>
          </a:p>
        </p:txBody>
      </p:sp>
      <p:sp>
        <p:nvSpPr>
          <p:cNvPr id="3" name="직사각형 2"/>
          <p:cNvSpPr/>
          <p:nvPr/>
        </p:nvSpPr>
        <p:spPr>
          <a:xfrm>
            <a:off x="-3857684" y="-2928982"/>
            <a:ext cx="9501254" cy="369332"/>
          </a:xfrm>
          <a:prstGeom prst="rect">
            <a:avLst/>
          </a:prstGeom>
          <a:solidFill>
            <a:schemeClr val="bg1"/>
          </a:solidFill>
        </p:spPr>
        <p:txBody>
          <a:bodyPr wrap="square">
            <a:spAutoFit/>
          </a:bodyPr>
          <a:lstStyle/>
          <a:p>
            <a:endParaRPr lang="en-US" sz="1800" b="1" dirty="0">
              <a:latin typeface="Arial" pitchFamily="34" charset="0"/>
              <a:ea typeface="Verdana" pitchFamily="34" charset="0"/>
              <a:cs typeface="Arial" pitchFamily="34" charset="0"/>
            </a:endParaRPr>
          </a:p>
        </p:txBody>
      </p:sp>
      <p:sp>
        <p:nvSpPr>
          <p:cNvPr id="4" name="직사각형 3"/>
          <p:cNvSpPr/>
          <p:nvPr/>
        </p:nvSpPr>
        <p:spPr>
          <a:xfrm>
            <a:off x="0" y="-61556"/>
            <a:ext cx="9144000" cy="461665"/>
          </a:xfrm>
          <a:prstGeom prst="rect">
            <a:avLst/>
          </a:prstGeom>
          <a:solidFill>
            <a:srgbClr val="FFFFFF"/>
          </a:solidFill>
        </p:spPr>
        <p:txBody>
          <a:bodyPr wrap="square">
            <a:spAutoFit/>
          </a:bodyPr>
          <a:lstStyle/>
          <a:p>
            <a:pPr algn="ctr" latinLnBrk="0"/>
            <a:endParaRPr lang="en-US" b="1" dirty="0" smtClean="0">
              <a:latin typeface="Arial" pitchFamily="34" charset="0"/>
              <a:cs typeface="Arial" pitchFamily="34" charset="0"/>
            </a:endParaRPr>
          </a:p>
        </p:txBody>
      </p:sp>
      <p:sp>
        <p:nvSpPr>
          <p:cNvPr id="5" name="직사각형 4"/>
          <p:cNvSpPr/>
          <p:nvPr/>
        </p:nvSpPr>
        <p:spPr>
          <a:xfrm>
            <a:off x="0" y="461665"/>
            <a:ext cx="9144000" cy="6465873"/>
          </a:xfrm>
          <a:prstGeom prst="rect">
            <a:avLst/>
          </a:prstGeom>
          <a:solidFill>
            <a:srgbClr val="FFFFFF"/>
          </a:solidFill>
        </p:spPr>
        <p:txBody>
          <a:bodyPr wrap="square">
            <a:spAutoFit/>
          </a:bodyPr>
          <a:lstStyle/>
          <a:p>
            <a:pPr latinLnBrk="1">
              <a:lnSpc>
                <a:spcPts val="3300"/>
              </a:lnSpc>
            </a:pPr>
            <a:endParaRPr lang="en-US" altLang="ko-KR" sz="2000" b="1" dirty="0" smtClean="0">
              <a:solidFill>
                <a:schemeClr val="bg2"/>
              </a:solidFill>
            </a:endParaRPr>
          </a:p>
          <a:p>
            <a:pPr latinLnBrk="1">
              <a:lnSpc>
                <a:spcPts val="3300"/>
              </a:lnSpc>
            </a:pPr>
            <a:r>
              <a:rPr lang="en-US" altLang="ko-KR" b="1" dirty="0" smtClean="0">
                <a:solidFill>
                  <a:srgbClr val="0000CC"/>
                </a:solidFill>
              </a:rPr>
              <a:t>   1. Indonesia </a:t>
            </a:r>
            <a:r>
              <a:rPr lang="en-US" altLang="ko-KR" b="1" dirty="0" err="1" smtClean="0">
                <a:solidFill>
                  <a:srgbClr val="0000CC"/>
                </a:solidFill>
              </a:rPr>
              <a:t>AirAsia</a:t>
            </a:r>
            <a:r>
              <a:rPr lang="en-US" altLang="ko-KR" b="1" dirty="0" smtClean="0">
                <a:solidFill>
                  <a:srgbClr val="0000CC"/>
                </a:solidFill>
              </a:rPr>
              <a:t> QZ8501 Jet crashed</a:t>
            </a:r>
          </a:p>
          <a:p>
            <a:pPr latinLnBrk="1">
              <a:lnSpc>
                <a:spcPts val="3300"/>
              </a:lnSpc>
            </a:pPr>
            <a:r>
              <a:rPr lang="en-US" altLang="ko-KR" b="1" dirty="0" smtClean="0">
                <a:solidFill>
                  <a:schemeClr val="bg2"/>
                </a:solidFill>
              </a:rPr>
              <a:t>   2. Disappearance of Malaysian Airlines Flight MH 370</a:t>
            </a:r>
          </a:p>
          <a:p>
            <a:pPr latinLnBrk="1">
              <a:lnSpc>
                <a:spcPts val="3300"/>
              </a:lnSpc>
            </a:pPr>
            <a:r>
              <a:rPr lang="en-US" altLang="ko-KR" b="1" dirty="0" smtClean="0">
                <a:solidFill>
                  <a:srgbClr val="339966"/>
                </a:solidFill>
              </a:rPr>
              <a:t>   3. U.S</a:t>
            </a:r>
            <a:r>
              <a:rPr lang="en-US" altLang="ko-KR" b="1" dirty="0" smtClean="0">
                <a:solidFill>
                  <a:srgbClr val="339933"/>
                </a:solidFill>
              </a:rPr>
              <a:t>. Law Firm plans to bring suit against Boeing,  </a:t>
            </a:r>
          </a:p>
          <a:p>
            <a:pPr latinLnBrk="1">
              <a:lnSpc>
                <a:spcPts val="3300"/>
              </a:lnSpc>
            </a:pPr>
            <a:r>
              <a:rPr lang="en-US" altLang="ko-KR" b="1" dirty="0" smtClean="0">
                <a:solidFill>
                  <a:srgbClr val="339933"/>
                </a:solidFill>
              </a:rPr>
              <a:t>        Malaysia Airlines</a:t>
            </a:r>
          </a:p>
          <a:p>
            <a:pPr latinLnBrk="0">
              <a:lnSpc>
                <a:spcPts val="3300"/>
              </a:lnSpc>
            </a:pPr>
            <a:r>
              <a:rPr lang="en-US" altLang="ko-KR" b="1" dirty="0" smtClean="0">
                <a:solidFill>
                  <a:srgbClr val="0000FF"/>
                </a:solidFill>
              </a:rPr>
              <a:t>   4. The venue of the jurisdiction and compensation for </a:t>
            </a:r>
          </a:p>
          <a:p>
            <a:pPr latinLnBrk="0">
              <a:lnSpc>
                <a:spcPts val="3300"/>
              </a:lnSpc>
            </a:pPr>
            <a:r>
              <a:rPr lang="en-US" altLang="ko-KR" b="1" dirty="0" smtClean="0">
                <a:solidFill>
                  <a:srgbClr val="0000FF"/>
                </a:solidFill>
              </a:rPr>
              <a:t>       damage caused by aircraft’s accidents of Indonesia  </a:t>
            </a:r>
          </a:p>
          <a:p>
            <a:pPr latinLnBrk="0">
              <a:lnSpc>
                <a:spcPts val="3300"/>
              </a:lnSpc>
            </a:pPr>
            <a:r>
              <a:rPr lang="en-US" altLang="ko-KR" b="1" dirty="0" smtClean="0">
                <a:solidFill>
                  <a:srgbClr val="0000FF"/>
                </a:solidFill>
              </a:rPr>
              <a:t>       and Malaysia Airlines </a:t>
            </a:r>
            <a:endParaRPr lang="ko-KR" altLang="ko-KR" dirty="0" smtClean="0">
              <a:solidFill>
                <a:srgbClr val="0000FF"/>
              </a:solidFill>
            </a:endParaRPr>
          </a:p>
          <a:p>
            <a:pPr latinLnBrk="1">
              <a:lnSpc>
                <a:spcPts val="3300"/>
              </a:lnSpc>
            </a:pPr>
            <a:r>
              <a:rPr lang="en-US" altLang="ko-KR" b="1" dirty="0" smtClean="0">
                <a:solidFill>
                  <a:schemeClr val="accent6">
                    <a:lumMod val="75000"/>
                  </a:schemeClr>
                </a:solidFill>
              </a:rPr>
              <a:t>   5. Air carrier’s liability under the Indonesian and </a:t>
            </a:r>
          </a:p>
          <a:p>
            <a:pPr latinLnBrk="1">
              <a:lnSpc>
                <a:spcPts val="3300"/>
              </a:lnSpc>
            </a:pPr>
            <a:r>
              <a:rPr lang="en-US" altLang="ko-KR" b="1" dirty="0" smtClean="0">
                <a:solidFill>
                  <a:schemeClr val="accent6">
                    <a:lumMod val="75000"/>
                  </a:schemeClr>
                </a:solidFill>
              </a:rPr>
              <a:t>        Chinese Civil Air Law</a:t>
            </a:r>
          </a:p>
          <a:p>
            <a:pPr latinLnBrk="1">
              <a:lnSpc>
                <a:spcPts val="3300"/>
              </a:lnSpc>
            </a:pPr>
            <a:r>
              <a:rPr lang="en-US" altLang="ko-KR" b="1" dirty="0" smtClean="0">
                <a:solidFill>
                  <a:srgbClr val="C00000"/>
                </a:solidFill>
              </a:rPr>
              <a:t>   6. Air carrier’s liability under the Korean 2014 Revised </a:t>
            </a:r>
          </a:p>
          <a:p>
            <a:pPr latinLnBrk="1">
              <a:lnSpc>
                <a:spcPts val="3300"/>
              </a:lnSpc>
            </a:pPr>
            <a:r>
              <a:rPr lang="en-US" altLang="ko-KR" b="1" dirty="0" smtClean="0">
                <a:solidFill>
                  <a:srgbClr val="C00000"/>
                </a:solidFill>
              </a:rPr>
              <a:t>       Commercial Act </a:t>
            </a:r>
            <a:endParaRPr lang="en-US" altLang="ko-KR" b="1" dirty="0" smtClean="0">
              <a:solidFill>
                <a:schemeClr val="accent6">
                  <a:lumMod val="75000"/>
                </a:schemeClr>
              </a:solidFill>
            </a:endParaRPr>
          </a:p>
          <a:p>
            <a:pPr latinLnBrk="1">
              <a:lnSpc>
                <a:spcPts val="3300"/>
              </a:lnSpc>
            </a:pPr>
            <a:r>
              <a:rPr lang="en-US" altLang="ko-KR" b="1" dirty="0" smtClean="0">
                <a:solidFill>
                  <a:schemeClr val="bg2"/>
                </a:solidFill>
              </a:rPr>
              <a:t>   7. </a:t>
            </a:r>
            <a:r>
              <a:rPr lang="en-US" altLang="ko-KR" b="1" dirty="0" smtClean="0">
                <a:solidFill>
                  <a:srgbClr val="002060"/>
                </a:solidFill>
              </a:rPr>
              <a:t>Air Carrier’s Liability under the Montreal Convention  </a:t>
            </a:r>
          </a:p>
          <a:p>
            <a:pPr>
              <a:lnSpc>
                <a:spcPts val="3300"/>
              </a:lnSpc>
            </a:pPr>
            <a:r>
              <a:rPr lang="en-US" altLang="ko-KR" b="1" dirty="0" smtClean="0">
                <a:solidFill>
                  <a:srgbClr val="FF3399"/>
                </a:solidFill>
              </a:rPr>
              <a:t>   8. Conclusion</a:t>
            </a:r>
          </a:p>
          <a:p>
            <a:pPr>
              <a:lnSpc>
                <a:spcPts val="3500"/>
              </a:lnSpc>
            </a:pPr>
            <a:endParaRPr lang="en-US" altLang="ko-KR" b="1" dirty="0">
              <a:solidFill>
                <a:srgbClr val="FF3399"/>
              </a:solidFill>
            </a:endParaRPr>
          </a:p>
        </p:txBody>
      </p:sp>
      <p:sp>
        <p:nvSpPr>
          <p:cNvPr id="6" name="직사각형 5"/>
          <p:cNvSpPr/>
          <p:nvPr/>
        </p:nvSpPr>
        <p:spPr>
          <a:xfrm>
            <a:off x="0" y="-123110"/>
            <a:ext cx="9144000" cy="584775"/>
          </a:xfrm>
          <a:prstGeom prst="rect">
            <a:avLst/>
          </a:prstGeom>
          <a:solidFill>
            <a:schemeClr val="tx1">
              <a:lumMod val="75000"/>
            </a:schemeClr>
          </a:solidFill>
          <a:ln>
            <a:solidFill>
              <a:srgbClr val="339933"/>
            </a:solidFill>
          </a:ln>
        </p:spPr>
        <p:txBody>
          <a:bodyPr wrap="square">
            <a:spAutoFit/>
          </a:bodyPr>
          <a:lstStyle/>
          <a:p>
            <a:pPr latinLnBrk="1"/>
            <a:r>
              <a:rPr lang="ko-KR" altLang="en-US" sz="32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                      </a:t>
            </a:r>
            <a:r>
              <a:rPr lang="en-US" altLang="ko-KR" sz="32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Contents</a:t>
            </a:r>
            <a:r>
              <a:rPr lang="ko-KR" altLang="en-US" sz="32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 </a:t>
            </a:r>
            <a:r>
              <a:rPr lang="en-US" altLang="ko-KR" sz="32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a:t>
            </a:r>
            <a:r>
              <a:rPr lang="zh-CN" altLang="ko-KR" sz="3200"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目</a:t>
            </a:r>
            <a:r>
              <a:rPr lang="en-US" altLang="zh-CN" sz="3200"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 </a:t>
            </a:r>
            <a:r>
              <a:rPr lang="zh-CN" altLang="ko-KR" sz="3200"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录</a:t>
            </a:r>
            <a:r>
              <a:rPr lang="en-US" altLang="ko-KR" sz="32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en-US" sz="3200" dirty="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20</a:t>
            </a:fld>
            <a:endParaRPr lang="en-US" altLang="ko-KR"/>
          </a:p>
        </p:txBody>
      </p:sp>
      <p:pic>
        <p:nvPicPr>
          <p:cNvPr id="261122" name="Picture 2" descr="How events unfolded: The plane went missing on March 8, with a British satellite firm tracking its last known location to an area in the Indian Ocean that's 622,000 square miles"/>
          <p:cNvPicPr>
            <a:picLocks noChangeAspect="1" noChangeArrowheads="1"/>
          </p:cNvPicPr>
          <p:nvPr/>
        </p:nvPicPr>
        <p:blipFill>
          <a:blip r:embed="rId2" cstate="print"/>
          <a:srcRect/>
          <a:stretch>
            <a:fillRect/>
          </a:stretch>
        </p:blipFill>
        <p:spPr bwMode="auto">
          <a:xfrm>
            <a:off x="-7489" y="461665"/>
            <a:ext cx="5770113" cy="6534607"/>
          </a:xfrm>
          <a:prstGeom prst="rect">
            <a:avLst/>
          </a:prstGeom>
          <a:noFill/>
        </p:spPr>
      </p:pic>
      <p:pic>
        <p:nvPicPr>
          <p:cNvPr id="4" name="Picture 2" descr="https://encrypted-tbn0.gstatic.com/images?q=tbn:ANd9GcSsRRtvphJqQlOCt8dMKP9tZkWnUIpXzfty_aHfnkYCVvPuCIgP"/>
          <p:cNvPicPr>
            <a:picLocks noChangeAspect="1" noChangeArrowheads="1"/>
          </p:cNvPicPr>
          <p:nvPr/>
        </p:nvPicPr>
        <p:blipFill>
          <a:blip r:embed="rId3" cstate="print"/>
          <a:srcRect/>
          <a:stretch>
            <a:fillRect/>
          </a:stretch>
        </p:blipFill>
        <p:spPr bwMode="auto">
          <a:xfrm>
            <a:off x="5694443" y="461665"/>
            <a:ext cx="3449557" cy="2295524"/>
          </a:xfrm>
          <a:prstGeom prst="rect">
            <a:avLst/>
          </a:prstGeom>
          <a:noFill/>
        </p:spPr>
      </p:pic>
      <p:pic>
        <p:nvPicPr>
          <p:cNvPr id="5" name="Picture 12" descr="https://encrypted-tbn3.gstatic.com/images?q=tbn:ANd9GcTNkfwG9_Rn7dBlU8U6H4f7OHcSg2BAKHrFutdre6WDiwuuZ3IuFA"/>
          <p:cNvPicPr>
            <a:picLocks noChangeAspect="1" noChangeArrowheads="1"/>
          </p:cNvPicPr>
          <p:nvPr/>
        </p:nvPicPr>
        <p:blipFill>
          <a:blip r:embed="rId4" cstate="print"/>
          <a:srcRect/>
          <a:stretch>
            <a:fillRect/>
          </a:stretch>
        </p:blipFill>
        <p:spPr bwMode="auto">
          <a:xfrm>
            <a:off x="5762624" y="4710965"/>
            <a:ext cx="3456117" cy="2299891"/>
          </a:xfrm>
          <a:prstGeom prst="rect">
            <a:avLst/>
          </a:prstGeom>
          <a:noFill/>
        </p:spPr>
      </p:pic>
      <p:pic>
        <p:nvPicPr>
          <p:cNvPr id="6" name="Picture 6" descr="https://encrypted-tbn1.gstatic.com/images?q=tbn:ANd9GcQFeLrzPfdq_FuyET__bEbx2xviaqNNBKJrCpDF6SfYgOsm4q_6gQ"/>
          <p:cNvPicPr>
            <a:picLocks noChangeAspect="1" noChangeArrowheads="1"/>
          </p:cNvPicPr>
          <p:nvPr/>
        </p:nvPicPr>
        <p:blipFill>
          <a:blip r:embed="rId5" cstate="print"/>
          <a:srcRect/>
          <a:stretch>
            <a:fillRect/>
          </a:stretch>
        </p:blipFill>
        <p:spPr bwMode="auto">
          <a:xfrm>
            <a:off x="5775913" y="2771772"/>
            <a:ext cx="3462845" cy="1939193"/>
          </a:xfrm>
          <a:prstGeom prst="rect">
            <a:avLst/>
          </a:prstGeom>
          <a:noFill/>
        </p:spPr>
      </p:pic>
      <p:sp>
        <p:nvSpPr>
          <p:cNvPr id="7" name="직사각형 6"/>
          <p:cNvSpPr/>
          <p:nvPr/>
        </p:nvSpPr>
        <p:spPr>
          <a:xfrm>
            <a:off x="0" y="0"/>
            <a:ext cx="9144000" cy="461665"/>
          </a:xfrm>
          <a:prstGeom prst="rect">
            <a:avLst/>
          </a:prstGeom>
          <a:solidFill>
            <a:schemeClr val="tx1">
              <a:lumMod val="75000"/>
            </a:schemeClr>
          </a:solidFill>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  1. Disappearance of Malaysian Airlines Flight MH 370 (2)</a:t>
            </a:r>
            <a:endParaRPr lang="ko-KR" altLang="en-US" dirty="0">
              <a:solidFill>
                <a:srgbClr val="FF0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21</a:t>
            </a:fld>
            <a:endParaRPr lang="en-US" altLang="ko-KR"/>
          </a:p>
        </p:txBody>
      </p:sp>
      <p:sp>
        <p:nvSpPr>
          <p:cNvPr id="3" name="직사각형 2"/>
          <p:cNvSpPr/>
          <p:nvPr/>
        </p:nvSpPr>
        <p:spPr>
          <a:xfrm>
            <a:off x="0" y="461665"/>
            <a:ext cx="9144000" cy="6524863"/>
          </a:xfrm>
          <a:prstGeom prst="rect">
            <a:avLst/>
          </a:prstGeom>
          <a:solidFill>
            <a:srgbClr val="FFFFFF"/>
          </a:solidFill>
        </p:spPr>
        <p:txBody>
          <a:bodyPr wrap="square">
            <a:spAutoFit/>
          </a:bodyPr>
          <a:lstStyle/>
          <a:p>
            <a:pPr latinLnBrk="1"/>
            <a:r>
              <a:rPr lang="en-US" altLang="ko-KR" sz="1800" b="1" dirty="0" smtClean="0">
                <a:solidFill>
                  <a:srgbClr val="0000FF"/>
                </a:solidFill>
                <a:latin typeface="HY견고딕" pitchFamily="18" charset="-127"/>
                <a:ea typeface="HY견고딕" pitchFamily="18" charset="-127"/>
              </a:rPr>
              <a:t>      </a:t>
            </a:r>
            <a:endParaRPr lang="en-US" altLang="ko-KR" sz="1800" b="1" dirty="0" smtClean="0">
              <a:solidFill>
                <a:srgbClr val="0000FF"/>
              </a:solidFill>
              <a:latin typeface="Franklin Gothic Medium" panose="020B0603020102020204" pitchFamily="34" charset="0"/>
              <a:ea typeface="HY견고딕" pitchFamily="18" charset="-127"/>
            </a:endParaRPr>
          </a:p>
          <a:p>
            <a:pPr latinLnBrk="1"/>
            <a:r>
              <a:rPr lang="en-US" altLang="ko-KR" sz="2000" b="1" dirty="0">
                <a:solidFill>
                  <a:srgbClr val="0000FF"/>
                </a:solidFill>
                <a:latin typeface="Franklin Gothic Medium" panose="020B0603020102020204" pitchFamily="34" charset="0"/>
                <a:ea typeface="HY견고딕" pitchFamily="18" charset="-127"/>
              </a:rPr>
              <a:t> </a:t>
            </a:r>
            <a:r>
              <a:rPr lang="en-US" altLang="ko-KR" sz="2000" b="1" dirty="0" smtClean="0">
                <a:solidFill>
                  <a:srgbClr val="0000FF"/>
                </a:solidFill>
                <a:latin typeface="Franklin Gothic Medium" panose="020B0603020102020204" pitchFamily="34" charset="0"/>
                <a:ea typeface="HY견고딕" pitchFamily="18" charset="-127"/>
              </a:rPr>
              <a:t> </a:t>
            </a:r>
            <a:r>
              <a:rPr lang="en-US" altLang="ko-KR" sz="2000" b="1" dirty="0" smtClean="0">
                <a:solidFill>
                  <a:srgbClr val="0000FF"/>
                </a:solidFill>
                <a:latin typeface="Franklin Gothic Medium" panose="020B0603020102020204" pitchFamily="34" charset="0"/>
                <a:ea typeface="Segoe UI Black" panose="020B0A02040204020203" pitchFamily="34" charset="0"/>
                <a:cs typeface="Segoe UI Black" panose="020B0A02040204020203" pitchFamily="34" charset="0"/>
              </a:rPr>
              <a:t>● On 24 March, 2014, the Malaysian government confirmed analyses by the</a:t>
            </a:r>
          </a:p>
          <a:p>
            <a:pPr latinLnBrk="1"/>
            <a:r>
              <a:rPr lang="en-US" altLang="ko-KR" sz="2000" b="1" dirty="0" smtClean="0">
                <a:solidFill>
                  <a:srgbClr val="0000FF"/>
                </a:solidFill>
                <a:latin typeface="Franklin Gothic Medium" panose="020B0603020102020204" pitchFamily="34" charset="0"/>
                <a:ea typeface="Segoe UI Black" panose="020B0A02040204020203" pitchFamily="34" charset="0"/>
                <a:cs typeface="Segoe UI Black" panose="020B0A02040204020203" pitchFamily="34" charset="0"/>
              </a:rPr>
              <a:t>      AAIB and Inmarsat satellite which concluded </a:t>
            </a:r>
            <a:r>
              <a:rPr lang="en-US" altLang="ko-KR" sz="2000" b="1" dirty="0" smtClean="0">
                <a:solidFill>
                  <a:srgbClr val="FF3399"/>
                </a:solidFill>
                <a:latin typeface="Franklin Gothic Medium" panose="020B0603020102020204" pitchFamily="34" charset="0"/>
                <a:ea typeface="Segoe UI Black" panose="020B0A02040204020203" pitchFamily="34" charset="0"/>
                <a:cs typeface="Segoe UI Black" panose="020B0A02040204020203" pitchFamily="34" charset="0"/>
              </a:rPr>
              <a:t>"beyond any reasonable </a:t>
            </a:r>
          </a:p>
          <a:p>
            <a:pPr latinLnBrk="1"/>
            <a:r>
              <a:rPr lang="en-US" altLang="ko-KR" sz="2000" b="1" dirty="0">
                <a:solidFill>
                  <a:srgbClr val="FF3399"/>
                </a:solidFill>
                <a:latin typeface="Franklin Gothic Medium" panose="020B0603020102020204" pitchFamily="34" charset="0"/>
                <a:ea typeface="Segoe UI Black" panose="020B0A02040204020203" pitchFamily="34" charset="0"/>
                <a:cs typeface="Segoe UI Black" panose="020B0A02040204020203" pitchFamily="34" charset="0"/>
              </a:rPr>
              <a:t> </a:t>
            </a:r>
            <a:r>
              <a:rPr lang="en-US" altLang="ko-KR" sz="2000" b="1" dirty="0" smtClean="0">
                <a:solidFill>
                  <a:srgbClr val="FF3399"/>
                </a:solidFill>
                <a:latin typeface="Franklin Gothic Medium" panose="020B0603020102020204" pitchFamily="34" charset="0"/>
                <a:ea typeface="Segoe UI Black" panose="020B0A02040204020203" pitchFamily="34" charset="0"/>
                <a:cs typeface="Segoe UI Black" panose="020B0A02040204020203" pitchFamily="34" charset="0"/>
              </a:rPr>
              <a:t>     doubt"</a:t>
            </a:r>
            <a:r>
              <a:rPr lang="en-US" altLang="ko-KR" sz="2000" b="1" dirty="0" smtClean="0">
                <a:solidFill>
                  <a:srgbClr val="0000FF"/>
                </a:solidFill>
                <a:latin typeface="Franklin Gothic Medium" panose="020B0603020102020204" pitchFamily="34" charset="0"/>
                <a:ea typeface="Segoe UI Black" panose="020B0A02040204020203" pitchFamily="34" charset="0"/>
                <a:cs typeface="Segoe UI Black" panose="020B0A02040204020203" pitchFamily="34" charset="0"/>
              </a:rPr>
              <a:t> that the aircraft had gone down in the southern Indian Ocean with </a:t>
            </a:r>
          </a:p>
          <a:p>
            <a:pPr latinLnBrk="1"/>
            <a:r>
              <a:rPr lang="en-US" altLang="ko-KR" sz="2000" b="1" dirty="0">
                <a:solidFill>
                  <a:srgbClr val="0000FF"/>
                </a:solidFill>
                <a:latin typeface="Franklin Gothic Medium" panose="020B0603020102020204" pitchFamily="34" charset="0"/>
                <a:ea typeface="Segoe UI Black" panose="020B0A02040204020203" pitchFamily="34" charset="0"/>
                <a:cs typeface="Segoe UI Black" panose="020B0A02040204020203" pitchFamily="34" charset="0"/>
              </a:rPr>
              <a:t> </a:t>
            </a:r>
            <a:r>
              <a:rPr lang="en-US" altLang="ko-KR" sz="2000" b="1" dirty="0" smtClean="0">
                <a:solidFill>
                  <a:srgbClr val="0000FF"/>
                </a:solidFill>
                <a:latin typeface="Franklin Gothic Medium" panose="020B0603020102020204" pitchFamily="34" charset="0"/>
                <a:ea typeface="Segoe UI Black" panose="020B0A02040204020203" pitchFamily="34" charset="0"/>
                <a:cs typeface="Segoe UI Black" panose="020B0A02040204020203" pitchFamily="34" charset="0"/>
              </a:rPr>
              <a:t>     no survivors. </a:t>
            </a:r>
          </a:p>
          <a:p>
            <a:pPr latinLnBrk="1"/>
            <a:r>
              <a:rPr lang="en-US" altLang="ko-KR" sz="2000" b="1" dirty="0" smtClean="0">
                <a:solidFill>
                  <a:schemeClr val="accent6">
                    <a:lumMod val="75000"/>
                  </a:schemeClr>
                </a:solidFill>
                <a:latin typeface="Franklin Gothic Medium" panose="020B0603020102020204" pitchFamily="34" charset="0"/>
                <a:ea typeface="Segoe UI Black" panose="020B0A02040204020203" pitchFamily="34" charset="0"/>
                <a:cs typeface="Segoe UI Black" panose="020B0A02040204020203" pitchFamily="34" charset="0"/>
              </a:rPr>
              <a:t>  ●  Since 22 March, 2014, there have been almost daily sightings of marine</a:t>
            </a:r>
          </a:p>
          <a:p>
            <a:pPr latinLnBrk="1"/>
            <a:r>
              <a:rPr lang="en-US" altLang="ko-KR" sz="2000" b="1" dirty="0" smtClean="0">
                <a:solidFill>
                  <a:schemeClr val="accent6">
                    <a:lumMod val="75000"/>
                  </a:schemeClr>
                </a:solidFill>
                <a:latin typeface="Franklin Gothic Medium" panose="020B0603020102020204" pitchFamily="34" charset="0"/>
                <a:ea typeface="Segoe UI Black" panose="020B0A02040204020203" pitchFamily="34" charset="0"/>
                <a:cs typeface="Segoe UI Black" panose="020B0A02040204020203" pitchFamily="34" charset="0"/>
              </a:rPr>
              <a:t>      debris in the search area made by various countries' satellites.</a:t>
            </a:r>
            <a:r>
              <a:rPr lang="ko-KR" altLang="ko-KR" sz="2000" b="1" dirty="0" smtClean="0">
                <a:solidFill>
                  <a:schemeClr val="accent6">
                    <a:lumMod val="75000"/>
                  </a:schemeClr>
                </a:solidFill>
                <a:latin typeface="Franklin Gothic Medium" panose="020B0603020102020204" pitchFamily="34" charset="0"/>
                <a:cs typeface="Segoe UI Black" panose="020B0A02040204020203" pitchFamily="34" charset="0"/>
              </a:rPr>
              <a:t> </a:t>
            </a:r>
            <a:r>
              <a:rPr lang="en-US" altLang="ko-KR" sz="2000" b="1" dirty="0" smtClean="0">
                <a:solidFill>
                  <a:schemeClr val="accent6">
                    <a:lumMod val="75000"/>
                  </a:schemeClr>
                </a:solidFill>
                <a:latin typeface="Franklin Gothic Medium" panose="020B0603020102020204" pitchFamily="34" charset="0"/>
                <a:ea typeface="Segoe UI Black" panose="020B0A02040204020203" pitchFamily="34" charset="0"/>
                <a:cs typeface="Segoe UI Black" panose="020B0A02040204020203" pitchFamily="34" charset="0"/>
              </a:rPr>
              <a:t> </a:t>
            </a:r>
          </a:p>
          <a:p>
            <a:pPr latinLnBrk="1"/>
            <a:endParaRPr lang="en-US" altLang="ko-KR" sz="2000" b="1" dirty="0" smtClean="0">
              <a:solidFill>
                <a:schemeClr val="accent6">
                  <a:lumMod val="75000"/>
                </a:schemeClr>
              </a:solidFill>
              <a:latin typeface="Franklin Gothic Medium" panose="020B0603020102020204" pitchFamily="34" charset="0"/>
              <a:ea typeface="Segoe UI Black" panose="020B0A02040204020203" pitchFamily="34" charset="0"/>
              <a:cs typeface="Segoe UI Black" panose="020B0A02040204020203" pitchFamily="34" charset="0"/>
            </a:endParaRPr>
          </a:p>
          <a:p>
            <a:pPr latinLnBrk="0">
              <a:lnSpc>
                <a:spcPts val="2600"/>
              </a:lnSpc>
            </a:pPr>
            <a:r>
              <a:rPr lang="en-US" altLang="ko-KR" sz="1800" b="1" dirty="0" smtClean="0">
                <a:solidFill>
                  <a:schemeClr val="bg2">
                    <a:lumMod val="50000"/>
                  </a:schemeClr>
                </a:solidFill>
                <a:latin typeface="한양해서" pitchFamily="18" charset="-127"/>
                <a:ea typeface="한양해서" pitchFamily="18" charset="-127"/>
              </a:rPr>
              <a:t> </a:t>
            </a:r>
            <a:r>
              <a:rPr lang="en-US" altLang="ko-KR" sz="1200" b="1" dirty="0">
                <a:solidFill>
                  <a:schemeClr val="bg2">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ko-KR" sz="2000" b="1" dirty="0">
                <a:solidFill>
                  <a:schemeClr val="bg2">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 </a:t>
            </a:r>
            <a:r>
              <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媒体声明二十七</a:t>
            </a:r>
            <a:r>
              <a:rPr lang="en-US"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发布者：</a:t>
            </a:r>
            <a:r>
              <a:rPr lang="ko-KR" altLang="ko-KR" sz="1800" b="1" dirty="0" err="1"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马来西亚航空公司总裁</a:t>
            </a:r>
            <a:r>
              <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err="1"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阿末佐哈里</a:t>
            </a:r>
            <a:endPar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atinLnBrk="0">
              <a:lnSpc>
                <a:spcPts val="2600"/>
              </a:lnSpc>
            </a:pPr>
            <a:r>
              <a:rPr lang="en-US"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发布时间：</a:t>
            </a:r>
            <a:r>
              <a:rPr lang="en-US"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2014</a:t>
            </a:r>
            <a:r>
              <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年</a:t>
            </a:r>
            <a:r>
              <a:rPr lang="en-US"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3</a:t>
            </a:r>
            <a:r>
              <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月</a:t>
            </a:r>
            <a:r>
              <a:rPr lang="en-US"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30</a:t>
            </a:r>
            <a:r>
              <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日 下午</a:t>
            </a:r>
            <a:r>
              <a:rPr lang="en-US"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3</a:t>
            </a:r>
            <a:r>
              <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点</a:t>
            </a:r>
            <a:r>
              <a:rPr lang="en-US"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45</a:t>
            </a:r>
            <a:r>
              <a:rPr lang="ko-KR" altLang="ko-KR" sz="1800" b="1" dirty="0" smtClean="0">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rPr>
              <a:t>分</a:t>
            </a:r>
          </a:p>
          <a:p>
            <a:pPr latinLnBrk="0">
              <a:lnSpc>
                <a:spcPts val="2600"/>
              </a:lnSpc>
            </a:pPr>
            <a:r>
              <a:rPr lang="en-US" altLang="ko-KR" sz="1800" b="1" dirty="0"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err="1"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在这里</a:t>
            </a:r>
            <a:r>
              <a:rPr lang="ko-KR" altLang="ko-KR" sz="1800" b="1" dirty="0"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a:t>
            </a:r>
            <a:r>
              <a:rPr lang="ko-KR" altLang="ko-KR" sz="1800" b="1" dirty="0" err="1"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马来西亚航空公司想要澄清</a:t>
            </a:r>
            <a:r>
              <a:rPr lang="ko-KR" altLang="ko-KR" sz="1800" b="1" dirty="0"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a:t>
            </a:r>
            <a:r>
              <a:rPr lang="ko-KR" altLang="ko-KR" sz="1800" b="1" dirty="0" err="1"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当权威机构确认残骸实体为</a:t>
            </a:r>
            <a:r>
              <a:rPr lang="en-US" altLang="ko-KR" sz="1800" b="1" dirty="0"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MH370</a:t>
            </a:r>
            <a:r>
              <a:rPr lang="ko-KR" altLang="ko-KR" sz="1800" b="1" dirty="0" err="1"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航班后</a:t>
            </a:r>
            <a:r>
              <a:rPr lang="ko-KR" altLang="ko-KR" sz="1800" b="1" dirty="0"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a:t>
            </a:r>
            <a:endParaRPr lang="en-US" altLang="ko-KR" sz="1800" b="1" dirty="0"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atinLnBrk="0">
              <a:lnSpc>
                <a:spcPts val="2600"/>
              </a:lnSpc>
            </a:pPr>
            <a:r>
              <a:rPr lang="en-US" altLang="ko-KR" sz="1800" b="1" dirty="0"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err="1"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我们才会安排失事乘客家属前往澳大利亚珀斯</a:t>
            </a:r>
            <a:r>
              <a:rPr lang="ko-KR" altLang="ko-KR" sz="1800" b="1" dirty="0"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rPr>
              <a:t>。</a:t>
            </a:r>
            <a:endParaRPr lang="en-US" altLang="ko-KR" sz="1800" b="1" dirty="0" smtClean="0">
              <a:solidFill>
                <a:srgbClr val="006600"/>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atinLnBrk="0">
              <a:lnSpc>
                <a:spcPts val="2600"/>
              </a:lnSpc>
            </a:pPr>
            <a:r>
              <a:rPr lang="en-US" altLang="ko-KR" sz="1800" b="1" dirty="0" smtClean="0">
                <a:solidFill>
                  <a:schemeClr val="bg2"/>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err="1" smtClean="0">
                <a:solidFill>
                  <a:srgbClr val="C00000"/>
                </a:solidFill>
                <a:effectLst>
                  <a:outerShdw blurRad="38100" dist="38100" dir="2700000" algn="tl">
                    <a:srgbClr val="000000">
                      <a:alpha val="43137"/>
                    </a:srgbClr>
                  </a:outerShdw>
                </a:effectLst>
                <a:latin typeface="Adobe 고딕 Std B" pitchFamily="34" charset="-127"/>
                <a:ea typeface="Adobe 고딕 Std B" pitchFamily="34" charset="-127"/>
              </a:rPr>
              <a:t>一旦相关政府机构为家属提供了前往澳大利亚的入境许可</a:t>
            </a:r>
            <a:r>
              <a:rPr lang="ko-KR" altLang="ko-KR" sz="1800" b="1" dirty="0" smtClean="0">
                <a:solidFill>
                  <a:srgbClr val="C00000"/>
                </a:solidFill>
                <a:effectLst>
                  <a:outerShdw blurRad="38100" dist="38100" dir="2700000" algn="tl">
                    <a:srgbClr val="000000">
                      <a:alpha val="43137"/>
                    </a:srgbClr>
                  </a:outerShdw>
                </a:effectLst>
                <a:latin typeface="Adobe 고딕 Std B" pitchFamily="34" charset="-127"/>
                <a:ea typeface="Adobe 고딕 Std B" pitchFamily="34" charset="-127"/>
              </a:rPr>
              <a:t>，</a:t>
            </a:r>
            <a:r>
              <a:rPr lang="ko-KR" altLang="ko-KR" sz="1800" b="1" dirty="0" err="1" smtClean="0">
                <a:solidFill>
                  <a:srgbClr val="C00000"/>
                </a:solidFill>
                <a:effectLst>
                  <a:outerShdw blurRad="38100" dist="38100" dir="2700000" algn="tl">
                    <a:srgbClr val="000000">
                      <a:alpha val="43137"/>
                    </a:srgbClr>
                  </a:outerShdw>
                </a:effectLst>
                <a:latin typeface="Adobe 고딕 Std B" pitchFamily="34" charset="-127"/>
                <a:ea typeface="Adobe 고딕 Std B" pitchFamily="34" charset="-127"/>
              </a:rPr>
              <a:t>马来西亚航空公司将在</a:t>
            </a:r>
            <a:endParaRPr lang="en-US" altLang="ko-KR" sz="1800" b="1" dirty="0" smtClean="0">
              <a:solidFill>
                <a:srgbClr val="C00000"/>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atinLnBrk="0">
              <a:lnSpc>
                <a:spcPts val="2600"/>
              </a:lnSpc>
            </a:pPr>
            <a:r>
              <a:rPr lang="en-US" altLang="ko-KR" sz="1800" b="1" dirty="0" smtClean="0">
                <a:solidFill>
                  <a:srgbClr val="C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err="1" smtClean="0">
                <a:solidFill>
                  <a:srgbClr val="C00000"/>
                </a:solidFill>
                <a:effectLst>
                  <a:outerShdw blurRad="38100" dist="38100" dir="2700000" algn="tl">
                    <a:srgbClr val="000000">
                      <a:alpha val="43137"/>
                    </a:srgbClr>
                  </a:outerShdw>
                </a:effectLst>
                <a:latin typeface="Adobe 고딕 Std B" pitchFamily="34" charset="-127"/>
                <a:ea typeface="Adobe 고딕 Std B" pitchFamily="34" charset="-127"/>
              </a:rPr>
              <a:t>第一时间将他们送往失事飞机残骸的放置地点</a:t>
            </a:r>
            <a:r>
              <a:rPr lang="ko-KR" altLang="ko-KR" sz="1800" b="1" dirty="0" smtClean="0">
                <a:solidFill>
                  <a:srgbClr val="C00000"/>
                </a:solidFill>
                <a:effectLst>
                  <a:outerShdw blurRad="38100" dist="38100" dir="2700000" algn="tl">
                    <a:srgbClr val="000000">
                      <a:alpha val="43137"/>
                    </a:srgbClr>
                  </a:outerShdw>
                </a:effectLst>
                <a:latin typeface="Adobe 고딕 Std B" pitchFamily="34" charset="-127"/>
                <a:ea typeface="Adobe 고딕 Std B" pitchFamily="34" charset="-127"/>
              </a:rPr>
              <a:t>。</a:t>
            </a:r>
            <a:endParaRPr lang="en-US" altLang="ko-KR" sz="1800" b="1" dirty="0" smtClean="0">
              <a:solidFill>
                <a:srgbClr val="C00000"/>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atinLnBrk="0">
              <a:lnSpc>
                <a:spcPts val="2600"/>
              </a:lnSpc>
            </a:pPr>
            <a:endParaRPr lang="en-US" altLang="ko-KR" sz="1800" b="1" dirty="0" smtClean="0">
              <a:solidFill>
                <a:schemeClr val="bg1"/>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atinLnBrk="0">
              <a:lnSpc>
                <a:spcPts val="2600"/>
              </a:lnSpc>
            </a:pPr>
            <a:r>
              <a:rPr lang="en-US" altLang="ko-KR" sz="1800" b="1" dirty="0" smtClean="0">
                <a:solidFill>
                  <a:schemeClr val="bg1"/>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altLang="ko-KR" sz="20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ko-KR" sz="1800" b="1" dirty="0" smtClean="0">
                <a:solidFill>
                  <a:schemeClr val="bg1"/>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smtClean="0">
                <a:solidFill>
                  <a:schemeClr val="bg1"/>
                </a:solidFill>
                <a:effectLst>
                  <a:outerShdw blurRad="38100" dist="38100" dir="2700000" algn="tl">
                    <a:srgbClr val="000000">
                      <a:alpha val="43137"/>
                    </a:srgbClr>
                  </a:outerShdw>
                </a:effectLst>
                <a:latin typeface="Adobe 고딕 Std B" pitchFamily="34" charset="-127"/>
                <a:ea typeface="Adobe 고딕 Std B" pitchFamily="34" charset="-127"/>
              </a:rPr>
              <a:t>我们将在澳大利亚珀斯成立家属援助中心</a:t>
            </a:r>
            <a:r>
              <a:rPr lang="en-US" altLang="ko-KR" sz="1800" b="1" dirty="0" smtClean="0">
                <a:solidFill>
                  <a:schemeClr val="bg1"/>
                </a:solidFill>
                <a:effectLst>
                  <a:outerShdw blurRad="38100" dist="38100" dir="2700000" algn="tl">
                    <a:srgbClr val="000000">
                      <a:alpha val="43137"/>
                    </a:srgbClr>
                  </a:outerShdw>
                </a:effectLst>
                <a:latin typeface="Adobe 고딕 Std B" pitchFamily="34" charset="-127"/>
                <a:ea typeface="Adobe 고딕 Std B" pitchFamily="34" charset="-127"/>
              </a:rPr>
              <a:t>(</a:t>
            </a:r>
            <a:r>
              <a:rPr lang="en-US" altLang="ko-KR" sz="1800" b="1" dirty="0" smtClean="0">
                <a:solidFill>
                  <a:srgbClr val="0000FF"/>
                </a:solidFill>
                <a:effectLst>
                  <a:outerShdw blurRad="38100" dist="38100" dir="2700000" algn="tl">
                    <a:srgbClr val="000000">
                      <a:alpha val="43137"/>
                    </a:srgbClr>
                  </a:outerShdw>
                </a:effectLst>
                <a:latin typeface="Adobe 고딕 Std B" pitchFamily="34" charset="-127"/>
                <a:ea typeface="Adobe 고딕 Std B" pitchFamily="34" charset="-127"/>
                <a:cs typeface="Times New Roman" pitchFamily="18" charset="0"/>
              </a:rPr>
              <a:t>Family Assistance Center</a:t>
            </a:r>
            <a:r>
              <a:rPr lang="ko-KR" altLang="ko-KR" sz="1800" b="1" dirty="0" smtClean="0">
                <a:solidFill>
                  <a:srgbClr val="0000FF"/>
                </a:solidFill>
                <a:effectLst>
                  <a:outerShdw blurRad="38100" dist="38100" dir="2700000" algn="tl">
                    <a:srgbClr val="000000">
                      <a:alpha val="43137"/>
                    </a:srgbClr>
                  </a:outerShdw>
                </a:effectLst>
                <a:latin typeface="Adobe 고딕 Std B" pitchFamily="34" charset="-127"/>
                <a:ea typeface="Adobe 고딕 Std B" pitchFamily="34" charset="-127"/>
              </a:rPr>
              <a:t>）。</a:t>
            </a:r>
            <a:endParaRPr lang="en-US" altLang="ko-KR" sz="1800" b="1" dirty="0" smtClean="0">
              <a:solidFill>
                <a:srgbClr val="0000FF"/>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atinLnBrk="0">
              <a:lnSpc>
                <a:spcPts val="2600"/>
              </a:lnSpc>
            </a:pPr>
            <a:r>
              <a:rPr lang="en-US" altLang="ko-KR" sz="1800" b="1" dirty="0" smtClean="0">
                <a:solidFill>
                  <a:schemeClr val="bg2"/>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err="1" smtClean="0">
                <a:solidFill>
                  <a:srgbClr val="990099"/>
                </a:solidFill>
                <a:effectLst>
                  <a:outerShdw blurRad="38100" dist="38100" dir="2700000" algn="tl">
                    <a:srgbClr val="000000">
                      <a:alpha val="43137"/>
                    </a:srgbClr>
                  </a:outerShdw>
                </a:effectLst>
                <a:latin typeface="Adobe 고딕 Std B" pitchFamily="34" charset="-127"/>
                <a:ea typeface="Adobe 고딕 Std B" pitchFamily="34" charset="-127"/>
              </a:rPr>
              <a:t>马来西亚航空公司全力支持相关外国政府在搜寻航班及打捞残骸方面所做出的努力</a:t>
            </a:r>
            <a:r>
              <a:rPr lang="ko-KR" altLang="ko-KR" sz="1800" b="1" dirty="0" smtClean="0">
                <a:solidFill>
                  <a:srgbClr val="990099"/>
                </a:solidFill>
                <a:effectLst>
                  <a:outerShdw blurRad="38100" dist="38100" dir="2700000" algn="tl">
                    <a:srgbClr val="000000">
                      <a:alpha val="43137"/>
                    </a:srgbClr>
                  </a:outerShdw>
                </a:effectLst>
                <a:latin typeface="Adobe 고딕 Std B" pitchFamily="34" charset="-127"/>
                <a:ea typeface="Adobe 고딕 Std B" pitchFamily="34" charset="-127"/>
              </a:rPr>
              <a:t>，</a:t>
            </a:r>
            <a:endParaRPr lang="en-US" altLang="ko-KR" sz="1800" b="1" dirty="0" smtClean="0">
              <a:solidFill>
                <a:srgbClr val="990099"/>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atinLnBrk="0">
              <a:lnSpc>
                <a:spcPts val="2600"/>
              </a:lnSpc>
            </a:pPr>
            <a:r>
              <a:rPr lang="en-US" altLang="ko-KR" sz="1800" b="1" dirty="0" smtClean="0">
                <a:solidFill>
                  <a:srgbClr val="990099"/>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err="1" smtClean="0">
                <a:solidFill>
                  <a:srgbClr val="990099"/>
                </a:solidFill>
                <a:effectLst>
                  <a:outerShdw blurRad="38100" dist="38100" dir="2700000" algn="tl">
                    <a:srgbClr val="000000">
                      <a:alpha val="43137"/>
                    </a:srgbClr>
                  </a:outerShdw>
                </a:effectLst>
                <a:latin typeface="Adobe 고딕 Std B" pitchFamily="34" charset="-127"/>
                <a:ea typeface="Adobe 고딕 Std B" pitchFamily="34" charset="-127"/>
              </a:rPr>
              <a:t>并且我们将继续与参与此次事件调查的各权威机构保持合作关系</a:t>
            </a:r>
            <a:r>
              <a:rPr lang="ko-KR" altLang="ko-KR" sz="1800" b="1" dirty="0" smtClean="0">
                <a:solidFill>
                  <a:srgbClr val="990099"/>
                </a:solidFill>
                <a:effectLst>
                  <a:outerShdw blurRad="38100" dist="38100" dir="2700000" algn="tl">
                    <a:srgbClr val="000000">
                      <a:alpha val="43137"/>
                    </a:srgbClr>
                  </a:outerShdw>
                </a:effectLst>
                <a:latin typeface="Adobe 고딕 Std B" pitchFamily="34" charset="-127"/>
                <a:ea typeface="Adobe 고딕 Std B" pitchFamily="34" charset="-127"/>
              </a:rPr>
              <a:t>。</a:t>
            </a:r>
            <a:endParaRPr lang="en-US" altLang="ko-KR" sz="1800" b="1" dirty="0" smtClean="0">
              <a:solidFill>
                <a:srgbClr val="990099"/>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atinLnBrk="0">
              <a:lnSpc>
                <a:spcPts val="2600"/>
              </a:lnSpc>
            </a:pPr>
            <a:r>
              <a:rPr lang="en-US" altLang="ko-KR" sz="1800" b="1" dirty="0" smtClean="0">
                <a:solidFill>
                  <a:schemeClr val="bg2"/>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ko-KR" altLang="ko-KR" sz="1800" b="1" dirty="0" err="1" smtClean="0">
                <a:solidFill>
                  <a:schemeClr val="bg2"/>
                </a:solidFill>
                <a:effectLst>
                  <a:outerShdw blurRad="38100" dist="38100" dir="2700000" algn="tl">
                    <a:srgbClr val="000000">
                      <a:alpha val="43137"/>
                    </a:srgbClr>
                  </a:outerShdw>
                </a:effectLst>
                <a:latin typeface="Adobe 고딕 Std B" pitchFamily="34" charset="-127"/>
                <a:ea typeface="Adobe 고딕 Std B" pitchFamily="34" charset="-127"/>
              </a:rPr>
              <a:t>另外</a:t>
            </a:r>
            <a:r>
              <a:rPr lang="ko-KR" altLang="ko-KR" sz="1800" b="1" dirty="0" smtClean="0">
                <a:solidFill>
                  <a:schemeClr val="bg2"/>
                </a:solidFill>
                <a:effectLst>
                  <a:outerShdw blurRad="38100" dist="38100" dir="2700000" algn="tl">
                    <a:srgbClr val="000000">
                      <a:alpha val="43137"/>
                    </a:srgbClr>
                  </a:outerShdw>
                </a:effectLst>
                <a:latin typeface="Adobe 고딕 Std B" pitchFamily="34" charset="-127"/>
                <a:ea typeface="Adobe 고딕 Std B" pitchFamily="34" charset="-127"/>
              </a:rPr>
              <a:t>，</a:t>
            </a:r>
            <a:r>
              <a:rPr lang="ko-KR" altLang="ko-KR" sz="1800" b="1" dirty="0" err="1" smtClean="0">
                <a:solidFill>
                  <a:schemeClr val="bg2"/>
                </a:solidFill>
                <a:effectLst>
                  <a:outerShdw blurRad="38100" dist="38100" dir="2700000" algn="tl">
                    <a:srgbClr val="000000">
                      <a:alpha val="43137"/>
                    </a:srgbClr>
                  </a:outerShdw>
                </a:effectLst>
                <a:latin typeface="Adobe 고딕 Std B" pitchFamily="34" charset="-127"/>
                <a:ea typeface="Adobe 고딕 Std B" pitchFamily="34" charset="-127"/>
              </a:rPr>
              <a:t>来西亚航空公司还将一如既往的为所有失事乘客家属提供补助和支持</a:t>
            </a:r>
            <a:r>
              <a:rPr lang="ko-KR" altLang="ko-KR" sz="1800" b="1" dirty="0" smtClean="0">
                <a:solidFill>
                  <a:schemeClr val="bg2"/>
                </a:solidFill>
                <a:effectLst>
                  <a:outerShdw blurRad="38100" dist="38100" dir="2700000" algn="tl">
                    <a:srgbClr val="000000">
                      <a:alpha val="43137"/>
                    </a:srgbClr>
                  </a:outerShdw>
                </a:effectLst>
                <a:latin typeface="Adobe 고딕 Std B" pitchFamily="34" charset="-127"/>
                <a:ea typeface="Adobe 고딕 Std B" pitchFamily="34" charset="-127"/>
              </a:rPr>
              <a:t>。</a:t>
            </a:r>
            <a:endParaRPr lang="en-US" altLang="ko-KR" sz="1800" b="1" dirty="0" smtClean="0">
              <a:effectLst>
                <a:outerShdw blurRad="38100" dist="38100" dir="2700000" algn="tl">
                  <a:srgbClr val="000000">
                    <a:alpha val="43137"/>
                  </a:srgbClr>
                </a:outerShdw>
              </a:effectLst>
              <a:latin typeface="Adobe 고딕 Std B" pitchFamily="34" charset="-127"/>
              <a:ea typeface="Adobe 고딕 Std B" pitchFamily="34" charset="-127"/>
            </a:endParaRPr>
          </a:p>
          <a:p>
            <a:pPr latinLnBrk="1">
              <a:lnSpc>
                <a:spcPts val="2600"/>
              </a:lnSpc>
            </a:pPr>
            <a:r>
              <a:rPr lang="ko-KR" altLang="ko-KR" sz="1800" b="1" dirty="0" smtClean="0">
                <a:effectLst>
                  <a:outerShdw blurRad="38100" dist="38100" dir="2700000" algn="tl">
                    <a:srgbClr val="000000">
                      <a:alpha val="43137"/>
                    </a:srgbClr>
                  </a:outerShdw>
                </a:effectLst>
                <a:latin typeface="Adobe 고딕 Std B" pitchFamily="34" charset="-127"/>
                <a:ea typeface="Adobe 고딕 Std B" pitchFamily="34" charset="-127"/>
              </a:rPr>
              <a:t> </a:t>
            </a:r>
            <a:endParaRPr lang="ko-KR" altLang="ko-KR" sz="1800" b="1" dirty="0">
              <a:effectLst>
                <a:outerShdw blurRad="38100" dist="38100" dir="2700000" algn="tl">
                  <a:srgbClr val="000000">
                    <a:alpha val="43137"/>
                  </a:srgbClr>
                </a:outerShdw>
              </a:effectLst>
              <a:latin typeface="Adobe 고딕 Std B" pitchFamily="34" charset="-127"/>
              <a:ea typeface="Adobe 고딕 Std B" pitchFamily="34" charset="-127"/>
            </a:endParaRPr>
          </a:p>
        </p:txBody>
      </p:sp>
      <p:sp>
        <p:nvSpPr>
          <p:cNvPr id="4" name="직사각형 3"/>
          <p:cNvSpPr/>
          <p:nvPr/>
        </p:nvSpPr>
        <p:spPr>
          <a:xfrm>
            <a:off x="0" y="0"/>
            <a:ext cx="9144000" cy="461665"/>
          </a:xfrm>
          <a:prstGeom prst="rect">
            <a:avLst/>
          </a:prstGeom>
          <a:solidFill>
            <a:schemeClr val="tx1">
              <a:lumMod val="75000"/>
            </a:schemeClr>
          </a:solidFill>
          <a:ln>
            <a:solidFill>
              <a:srgbClr val="00B050"/>
            </a:solidFill>
          </a:ln>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  2. Disappearance of Malaysian Airlines Flight MH 370 (3)</a:t>
            </a:r>
            <a:endParaRPr lang="ko-KR" altLang="en-US" dirty="0">
              <a:solidFill>
                <a:srgbClr val="FF0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22</a:t>
            </a:fld>
            <a:endParaRPr lang="en-US" altLang="ko-KR"/>
          </a:p>
        </p:txBody>
      </p:sp>
      <p:pic>
        <p:nvPicPr>
          <p:cNvPr id="260101" name="Picture 5" descr="File:Map of search for MH370.png">
            <a:hlinkClick r:id="rId2"/>
          </p:cNvPr>
          <p:cNvPicPr>
            <a:picLocks noChangeAspect="1" noChangeArrowheads="1"/>
          </p:cNvPicPr>
          <p:nvPr/>
        </p:nvPicPr>
        <p:blipFill>
          <a:blip r:embed="rId3" cstate="print"/>
          <a:srcRect/>
          <a:stretch>
            <a:fillRect/>
          </a:stretch>
        </p:blipFill>
        <p:spPr bwMode="auto">
          <a:xfrm>
            <a:off x="285750" y="438508"/>
            <a:ext cx="8505826" cy="6419492"/>
          </a:xfrm>
          <a:prstGeom prst="rect">
            <a:avLst/>
          </a:prstGeom>
          <a:noFill/>
        </p:spPr>
      </p:pic>
      <p:sp>
        <p:nvSpPr>
          <p:cNvPr id="4" name="직사각형 3"/>
          <p:cNvSpPr/>
          <p:nvPr/>
        </p:nvSpPr>
        <p:spPr>
          <a:xfrm>
            <a:off x="0" y="0"/>
            <a:ext cx="9144000" cy="461665"/>
          </a:xfrm>
          <a:prstGeom prst="rect">
            <a:avLst/>
          </a:prstGeom>
          <a:solidFill>
            <a:schemeClr val="tx1">
              <a:lumMod val="75000"/>
            </a:schemeClr>
          </a:solidFill>
          <a:ln>
            <a:solidFill>
              <a:schemeClr val="bg2"/>
            </a:solidFill>
          </a:ln>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 2. Disappearance of Malaysian Airlines Flight MH 370 (4)</a:t>
            </a:r>
            <a:endParaRPr lang="ko-KR" alt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23</a:t>
            </a:fld>
            <a:endParaRPr lang="en-US" altLang="ko-KR"/>
          </a:p>
        </p:txBody>
      </p:sp>
      <p:sp>
        <p:nvSpPr>
          <p:cNvPr id="3" name="직사각형 2"/>
          <p:cNvSpPr/>
          <p:nvPr/>
        </p:nvSpPr>
        <p:spPr>
          <a:xfrm>
            <a:off x="0" y="0"/>
            <a:ext cx="9144000" cy="461665"/>
          </a:xfrm>
          <a:prstGeom prst="rect">
            <a:avLst/>
          </a:prstGeom>
          <a:solidFill>
            <a:schemeClr val="tx1">
              <a:lumMod val="75000"/>
            </a:schemeClr>
          </a:solidFill>
          <a:ln>
            <a:solidFill>
              <a:srgbClr val="339933"/>
            </a:solidFill>
          </a:ln>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 2. Disappearance of Malaysian Airlines Flight MH 370 (6)</a:t>
            </a:r>
            <a:endParaRPr lang="ko-KR" altLang="en-US" dirty="0">
              <a:solidFill>
                <a:srgbClr val="FF0000"/>
              </a:solidFill>
              <a:effectLst>
                <a:outerShdw blurRad="38100" dist="38100" dir="2700000" algn="tl">
                  <a:srgbClr val="000000">
                    <a:alpha val="43137"/>
                  </a:srgbClr>
                </a:outerShdw>
              </a:effectLst>
            </a:endParaRPr>
          </a:p>
        </p:txBody>
      </p:sp>
      <p:sp>
        <p:nvSpPr>
          <p:cNvPr id="194565" name="Rectangle 5"/>
          <p:cNvSpPr>
            <a:spLocks noChangeArrowheads="1"/>
          </p:cNvSpPr>
          <p:nvPr/>
        </p:nvSpPr>
        <p:spPr bwMode="auto">
          <a:xfrm>
            <a:off x="0" y="461665"/>
            <a:ext cx="9144001" cy="703269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9700" algn="l" defTabSz="914400" rtl="0" eaLnBrk="1" fontAlgn="base" latinLnBrk="1" hangingPunct="1">
              <a:lnSpc>
                <a:spcPct val="100000"/>
              </a:lnSpc>
              <a:spcBef>
                <a:spcPct val="0"/>
              </a:spcBef>
              <a:spcAft>
                <a:spcPct val="0"/>
              </a:spcAft>
              <a:buClrTx/>
              <a:buSzTx/>
              <a:buFontTx/>
              <a:buNone/>
              <a:tabLst/>
            </a:pPr>
            <a:endParaRPr kumimoji="1" lang="en-US" altLang="ko-KR" sz="1100" b="0" i="0" u="none" strike="noStrike" cap="none" normalizeH="0" baseline="0" dirty="0" smtClean="0">
              <a:ln>
                <a:noFill/>
              </a:ln>
              <a:solidFill>
                <a:schemeClr val="accent3">
                  <a:lumMod val="25000"/>
                </a:schemeClr>
              </a:solidFill>
              <a:effectLst/>
              <a:latin typeface="Times New Roman" pitchFamily="18" charset="0"/>
              <a:ea typeface="굴림" pitchFamily="50" charset="-127"/>
              <a:cs typeface="Times New Roman" pitchFamily="18" charset="0"/>
            </a:endParaRPr>
          </a:p>
          <a:p>
            <a:pPr lvl="0" indent="139700" latinLnBrk="1"/>
            <a:r>
              <a:rPr lang="en-US" altLang="ko-KR" sz="1400" b="1" dirty="0" smtClean="0">
                <a:solidFill>
                  <a:schemeClr val="accent3">
                    <a:lumMod val="25000"/>
                  </a:schemeClr>
                </a:solidFill>
                <a:latin typeface="Adobe 고딕 Std B" pitchFamily="34" charset="-127"/>
                <a:ea typeface="Adobe 고딕 Std B" pitchFamily="34" charset="-127"/>
              </a:rPr>
              <a:t>●</a:t>
            </a:r>
            <a:r>
              <a:rPr kumimoji="1" lang="en-US" altLang="ko-KR" sz="1400" b="1" i="0" u="none" strike="noStrike" cap="none" normalizeH="0" baseline="0" dirty="0" smtClean="0">
                <a:ln>
                  <a:noFill/>
                </a:ln>
                <a:solidFill>
                  <a:schemeClr val="accent3">
                    <a:lumMod val="25000"/>
                  </a:schemeClr>
                </a:solidFill>
                <a:effectLst/>
                <a:latin typeface="Adobe 고딕 Std B" pitchFamily="34" charset="-127"/>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accent3">
                    <a:lumMod val="25000"/>
                  </a:schemeClr>
                </a:solidFill>
                <a:effectLst/>
                <a:latin typeface="Adobe 고딕 Std B" pitchFamily="34" charset="-127"/>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Two Iranian men were found to be travelling on false passports. </a:t>
            </a:r>
          </a:p>
          <a:p>
            <a:pPr marL="0" marR="0" lvl="0" indent="139700" algn="l"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chemeClr val="accent3">
                    <a:lumMod val="25000"/>
                  </a:schemeClr>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But further investigation revealed two Iranian were headed for </a:t>
            </a:r>
          </a:p>
          <a:p>
            <a:pPr marL="0" marR="0" lvl="0" indent="139700" algn="l"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chemeClr val="accent3">
                    <a:lumMod val="25000"/>
                  </a:schemeClr>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Europe via Beijing, and had no apparent links to terrorist groups.</a:t>
            </a:r>
          </a:p>
          <a:p>
            <a:pPr marL="0" marR="0" lvl="0" indent="139700" algn="l" defTabSz="914400" rtl="0" eaLnBrk="1" fontAlgn="base" latinLnBrk="1" hangingPunct="1">
              <a:lnSpc>
                <a:spcPct val="100000"/>
              </a:lnSpc>
              <a:spcBef>
                <a:spcPct val="0"/>
              </a:spcBef>
              <a:spcAft>
                <a:spcPct val="0"/>
              </a:spcAft>
              <a:buClrTx/>
              <a:buSzTx/>
              <a:buFontTx/>
              <a:buNone/>
              <a:tabLst/>
            </a:pPr>
            <a:r>
              <a:rPr kumimoji="1" lang="en-US" altLang="ko-KR" sz="20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 </a:t>
            </a:r>
          </a:p>
          <a:p>
            <a:pPr lvl="0" indent="139700" latinLnBrk="1"/>
            <a:r>
              <a:rPr lang="en-US" altLang="ko-KR" sz="1400" b="1" dirty="0" smtClean="0">
                <a:solidFill>
                  <a:srgbClr val="339966"/>
                </a:solidFill>
                <a:latin typeface="+mn-lt"/>
                <a:ea typeface="Adobe 고딕 Std B" pitchFamily="34" charset="-127"/>
              </a:rPr>
              <a:t>●</a:t>
            </a:r>
            <a:r>
              <a:rPr kumimoji="1" lang="en-US" altLang="ko-KR" sz="1400" b="1" i="0" u="none" strike="noStrike" cap="none" normalizeH="0" baseline="0" dirty="0" smtClean="0">
                <a:ln>
                  <a:noFill/>
                </a:ln>
                <a:solidFill>
                  <a:srgbClr val="339966"/>
                </a:solidFill>
                <a:effectLst/>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339966"/>
                </a:solidFill>
                <a:effectLst/>
                <a:latin typeface="+mn-lt"/>
                <a:ea typeface="Adobe 고딕 Std B" pitchFamily="34" charset="-127"/>
                <a:cs typeface="Times New Roman" pitchFamily="18" charset="0"/>
              </a:rPr>
              <a:t>  Among </a:t>
            </a:r>
            <a:r>
              <a:rPr kumimoji="1" lang="en-US" altLang="ko-KR" sz="2000" b="1" i="0" u="none" strike="noStrike" cap="none" normalizeH="0" baseline="0" dirty="0" smtClean="0">
                <a:ln>
                  <a:noFill/>
                </a:ln>
                <a:solidFill>
                  <a:srgbClr val="339933"/>
                </a:solidFill>
                <a:effectLst/>
                <a:latin typeface="+mn-lt"/>
                <a:ea typeface="Adobe 고딕 Std B" pitchFamily="34" charset="-127"/>
                <a:cs typeface="Times New Roman" pitchFamily="18" charset="0"/>
              </a:rPr>
              <a:t>the Chinese nationals was a delegation of 19 prominent </a:t>
            </a:r>
          </a:p>
          <a:p>
            <a:pPr marL="0" marR="0" lvl="0" indent="139700" algn="l"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rgbClr val="339933"/>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339933"/>
                </a:solidFill>
                <a:effectLst/>
                <a:latin typeface="+mn-lt"/>
                <a:ea typeface="Adobe 고딕 Std B" pitchFamily="34" charset="-127"/>
                <a:cs typeface="Times New Roman" pitchFamily="18" charset="0"/>
              </a:rPr>
              <a:t>artists who had attended an exhibition in Kuala Lumpur. </a:t>
            </a:r>
          </a:p>
          <a:p>
            <a:pPr marL="0" marR="0" lvl="0" indent="139700" algn="l" defTabSz="914400" rtl="0" eaLnBrk="1" fontAlgn="base" latinLnBrk="1" hangingPunct="1">
              <a:lnSpc>
                <a:spcPct val="100000"/>
              </a:lnSpc>
              <a:spcBef>
                <a:spcPct val="0"/>
              </a:spcBef>
              <a:spcAft>
                <a:spcPct val="0"/>
              </a:spcAft>
              <a:buClrTx/>
              <a:buSzTx/>
              <a:buFontTx/>
              <a:buNone/>
              <a:tabLst/>
            </a:pPr>
            <a:r>
              <a:rPr lang="en-US" altLang="ko-KR" sz="1400" b="1" dirty="0" smtClean="0">
                <a:solidFill>
                  <a:srgbClr val="0000FF"/>
                </a:solidFill>
                <a:latin typeface="+mn-lt"/>
                <a:ea typeface="Adobe 고딕 Std B" pitchFamily="34" charset="-127"/>
              </a:rPr>
              <a:t>●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On the day that contact with the aircraft was lost, a joint search </a:t>
            </a:r>
          </a:p>
          <a:p>
            <a:pPr marL="0" marR="0" lvl="0" indent="139700" algn="l" defTabSz="914400" rtl="0" eaLnBrk="0" fontAlgn="base" latinLnBrk="0" hangingPunct="0">
              <a:lnSpc>
                <a:spcPct val="100000"/>
              </a:lnSpc>
              <a:spcBef>
                <a:spcPct val="0"/>
              </a:spcBef>
              <a:spcAft>
                <a:spcPct val="0"/>
              </a:spcAft>
              <a:buClrTx/>
              <a:buSzTx/>
              <a:buFontTx/>
              <a:buNone/>
              <a:tabLst/>
            </a:pPr>
            <a:r>
              <a:rPr kumimoji="1" lang="en-US" altLang="ko-KR" sz="2000" b="1" dirty="0" smtClean="0">
                <a:solidFill>
                  <a:srgbClr val="0000FF"/>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and rescue effort, later reported as the largest in history, was </a:t>
            </a:r>
          </a:p>
          <a:p>
            <a:pPr marL="0" marR="0" lvl="0" indent="139700" algn="l" defTabSz="914400" rtl="0" eaLnBrk="0" fontAlgn="base" latinLnBrk="0" hangingPunct="0">
              <a:lnSpc>
                <a:spcPct val="100000"/>
              </a:lnSpc>
              <a:spcBef>
                <a:spcPct val="0"/>
              </a:spcBef>
              <a:spcAft>
                <a:spcPct val="0"/>
              </a:spcAft>
              <a:buClrTx/>
              <a:buSzTx/>
              <a:buFontTx/>
              <a:buNone/>
              <a:tabLst/>
            </a:pPr>
            <a:r>
              <a:rPr kumimoji="1" lang="en-US" altLang="ko-KR" sz="2000" b="1" dirty="0" smtClean="0">
                <a:solidFill>
                  <a:srgbClr val="0000FF"/>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rPr>
              <a:t>initiated in the Gulf of Thailand and the South China Sea. </a:t>
            </a:r>
          </a:p>
          <a:p>
            <a:pPr marL="0" marR="0" lvl="0" indent="139700" algn="l" defTabSz="914400" rtl="0" eaLnBrk="0" fontAlgn="base" latinLnBrk="0" hangingPunct="0">
              <a:lnSpc>
                <a:spcPct val="100000"/>
              </a:lnSpc>
              <a:spcBef>
                <a:spcPct val="0"/>
              </a:spcBef>
              <a:spcAft>
                <a:spcPct val="0"/>
              </a:spcAft>
              <a:buClrTx/>
              <a:buSzTx/>
              <a:buFontTx/>
              <a:buNone/>
              <a:tabLst/>
            </a:pPr>
            <a:endParaRPr kumimoji="1" lang="en-US" altLang="ko-KR" sz="2000" b="1" i="0" u="none" strike="noStrike" cap="none" normalizeH="0" baseline="0" dirty="0" smtClean="0">
              <a:ln>
                <a:noFill/>
              </a:ln>
              <a:solidFill>
                <a:srgbClr val="0000FF"/>
              </a:solidFill>
              <a:effectLst/>
              <a:latin typeface="+mn-lt"/>
              <a:ea typeface="Adobe 고딕 Std B" pitchFamily="34" charset="-127"/>
              <a:cs typeface="Times New Roman" pitchFamily="18" charset="0"/>
            </a:endParaRPr>
          </a:p>
          <a:p>
            <a:pPr lvl="0" indent="139700" eaLnBrk="0" hangingPunct="0"/>
            <a:r>
              <a:rPr lang="en-US" altLang="ko-KR" sz="1400" b="1" dirty="0" smtClean="0">
                <a:solidFill>
                  <a:srgbClr val="FF3399"/>
                </a:solidFill>
                <a:latin typeface="+mn-lt"/>
                <a:ea typeface="Adobe 고딕 Std B" pitchFamily="34" charset="-127"/>
              </a:rPr>
              <a:t>●</a:t>
            </a:r>
            <a:r>
              <a:rPr kumimoji="1" lang="en-US" altLang="ko-KR" sz="1400" b="1" i="0" u="none" strike="noStrike" cap="none" normalizeH="0" baseline="0" dirty="0" smtClean="0">
                <a:ln>
                  <a:noFill/>
                </a:ln>
                <a:solidFill>
                  <a:srgbClr val="FF3399"/>
                </a:solidFill>
                <a:effectLst/>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FF3399"/>
                </a:solidFill>
                <a:effectLst/>
                <a:latin typeface="+mn-lt"/>
                <a:ea typeface="Adobe 고딕 Std B" pitchFamily="34" charset="-127"/>
                <a:cs typeface="Times New Roman" pitchFamily="18" charset="0"/>
              </a:rPr>
              <a:t>The search area was later extended to include the Strait of </a:t>
            </a:r>
          </a:p>
          <a:p>
            <a:pPr lvl="0" indent="139700" eaLnBrk="0" hangingPunct="0"/>
            <a:r>
              <a:rPr kumimoji="1" lang="en-US" altLang="ko-KR" sz="2000" b="1" dirty="0" smtClean="0">
                <a:solidFill>
                  <a:srgbClr val="FF3399"/>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rgbClr val="FF3399"/>
                </a:solidFill>
                <a:effectLst/>
                <a:latin typeface="+mn-lt"/>
                <a:ea typeface="Adobe 고딕 Std B" pitchFamily="34" charset="-127"/>
                <a:cs typeface="Times New Roman" pitchFamily="18" charset="0"/>
              </a:rPr>
              <a:t>Malacca, Andaman Sea, and the Indian Ocean. </a:t>
            </a:r>
            <a:endParaRPr kumimoji="1" lang="en-US" altLang="ko-KR" sz="2000" b="1" dirty="0" smtClean="0">
              <a:solidFill>
                <a:srgbClr val="0000FF"/>
              </a:solidFill>
              <a:latin typeface="+mn-lt"/>
              <a:ea typeface="Adobe 고딕 Std B" pitchFamily="34" charset="-127"/>
              <a:cs typeface="Times New Roman" pitchFamily="18" charset="0"/>
            </a:endParaRPr>
          </a:p>
          <a:p>
            <a:pPr lvl="0" indent="139700" eaLnBrk="0" hangingPunct="0"/>
            <a:r>
              <a:rPr lang="en-US" altLang="ko-KR" sz="1400" b="1" dirty="0" smtClean="0">
                <a:solidFill>
                  <a:schemeClr val="bg2"/>
                </a:solidFill>
                <a:latin typeface="+mn-lt"/>
                <a:ea typeface="Adobe 고딕 Std B" pitchFamily="34" charset="-127"/>
              </a:rPr>
              <a:t>●</a:t>
            </a:r>
            <a:r>
              <a:rPr kumimoji="1" lang="en-US" altLang="ko-KR" sz="2000" b="1" dirty="0" smtClean="0">
                <a:solidFill>
                  <a:schemeClr val="bg2"/>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 Two satellite images taken on 16 March and 18 March 2014 </a:t>
            </a:r>
          </a:p>
          <a:p>
            <a:pPr lvl="0" indent="139700" eaLnBrk="0" hangingPunct="0"/>
            <a:r>
              <a:rPr kumimoji="1" lang="en-US" altLang="ko-KR" sz="2000" b="1" dirty="0" smtClean="0">
                <a:solidFill>
                  <a:schemeClr val="bg2"/>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showed potential aircraft debris in the southern Indian Ocean </a:t>
            </a:r>
          </a:p>
          <a:p>
            <a:pPr lvl="0" indent="139700" eaLnBrk="0" hangingPunct="0"/>
            <a:r>
              <a:rPr kumimoji="1" lang="en-US" altLang="ko-KR" sz="2000" b="1" dirty="0" smtClean="0">
                <a:solidFill>
                  <a:schemeClr val="bg2"/>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southwest of Western Australia, prompting increased search </a:t>
            </a:r>
          </a:p>
          <a:p>
            <a:pPr lvl="0" indent="139700" eaLnBrk="0" hangingPunct="0"/>
            <a:r>
              <a:rPr kumimoji="1" lang="en-US" altLang="ko-KR" sz="2000" b="1" dirty="0" smtClean="0">
                <a:solidFill>
                  <a:schemeClr val="bg2"/>
                </a:solidFill>
                <a:latin typeface="+mn-lt"/>
                <a:ea typeface="Adobe 고딕 Std B" pitchFamily="34" charset="-127"/>
                <a:cs typeface="Times New Roman" pitchFamily="18" charset="0"/>
              </a:rPr>
              <a:t>     </a:t>
            </a:r>
            <a:r>
              <a:rPr kumimoji="1" lang="en-US" altLang="ko-KR" sz="2000" b="1" i="0" u="none" strike="noStrike" cap="none" normalizeH="0" baseline="0" dirty="0" smtClean="0">
                <a:ln>
                  <a:noFill/>
                </a:ln>
                <a:solidFill>
                  <a:schemeClr val="bg2"/>
                </a:solidFill>
                <a:effectLst/>
                <a:latin typeface="+mn-lt"/>
                <a:ea typeface="Adobe 고딕 Std B" pitchFamily="34" charset="-127"/>
                <a:cs typeface="Times New Roman" pitchFamily="18" charset="0"/>
              </a:rPr>
              <a:t>activity in the area.</a:t>
            </a:r>
            <a:r>
              <a:rPr lang="en-US" altLang="ko-KR" sz="2000" dirty="0" smtClean="0">
                <a:solidFill>
                  <a:schemeClr val="bg2"/>
                </a:solidFill>
                <a:latin typeface="+mn-lt"/>
                <a:ea typeface="Adobe 고딕 Std B" pitchFamily="34" charset="-127"/>
              </a:rPr>
              <a:t>  </a:t>
            </a:r>
          </a:p>
          <a:p>
            <a:r>
              <a:rPr lang="en-US" altLang="ko-KR" sz="1400" b="1" dirty="0" smtClean="0">
                <a:solidFill>
                  <a:schemeClr val="bg2"/>
                </a:solidFill>
                <a:latin typeface="+mn-lt"/>
                <a:ea typeface="Adobe 고딕 Std B" pitchFamily="34" charset="-127"/>
              </a:rPr>
              <a:t>   </a:t>
            </a:r>
            <a:r>
              <a:rPr lang="en-US" altLang="ko-KR" sz="1400" b="1" dirty="0" smtClean="0">
                <a:solidFill>
                  <a:srgbClr val="C00000"/>
                </a:solidFill>
                <a:latin typeface="+mn-lt"/>
                <a:ea typeface="Adobe 고딕 Std B" pitchFamily="34" charset="-127"/>
              </a:rPr>
              <a:t>●  </a:t>
            </a:r>
            <a:r>
              <a:rPr lang="en-US" altLang="ko-KR" sz="2000" b="1" dirty="0" smtClean="0">
                <a:solidFill>
                  <a:srgbClr val="C00000"/>
                </a:solidFill>
                <a:latin typeface="+mn-lt"/>
                <a:ea typeface="Adobe 고딕 Std B" pitchFamily="34" charset="-127"/>
              </a:rPr>
              <a:t>Malaysian Prime Minister N. </a:t>
            </a:r>
            <a:r>
              <a:rPr lang="en-US" altLang="ko-KR" sz="2000" b="1" dirty="0" err="1" smtClean="0">
                <a:solidFill>
                  <a:srgbClr val="C00000"/>
                </a:solidFill>
                <a:latin typeface="+mn-lt"/>
                <a:ea typeface="Adobe 고딕 Std B" pitchFamily="34" charset="-127"/>
              </a:rPr>
              <a:t>Razak</a:t>
            </a:r>
            <a:r>
              <a:rPr lang="en-US" altLang="ko-KR" sz="2000" b="1" dirty="0" smtClean="0">
                <a:solidFill>
                  <a:srgbClr val="C00000"/>
                </a:solidFill>
                <a:latin typeface="+mn-lt"/>
                <a:ea typeface="Adobe 고딕 Std B" pitchFamily="34" charset="-127"/>
              </a:rPr>
              <a:t> said that the </a:t>
            </a:r>
            <a:r>
              <a:rPr lang="en-US" altLang="ko-KR" sz="2000" b="1" dirty="0" err="1" smtClean="0">
                <a:solidFill>
                  <a:srgbClr val="C00000"/>
                </a:solidFill>
                <a:latin typeface="+mn-lt"/>
                <a:ea typeface="Adobe 고딕 Std B" pitchFamily="34" charset="-127"/>
              </a:rPr>
              <a:t>Inmarsat</a:t>
            </a:r>
            <a:r>
              <a:rPr lang="en-US" altLang="ko-KR" sz="2000" b="1" dirty="0" smtClean="0">
                <a:solidFill>
                  <a:srgbClr val="C00000"/>
                </a:solidFill>
                <a:latin typeface="+mn-lt"/>
                <a:ea typeface="Adobe 고딕 Std B" pitchFamily="34" charset="-127"/>
              </a:rPr>
              <a:t> and Air</a:t>
            </a:r>
            <a:endParaRPr lang="en-US" altLang="ko-KR" sz="2000" dirty="0" smtClean="0">
              <a:solidFill>
                <a:srgbClr val="C00000"/>
              </a:solidFill>
              <a:latin typeface="+mn-lt"/>
              <a:ea typeface="Adobe 고딕 Std B" pitchFamily="34" charset="-127"/>
            </a:endParaRPr>
          </a:p>
          <a:p>
            <a:pPr lvl="0" indent="139700" eaLnBrk="0" hangingPunct="0"/>
            <a:r>
              <a:rPr lang="en-US" altLang="ko-KR" sz="2000" b="1" dirty="0" smtClean="0">
                <a:solidFill>
                  <a:srgbClr val="C00000"/>
                </a:solidFill>
                <a:latin typeface="+mn-lt"/>
                <a:ea typeface="Adobe 고딕 Std B" pitchFamily="34" charset="-127"/>
              </a:rPr>
              <a:t>    Accidents Investigation Branch (AAIB) have concluded that </a:t>
            </a:r>
          </a:p>
          <a:p>
            <a:pPr lvl="0" indent="139700" eaLnBrk="0" hangingPunct="0"/>
            <a:r>
              <a:rPr lang="en-US" altLang="ko-KR" sz="2000" b="1" dirty="0" smtClean="0">
                <a:solidFill>
                  <a:srgbClr val="C00000"/>
                </a:solidFill>
                <a:latin typeface="+mn-lt"/>
                <a:ea typeface="Adobe 고딕 Std B" pitchFamily="34" charset="-127"/>
              </a:rPr>
              <a:t>    Malaysia Airlines MH370 flew along the southern corridor, and</a:t>
            </a:r>
          </a:p>
          <a:p>
            <a:pPr lvl="0" indent="139700" eaLnBrk="0" hangingPunct="0"/>
            <a:r>
              <a:rPr lang="en-US" altLang="ko-KR" sz="2000" b="1" dirty="0" smtClean="0">
                <a:solidFill>
                  <a:srgbClr val="C00000"/>
                </a:solidFill>
                <a:latin typeface="+mn-lt"/>
                <a:ea typeface="Adobe 고딕 Std B" pitchFamily="34" charset="-127"/>
              </a:rPr>
              <a:t>    that its last position was in the middle of the Indian Ocean, west </a:t>
            </a:r>
          </a:p>
          <a:p>
            <a:pPr lvl="0" indent="139700" eaLnBrk="0" hangingPunct="0"/>
            <a:r>
              <a:rPr lang="en-US" altLang="ko-KR" sz="2000" b="1" dirty="0" smtClean="0">
                <a:solidFill>
                  <a:srgbClr val="C00000"/>
                </a:solidFill>
                <a:latin typeface="+mn-lt"/>
                <a:ea typeface="Adobe 고딕 Std B" pitchFamily="34" charset="-127"/>
              </a:rPr>
              <a:t>    of Perth. </a:t>
            </a:r>
            <a:r>
              <a:rPr kumimoji="1" lang="en-US" altLang="ko-KR" sz="2000" b="1" i="0" u="none" strike="noStrike" cap="none" normalizeH="0" baseline="0" dirty="0" smtClean="0">
                <a:ln>
                  <a:noFill/>
                </a:ln>
                <a:solidFill>
                  <a:srgbClr val="C00000"/>
                </a:solidFill>
                <a:effectLst/>
                <a:latin typeface="+mn-lt"/>
                <a:ea typeface="Adobe 고딕 Std B" pitchFamily="34" charset="-127"/>
                <a:cs typeface="굴림" pitchFamily="50" charset="-127"/>
              </a:rPr>
              <a:t/>
            </a:r>
            <a:br>
              <a:rPr kumimoji="1" lang="en-US" altLang="ko-KR" sz="2000" b="1" i="0" u="none" strike="noStrike" cap="none" normalizeH="0" baseline="0" dirty="0" smtClean="0">
                <a:ln>
                  <a:noFill/>
                </a:ln>
                <a:solidFill>
                  <a:srgbClr val="C00000"/>
                </a:solidFill>
                <a:effectLst/>
                <a:latin typeface="+mn-lt"/>
                <a:ea typeface="Adobe 고딕 Std B" pitchFamily="34" charset="-127"/>
                <a:cs typeface="굴림" pitchFamily="50" charset="-127"/>
              </a:rPr>
            </a:br>
            <a:endParaRPr kumimoji="1" lang="en-US" altLang="ko-KR" sz="2000" b="1" i="0" u="none" strike="noStrike" cap="none" normalizeH="0" baseline="0" dirty="0" smtClean="0">
              <a:ln>
                <a:noFill/>
              </a:ln>
              <a:solidFill>
                <a:srgbClr val="C00000"/>
              </a:solidFill>
              <a:effectLst/>
              <a:latin typeface="+mn-lt"/>
              <a:ea typeface="Adobe 고딕 Std B" pitchFamily="34" charset="-127"/>
              <a:cs typeface="굴림" pitchFamily="50" charset="-127"/>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24</a:t>
            </a:fld>
            <a:endParaRPr lang="en-US" altLang="ko-KR"/>
          </a:p>
        </p:txBody>
      </p:sp>
      <p:pic>
        <p:nvPicPr>
          <p:cNvPr id="78850" name="Picture 2" descr="Sudden ascent and dive points to cockpit takeover"/>
          <p:cNvPicPr>
            <a:picLocks noChangeAspect="1" noChangeArrowheads="1"/>
          </p:cNvPicPr>
          <p:nvPr/>
        </p:nvPicPr>
        <p:blipFill>
          <a:blip r:embed="rId2" cstate="print"/>
          <a:srcRect/>
          <a:stretch>
            <a:fillRect/>
          </a:stretch>
        </p:blipFill>
        <p:spPr bwMode="auto">
          <a:xfrm>
            <a:off x="0" y="0"/>
            <a:ext cx="6233084" cy="6912000"/>
          </a:xfrm>
          <a:prstGeom prst="rect">
            <a:avLst/>
          </a:prstGeom>
          <a:noFill/>
        </p:spPr>
      </p:pic>
      <p:sp>
        <p:nvSpPr>
          <p:cNvPr id="4" name="직사각형 3"/>
          <p:cNvSpPr/>
          <p:nvPr/>
        </p:nvSpPr>
        <p:spPr>
          <a:xfrm>
            <a:off x="6233084" y="1"/>
            <a:ext cx="2796616" cy="6740307"/>
          </a:xfrm>
          <a:prstGeom prst="rect">
            <a:avLst/>
          </a:prstGeom>
        </p:spPr>
        <p:txBody>
          <a:bodyPr wrap="square">
            <a:spAutoFit/>
          </a:bodyPr>
          <a:lstStyle/>
          <a:p>
            <a:pPr latinLnBrk="1"/>
            <a:endParaRPr lang="en-US" altLang="ko-KR" sz="1800" dirty="0" smtClean="0"/>
          </a:p>
          <a:p>
            <a:pPr algn="ctr" latinLnBrk="1"/>
            <a:r>
              <a:rPr lang="en-US" altLang="ko-KR" sz="1800" b="1" dirty="0" smtClean="0">
                <a:solidFill>
                  <a:srgbClr val="FFFF00"/>
                </a:solidFill>
              </a:rPr>
              <a:t>The International Rescue Race</a:t>
            </a:r>
          </a:p>
          <a:p>
            <a:pPr algn="ctr" latinLnBrk="1"/>
            <a:endParaRPr lang="ko-KR" altLang="ko-KR" sz="1800" b="1" dirty="0" smtClean="0">
              <a:solidFill>
                <a:srgbClr val="FFFF00"/>
              </a:solidFill>
            </a:endParaRPr>
          </a:p>
          <a:p>
            <a:pPr algn="ctr" latinLnBrk="1"/>
            <a:r>
              <a:rPr lang="en-US" altLang="ko-KR" sz="1800" b="1" dirty="0" smtClean="0"/>
              <a:t>The 15 nations have sent 43 ships and 58 aircraft to search for the missing airplane in the Indian Ocean and South China Sea. Malaysia has sent 18 aircraft and 27 ships . </a:t>
            </a:r>
            <a:r>
              <a:rPr lang="en-US" altLang="ko-KR" sz="1800" b="1" dirty="0" smtClean="0">
                <a:solidFill>
                  <a:srgbClr val="FFFF00"/>
                </a:solidFill>
              </a:rPr>
              <a:t>China has deployed 8 ships and 2 military aircraft and up to 10 satellites.</a:t>
            </a:r>
          </a:p>
          <a:p>
            <a:pPr algn="ctr" latinLnBrk="1"/>
            <a:endParaRPr lang="ko-KR" altLang="ko-KR" sz="1800" b="1" dirty="0" smtClean="0"/>
          </a:p>
          <a:p>
            <a:pPr algn="ctr" latinLnBrk="1"/>
            <a:r>
              <a:rPr lang="en-US" altLang="ko-KR" sz="1800" b="1" dirty="0" smtClean="0">
                <a:solidFill>
                  <a:srgbClr val="FFFF00"/>
                </a:solidFill>
              </a:rPr>
              <a:t>British satellites firm </a:t>
            </a:r>
            <a:r>
              <a:rPr lang="en-US" altLang="ko-KR" sz="1800" b="1" dirty="0" err="1" smtClean="0">
                <a:solidFill>
                  <a:srgbClr val="FFFF00"/>
                </a:solidFill>
              </a:rPr>
              <a:t>Inmarsat</a:t>
            </a:r>
            <a:r>
              <a:rPr lang="en-US" altLang="ko-KR" sz="1800" b="1" dirty="0" smtClean="0"/>
              <a:t> revealed it was picking up hourly ‘pings’ from the aircraft’s systems 7 hours and a half hours after take off.</a:t>
            </a:r>
            <a:endParaRPr lang="ko-KR" altLang="ko-KR" sz="1800" b="1"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25</a:t>
            </a:fld>
            <a:endParaRPr lang="en-US" altLang="ko-KR"/>
          </a:p>
        </p:txBody>
      </p:sp>
      <p:pic>
        <p:nvPicPr>
          <p:cNvPr id="3" name="Picture 11" descr="http://i.telegraph.co.uk/multimedia/archive/02874/Screen_Shot_2014-0_2874652c.jpg"/>
          <p:cNvPicPr>
            <a:picLocks noChangeAspect="1" noChangeArrowheads="1"/>
          </p:cNvPicPr>
          <p:nvPr/>
        </p:nvPicPr>
        <p:blipFill>
          <a:blip r:embed="rId2" cstate="print"/>
          <a:srcRect/>
          <a:stretch>
            <a:fillRect/>
          </a:stretch>
        </p:blipFill>
        <p:spPr bwMode="auto">
          <a:xfrm>
            <a:off x="0" y="502683"/>
            <a:ext cx="9144000" cy="6361046"/>
          </a:xfrm>
          <a:prstGeom prst="rect">
            <a:avLst/>
          </a:prstGeom>
          <a:noFill/>
        </p:spPr>
      </p:pic>
      <p:sp>
        <p:nvSpPr>
          <p:cNvPr id="4" name="직사각형 3"/>
          <p:cNvSpPr/>
          <p:nvPr/>
        </p:nvSpPr>
        <p:spPr>
          <a:xfrm>
            <a:off x="0" y="0"/>
            <a:ext cx="9144000" cy="461665"/>
          </a:xfrm>
          <a:prstGeom prst="rect">
            <a:avLst/>
          </a:prstGeom>
          <a:solidFill>
            <a:schemeClr val="tx1">
              <a:lumMod val="90000"/>
            </a:schemeClr>
          </a:solidFill>
          <a:ln>
            <a:solidFill>
              <a:srgbClr val="339933"/>
            </a:solidFill>
          </a:ln>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2. Disappearance of Malaysian Airlines Flight MH 370 (7)</a:t>
            </a:r>
            <a:endParaRPr lang="ko-KR" altLang="en-US" dirty="0">
              <a:solidFill>
                <a:srgbClr val="FF0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26</a:t>
            </a:fld>
            <a:endParaRPr lang="en-US" altLang="ko-KR"/>
          </a:p>
        </p:txBody>
      </p:sp>
      <p:pic>
        <p:nvPicPr>
          <p:cNvPr id="3" name="Picture 13" descr="Map showing the last-known movements of flight MH370"/>
          <p:cNvPicPr>
            <a:picLocks noChangeAspect="1" noChangeArrowheads="1"/>
          </p:cNvPicPr>
          <p:nvPr/>
        </p:nvPicPr>
        <p:blipFill>
          <a:blip r:embed="rId2" cstate="print"/>
          <a:srcRect/>
          <a:stretch>
            <a:fillRect/>
          </a:stretch>
        </p:blipFill>
        <p:spPr bwMode="auto">
          <a:xfrm>
            <a:off x="0" y="461666"/>
            <a:ext cx="9144000" cy="6558196"/>
          </a:xfrm>
          <a:prstGeom prst="rect">
            <a:avLst/>
          </a:prstGeom>
          <a:noFill/>
        </p:spPr>
      </p:pic>
      <p:sp>
        <p:nvSpPr>
          <p:cNvPr id="4" name="직사각형 3"/>
          <p:cNvSpPr/>
          <p:nvPr/>
        </p:nvSpPr>
        <p:spPr>
          <a:xfrm>
            <a:off x="0" y="1"/>
            <a:ext cx="9144000" cy="461665"/>
          </a:xfrm>
          <a:prstGeom prst="rect">
            <a:avLst/>
          </a:prstGeom>
          <a:solidFill>
            <a:schemeClr val="tx1">
              <a:lumMod val="75000"/>
            </a:schemeClr>
          </a:solidFill>
          <a:ln>
            <a:solidFill>
              <a:schemeClr val="bg2"/>
            </a:solidFill>
          </a:ln>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 2. Disappearance of Malaysian Airlines Flight MH 370 (8)</a:t>
            </a:r>
            <a:endParaRPr lang="ko-KR" altLang="en-US"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27</a:t>
            </a:fld>
            <a:endParaRPr lang="en-US" altLang="ko-KR"/>
          </a:p>
        </p:txBody>
      </p:sp>
      <p:pic>
        <p:nvPicPr>
          <p:cNvPr id="74760" name="Picture 8" descr="http://www.radioaustralia.net.au/international/sites/default/files/imagecache/ra_article_feature/images/2014/05/27/5352458-3x2-700x467_2.jpg"/>
          <p:cNvPicPr>
            <a:picLocks noChangeAspect="1" noChangeArrowheads="1"/>
          </p:cNvPicPr>
          <p:nvPr/>
        </p:nvPicPr>
        <p:blipFill>
          <a:blip r:embed="rId2" cstate="print"/>
          <a:srcRect/>
          <a:stretch>
            <a:fillRect/>
          </a:stretch>
        </p:blipFill>
        <p:spPr bwMode="auto">
          <a:xfrm>
            <a:off x="0" y="740898"/>
            <a:ext cx="9154847" cy="6117102"/>
          </a:xfrm>
          <a:prstGeom prst="rect">
            <a:avLst/>
          </a:prstGeom>
          <a:noFill/>
        </p:spPr>
      </p:pic>
      <p:sp>
        <p:nvSpPr>
          <p:cNvPr id="9" name="직사각형 8"/>
          <p:cNvSpPr/>
          <p:nvPr/>
        </p:nvSpPr>
        <p:spPr>
          <a:xfrm>
            <a:off x="0" y="0"/>
            <a:ext cx="9154847" cy="461665"/>
          </a:xfrm>
          <a:prstGeom prst="rect">
            <a:avLst/>
          </a:prstGeom>
          <a:solidFill>
            <a:schemeClr val="tx1">
              <a:lumMod val="75000"/>
            </a:schemeClr>
          </a:solidFill>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2. Disappearance of Malaysian Airlines Flight MH 370 (9)</a:t>
            </a:r>
            <a:endParaRPr lang="ko-KR" altLang="en-US" dirty="0">
              <a:solidFill>
                <a:srgbClr val="FF0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28</a:t>
            </a:fld>
            <a:endParaRPr lang="en-US" altLang="ko-KR"/>
          </a:p>
        </p:txBody>
      </p:sp>
      <p:pic>
        <p:nvPicPr>
          <p:cNvPr id="229378" name="Picture 2" descr="Map showing search areas and possible debris sightings"/>
          <p:cNvPicPr>
            <a:picLocks noChangeAspect="1" noChangeArrowheads="1"/>
          </p:cNvPicPr>
          <p:nvPr/>
        </p:nvPicPr>
        <p:blipFill>
          <a:blip r:embed="rId2" cstate="print"/>
          <a:srcRect/>
          <a:stretch>
            <a:fillRect/>
          </a:stretch>
        </p:blipFill>
        <p:spPr bwMode="auto">
          <a:xfrm>
            <a:off x="0" y="625474"/>
            <a:ext cx="9120608" cy="6285035"/>
          </a:xfrm>
          <a:prstGeom prst="rect">
            <a:avLst/>
          </a:prstGeom>
          <a:noFill/>
        </p:spPr>
      </p:pic>
      <p:sp>
        <p:nvSpPr>
          <p:cNvPr id="4" name="직사각형 3"/>
          <p:cNvSpPr/>
          <p:nvPr/>
        </p:nvSpPr>
        <p:spPr>
          <a:xfrm>
            <a:off x="0" y="25309"/>
            <a:ext cx="9120608" cy="461665"/>
          </a:xfrm>
          <a:prstGeom prst="rect">
            <a:avLst/>
          </a:prstGeom>
          <a:solidFill>
            <a:schemeClr val="tx1">
              <a:lumMod val="75000"/>
            </a:schemeClr>
          </a:solidFill>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 2. Disappearance of Malaysian Airlines Flight MH 370 (10)</a:t>
            </a:r>
            <a:endParaRPr lang="ko-KR" alt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29</a:t>
            </a:fld>
            <a:endParaRPr lang="en-US" altLang="ko-KR"/>
          </a:p>
        </p:txBody>
      </p:sp>
      <p:pic>
        <p:nvPicPr>
          <p:cNvPr id="76806" name="Picture 6" descr="Malaysia 370 Wreckage Found">
            <a:hlinkClick r:id="rId2"/>
          </p:cNvPr>
          <p:cNvPicPr>
            <a:picLocks noChangeAspect="1" noChangeArrowheads="1"/>
          </p:cNvPicPr>
          <p:nvPr/>
        </p:nvPicPr>
        <p:blipFill>
          <a:blip r:embed="rId3" cstate="print"/>
          <a:srcRect/>
          <a:stretch>
            <a:fillRect/>
          </a:stretch>
        </p:blipFill>
        <p:spPr bwMode="auto">
          <a:xfrm>
            <a:off x="-25197" y="653510"/>
            <a:ext cx="9169197" cy="6204490"/>
          </a:xfrm>
          <a:prstGeom prst="rect">
            <a:avLst/>
          </a:prstGeom>
          <a:noFill/>
        </p:spPr>
      </p:pic>
      <p:sp>
        <p:nvSpPr>
          <p:cNvPr id="6" name="직사각형 5"/>
          <p:cNvSpPr/>
          <p:nvPr/>
        </p:nvSpPr>
        <p:spPr>
          <a:xfrm>
            <a:off x="-25196" y="37957"/>
            <a:ext cx="9219590" cy="1231106"/>
          </a:xfrm>
          <a:prstGeom prst="rect">
            <a:avLst/>
          </a:prstGeom>
          <a:solidFill>
            <a:srgbClr val="0000FF"/>
          </a:solidFill>
        </p:spPr>
        <p:txBody>
          <a:bodyPr wrap="square">
            <a:spAutoFit/>
          </a:bodyPr>
          <a:lstStyle/>
          <a:p>
            <a:pPr algn="ctr"/>
            <a:r>
              <a:rPr lang="en-US" altLang="ko-KR" sz="1800" b="1" dirty="0" smtClean="0"/>
              <a:t>On April 5, 2014 what could be the wreckage of ill-fated Malaysia Airlines Flight MH370 has been spotted drifting in a remote section of the Indian Ocean. According to reports, the </a:t>
            </a:r>
            <a:r>
              <a:rPr lang="en-US" altLang="ko-KR" sz="1800" b="1" dirty="0" smtClean="0">
                <a:solidFill>
                  <a:srgbClr val="FFFF00"/>
                </a:solidFill>
              </a:rPr>
              <a:t>debris </a:t>
            </a:r>
            <a:r>
              <a:rPr lang="en-US" altLang="ko-KR" sz="1800" b="1" dirty="0" smtClean="0"/>
              <a:t>was spotted after </a:t>
            </a:r>
          </a:p>
          <a:p>
            <a:pPr algn="ctr"/>
            <a:r>
              <a:rPr lang="en-US" altLang="ko-KR" sz="1800" b="1" dirty="0" smtClean="0"/>
              <a:t>Investigators discovered an electronic pulse in the same area</a:t>
            </a:r>
            <a:r>
              <a:rPr lang="en-US" altLang="ko-KR" sz="2000" b="1" dirty="0" smtClean="0"/>
              <a:t>.</a:t>
            </a:r>
            <a:endParaRPr lang="ko-KR" altLang="en-US" sz="1400" dirty="0"/>
          </a:p>
        </p:txBody>
      </p:sp>
      <p:sp>
        <p:nvSpPr>
          <p:cNvPr id="7" name="직사각형 6"/>
          <p:cNvSpPr/>
          <p:nvPr/>
        </p:nvSpPr>
        <p:spPr>
          <a:xfrm>
            <a:off x="-75591" y="6248400"/>
            <a:ext cx="9219591" cy="830997"/>
          </a:xfrm>
          <a:prstGeom prst="rect">
            <a:avLst/>
          </a:prstGeom>
          <a:solidFill>
            <a:srgbClr val="0000FF"/>
          </a:solidFill>
        </p:spPr>
        <p:txBody>
          <a:bodyPr wrap="square">
            <a:spAutoFit/>
          </a:bodyPr>
          <a:lstStyle/>
          <a:p>
            <a:pPr algn="ctr"/>
            <a:r>
              <a:rPr lang="en-US" altLang="ko-KR" sz="1600" b="1" dirty="0" smtClean="0"/>
              <a:t>A Chinese ship traveling within the search area inside the Indian Ocean discovered what has been described as a </a:t>
            </a:r>
            <a:r>
              <a:rPr lang="en-US" altLang="ko-KR" sz="1600" b="1" dirty="0" smtClean="0">
                <a:solidFill>
                  <a:srgbClr val="FFFF00"/>
                </a:solidFill>
              </a:rPr>
              <a:t>“series of sounds.” </a:t>
            </a:r>
            <a:r>
              <a:rPr lang="en-US" altLang="ko-KR" sz="1600" b="1" dirty="0" smtClean="0"/>
              <a:t>Just 56 miles away, the ship also spotted debris they described as white objects floating in the water.</a:t>
            </a:r>
            <a:endParaRPr lang="ko-KR" altLang="en-US" sz="1600" b="1"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a:t>
            </a:fld>
            <a:endParaRPr lang="en-US" altLang="ko-KR"/>
          </a:p>
        </p:txBody>
      </p:sp>
      <p:sp>
        <p:nvSpPr>
          <p:cNvPr id="3" name="직사각형 2"/>
          <p:cNvSpPr/>
          <p:nvPr/>
        </p:nvSpPr>
        <p:spPr>
          <a:xfrm>
            <a:off x="0" y="523220"/>
            <a:ext cx="9144000" cy="6401753"/>
          </a:xfrm>
          <a:prstGeom prst="rect">
            <a:avLst/>
          </a:prstGeom>
          <a:solidFill>
            <a:srgbClr val="FFFFFF"/>
          </a:solidFill>
        </p:spPr>
        <p:txBody>
          <a:bodyPr wrap="square">
            <a:spAutoFit/>
          </a:bodyPr>
          <a:lstStyle/>
          <a:p>
            <a:r>
              <a:rPr lang="en-US" altLang="ko-KR" b="1" dirty="0" smtClean="0"/>
              <a:t> </a:t>
            </a:r>
            <a:endParaRPr lang="en-US" altLang="ko-KR" b="1" dirty="0" smtClean="0">
              <a:solidFill>
                <a:srgbClr val="C00000"/>
              </a:solidFill>
            </a:endParaRPr>
          </a:p>
          <a:p>
            <a:r>
              <a:rPr lang="en-US" altLang="ko-KR" sz="2000" b="1" dirty="0" smtClean="0">
                <a:solidFill>
                  <a:srgbClr val="C00000"/>
                </a:solidFill>
              </a:rPr>
              <a:t> </a:t>
            </a:r>
            <a:r>
              <a:rPr lang="en-US" altLang="ko-KR" sz="1800" b="1" dirty="0" smtClean="0">
                <a:solidFill>
                  <a:srgbClr val="0000FF"/>
                </a:solidFill>
                <a:sym typeface="Wingdings"/>
              </a:rPr>
              <a:t> </a:t>
            </a:r>
            <a:r>
              <a:rPr lang="en-US" altLang="ko-KR" sz="1800" b="1" dirty="0" smtClean="0">
                <a:solidFill>
                  <a:srgbClr val="0000FF"/>
                </a:solidFill>
              </a:rPr>
              <a:t> </a:t>
            </a:r>
            <a:r>
              <a:rPr lang="en-US" altLang="ko-KR" sz="1800" b="1" dirty="0" err="1" smtClean="0">
                <a:solidFill>
                  <a:srgbClr val="0000FF"/>
                </a:solidFill>
              </a:rPr>
              <a:t>AirAsia</a:t>
            </a:r>
            <a:r>
              <a:rPr lang="en-US" altLang="ko-KR" sz="1800" b="1" dirty="0" smtClean="0">
                <a:solidFill>
                  <a:srgbClr val="0000FF"/>
                </a:solidFill>
              </a:rPr>
              <a:t> QZ8501 Jet departed from </a:t>
            </a:r>
            <a:r>
              <a:rPr lang="en-US" altLang="ko-KR" sz="1800" b="1" dirty="0" err="1" smtClean="0">
                <a:solidFill>
                  <a:srgbClr val="0000FF"/>
                </a:solidFill>
              </a:rPr>
              <a:t>Juanda</a:t>
            </a:r>
            <a:r>
              <a:rPr lang="en-US" altLang="ko-KR" sz="1800" b="1" dirty="0" smtClean="0">
                <a:solidFill>
                  <a:srgbClr val="0000FF"/>
                </a:solidFill>
              </a:rPr>
              <a:t> International Airport, Surabaya,</a:t>
            </a:r>
          </a:p>
          <a:p>
            <a:r>
              <a:rPr lang="en-US" altLang="ko-KR" sz="1800" b="1" dirty="0" smtClean="0">
                <a:solidFill>
                  <a:srgbClr val="0000FF"/>
                </a:solidFill>
              </a:rPr>
              <a:t>      at 05:35 on Dec. 28, 2014 and was scheduled to arrive at Singapore </a:t>
            </a:r>
          </a:p>
          <a:p>
            <a:r>
              <a:rPr lang="en-US" altLang="ko-KR" sz="1800" b="1" dirty="0" smtClean="0">
                <a:solidFill>
                  <a:srgbClr val="0000FF"/>
                </a:solidFill>
              </a:rPr>
              <a:t>      </a:t>
            </a:r>
            <a:r>
              <a:rPr lang="en-US" altLang="ko-KR" sz="1800" b="1" dirty="0" err="1" smtClean="0">
                <a:solidFill>
                  <a:srgbClr val="0000FF"/>
                </a:solidFill>
              </a:rPr>
              <a:t>Cahangi</a:t>
            </a:r>
            <a:r>
              <a:rPr lang="en-US" altLang="ko-KR" sz="1800" b="1" dirty="0" smtClean="0">
                <a:solidFill>
                  <a:srgbClr val="0000FF"/>
                </a:solidFill>
                <a:hlinkClick r:id="rId2" action="ppaction://hlinkfile" tooltip="Singapore Changi Airport"/>
              </a:rPr>
              <a:t> </a:t>
            </a:r>
            <a:r>
              <a:rPr lang="en-US" altLang="ko-KR" sz="1800" b="1" dirty="0" smtClean="0">
                <a:solidFill>
                  <a:srgbClr val="0000FF"/>
                </a:solidFill>
              </a:rPr>
              <a:t> Airport at 08:30 same day.</a:t>
            </a:r>
          </a:p>
          <a:p>
            <a:r>
              <a:rPr lang="en-US" altLang="ko-KR" sz="1600" b="1" dirty="0" smtClean="0">
                <a:solidFill>
                  <a:srgbClr val="C00000"/>
                </a:solidFill>
              </a:rPr>
              <a:t> </a:t>
            </a:r>
            <a:r>
              <a:rPr lang="en-US" altLang="ko-KR" sz="1600" b="1" dirty="0" smtClean="0">
                <a:solidFill>
                  <a:srgbClr val="C00000"/>
                </a:solidFill>
                <a:sym typeface="Wingdings"/>
              </a:rPr>
              <a:t> </a:t>
            </a:r>
            <a:r>
              <a:rPr lang="en-US" altLang="ko-KR" sz="1600" b="1" dirty="0" smtClean="0">
                <a:solidFill>
                  <a:srgbClr val="C00000"/>
                </a:solidFill>
              </a:rPr>
              <a:t> </a:t>
            </a:r>
            <a:r>
              <a:rPr lang="en-US" altLang="ko-KR" sz="1800" b="1" dirty="0" smtClean="0">
                <a:solidFill>
                  <a:srgbClr val="C00000"/>
                </a:solidFill>
              </a:rPr>
              <a:t>The Airbus A320-200 crashed into the Java Sea on Dec. 28, 2014 carrying</a:t>
            </a:r>
          </a:p>
          <a:p>
            <a:r>
              <a:rPr lang="en-US" altLang="ko-KR" sz="1800" b="1" dirty="0" smtClean="0">
                <a:solidFill>
                  <a:srgbClr val="C00000"/>
                </a:solidFill>
              </a:rPr>
              <a:t>      162 people from Indonesia's second city Surabaya to Singapore. </a:t>
            </a:r>
          </a:p>
          <a:p>
            <a:r>
              <a:rPr lang="en-US" altLang="ko-KR" sz="1800" b="1" dirty="0" smtClean="0">
                <a:solidFill>
                  <a:srgbClr val="086C19"/>
                </a:solidFill>
              </a:rPr>
              <a:t> </a:t>
            </a:r>
            <a:r>
              <a:rPr lang="en-US" altLang="ko-KR" sz="1800" b="1" dirty="0" smtClean="0">
                <a:solidFill>
                  <a:srgbClr val="086C19"/>
                </a:solidFill>
                <a:sym typeface="Wingdings"/>
              </a:rPr>
              <a:t></a:t>
            </a:r>
            <a:r>
              <a:rPr lang="en-US" altLang="ko-KR" sz="1800" b="1" dirty="0" smtClean="0">
                <a:solidFill>
                  <a:srgbClr val="086C19"/>
                </a:solidFill>
              </a:rPr>
              <a:t>   Searchers are hunting for the </a:t>
            </a:r>
            <a:r>
              <a:rPr lang="en-US" altLang="ko-KR" sz="1800" b="1" dirty="0" smtClean="0">
                <a:solidFill>
                  <a:srgbClr val="FF0000"/>
                </a:solidFill>
              </a:rPr>
              <a:t>"black box" </a:t>
            </a:r>
            <a:r>
              <a:rPr lang="en-US" altLang="ko-KR" sz="1800" b="1" dirty="0" smtClean="0">
                <a:solidFill>
                  <a:srgbClr val="086C19"/>
                </a:solidFill>
              </a:rPr>
              <a:t>flight data recorders to </a:t>
            </a:r>
          </a:p>
          <a:p>
            <a:r>
              <a:rPr lang="en-US" altLang="ko-KR" sz="1800" b="1" dirty="0" smtClean="0">
                <a:solidFill>
                  <a:srgbClr val="086C19"/>
                </a:solidFill>
              </a:rPr>
              <a:t>      determine the cause of the crash.</a:t>
            </a:r>
          </a:p>
          <a:p>
            <a:r>
              <a:rPr lang="en-US" altLang="ko-KR" sz="1800" b="1" dirty="0" smtClean="0">
                <a:solidFill>
                  <a:schemeClr val="accent6">
                    <a:lumMod val="75000"/>
                  </a:schemeClr>
                </a:solidFill>
              </a:rPr>
              <a:t> </a:t>
            </a:r>
            <a:r>
              <a:rPr lang="en-US" altLang="ko-KR" sz="1800" b="1" dirty="0" smtClean="0">
                <a:solidFill>
                  <a:schemeClr val="accent6">
                    <a:lumMod val="75000"/>
                  </a:schemeClr>
                </a:solidFill>
                <a:sym typeface="Wingdings"/>
              </a:rPr>
              <a:t></a:t>
            </a:r>
            <a:r>
              <a:rPr lang="en-US" altLang="ko-KR" sz="1800" b="1" dirty="0" smtClean="0">
                <a:solidFill>
                  <a:schemeClr val="accent6">
                    <a:lumMod val="75000"/>
                  </a:schemeClr>
                </a:solidFill>
              </a:rPr>
              <a:t>   An initial report on the website of Indonesia's meteorological agency</a:t>
            </a:r>
          </a:p>
          <a:p>
            <a:r>
              <a:rPr lang="en-US" altLang="ko-KR" sz="1800" b="1" dirty="0" smtClean="0">
                <a:solidFill>
                  <a:schemeClr val="accent6">
                    <a:lumMod val="75000"/>
                  </a:schemeClr>
                </a:solidFill>
              </a:rPr>
              <a:t>      BMKG suggested the weather at the time the plane went down sparked</a:t>
            </a:r>
          </a:p>
          <a:p>
            <a:r>
              <a:rPr lang="en-US" altLang="ko-KR" sz="1800" b="1" dirty="0" smtClean="0">
                <a:solidFill>
                  <a:schemeClr val="accent6">
                    <a:lumMod val="75000"/>
                  </a:schemeClr>
                </a:solidFill>
              </a:rPr>
              <a:t>      the disaster after it appeared to fly into storm clouds.</a:t>
            </a:r>
          </a:p>
          <a:p>
            <a:endParaRPr lang="en-US" altLang="ko-KR" sz="1800" b="1" dirty="0" smtClean="0">
              <a:solidFill>
                <a:schemeClr val="bg2"/>
              </a:solidFill>
            </a:endParaRPr>
          </a:p>
          <a:p>
            <a:r>
              <a:rPr lang="en-US" altLang="ko-KR" sz="1800" b="1" dirty="0" smtClean="0">
                <a:solidFill>
                  <a:schemeClr val="bg2"/>
                </a:solidFill>
              </a:rPr>
              <a:t> </a:t>
            </a:r>
            <a:r>
              <a:rPr lang="en-US" altLang="ko-KR" sz="1800" b="1" dirty="0" smtClean="0">
                <a:solidFill>
                  <a:schemeClr val="bg2"/>
                </a:solidFill>
                <a:sym typeface="Wingdings"/>
              </a:rPr>
              <a:t></a:t>
            </a:r>
            <a:r>
              <a:rPr lang="en-US" altLang="ko-KR" sz="1800" b="1" dirty="0" smtClean="0">
                <a:solidFill>
                  <a:schemeClr val="bg2"/>
                </a:solidFill>
              </a:rPr>
              <a:t>   "Based on the available data received on the location of the aircraft's </a:t>
            </a:r>
          </a:p>
          <a:p>
            <a:r>
              <a:rPr lang="en-US" altLang="ko-KR" sz="1800" b="1" dirty="0" smtClean="0">
                <a:solidFill>
                  <a:schemeClr val="bg2"/>
                </a:solidFill>
              </a:rPr>
              <a:t>       last contact, the weather was the triggering factor behind the accident,“</a:t>
            </a:r>
          </a:p>
          <a:p>
            <a:r>
              <a:rPr lang="en-US" altLang="ko-KR" sz="1800" b="1" dirty="0" smtClean="0">
                <a:solidFill>
                  <a:schemeClr val="bg2"/>
                </a:solidFill>
              </a:rPr>
              <a:t>       said the report, which referred to infra-red satellite pictures showing </a:t>
            </a:r>
          </a:p>
          <a:p>
            <a:r>
              <a:rPr lang="en-US" altLang="ko-KR" sz="1800" b="1" dirty="0" smtClean="0">
                <a:solidFill>
                  <a:schemeClr val="bg2"/>
                </a:solidFill>
              </a:rPr>
              <a:t>       peak cloud temperatures of minus 80 to minus 85 degrees Celsius at </a:t>
            </a:r>
          </a:p>
          <a:p>
            <a:r>
              <a:rPr lang="en-US" altLang="ko-KR" sz="1800" b="1" dirty="0" smtClean="0">
                <a:solidFill>
                  <a:schemeClr val="bg2"/>
                </a:solidFill>
              </a:rPr>
              <a:t>       the time.</a:t>
            </a:r>
          </a:p>
          <a:p>
            <a:r>
              <a:rPr lang="en-US" altLang="ko-KR" sz="1800" b="1" dirty="0" smtClean="0">
                <a:solidFill>
                  <a:srgbClr val="0000FF"/>
                </a:solidFill>
              </a:rPr>
              <a:t> </a:t>
            </a:r>
            <a:r>
              <a:rPr lang="en-US" altLang="ko-KR" sz="1800" b="1" dirty="0" smtClean="0">
                <a:solidFill>
                  <a:srgbClr val="0000FF"/>
                </a:solidFill>
                <a:sym typeface="Wingdings"/>
              </a:rPr>
              <a:t></a:t>
            </a:r>
            <a:r>
              <a:rPr lang="en-US" altLang="ko-KR" sz="1800" b="1" dirty="0" smtClean="0">
                <a:solidFill>
                  <a:srgbClr val="0000FF"/>
                </a:solidFill>
              </a:rPr>
              <a:t>   Only according </a:t>
            </a:r>
            <a:r>
              <a:rPr lang="en-US" altLang="ko-KR" sz="1800" b="1" dirty="0" smtClean="0">
                <a:solidFill>
                  <a:srgbClr val="3333FF"/>
                </a:solidFill>
              </a:rPr>
              <a:t>to a report from Indonesian meteorological expert</a:t>
            </a:r>
          </a:p>
          <a:p>
            <a:r>
              <a:rPr lang="en-US" altLang="ko-KR" sz="1800" b="1" dirty="0" smtClean="0">
                <a:solidFill>
                  <a:srgbClr val="3333FF"/>
                </a:solidFill>
              </a:rPr>
              <a:t>       </a:t>
            </a:r>
            <a:r>
              <a:rPr lang="en-US" altLang="ko-KR" sz="1800" b="1" dirty="0" smtClean="0">
                <a:solidFill>
                  <a:srgbClr val="CC0099"/>
                </a:solidFill>
              </a:rPr>
              <a:t>cause of the tragic of </a:t>
            </a:r>
            <a:r>
              <a:rPr lang="en-US" altLang="ko-KR" sz="1800" b="1" dirty="0" err="1" smtClean="0">
                <a:solidFill>
                  <a:srgbClr val="CC0099"/>
                </a:solidFill>
              </a:rPr>
              <a:t>AirAsia</a:t>
            </a:r>
            <a:r>
              <a:rPr lang="en-US" altLang="ko-KR" sz="1800" b="1" dirty="0" smtClean="0">
                <a:solidFill>
                  <a:srgbClr val="CC0099"/>
                </a:solidFill>
              </a:rPr>
              <a:t> flight QZ 8501 </a:t>
            </a:r>
            <a:r>
              <a:rPr lang="en-US" altLang="ko-KR" sz="1800" b="1" dirty="0" smtClean="0">
                <a:solidFill>
                  <a:srgbClr val="3333FF"/>
                </a:solidFill>
              </a:rPr>
              <a:t>the   most likely was not</a:t>
            </a:r>
          </a:p>
          <a:p>
            <a:r>
              <a:rPr lang="en-US" altLang="ko-KR" sz="1800" b="1" dirty="0" smtClean="0">
                <a:solidFill>
                  <a:srgbClr val="3333FF"/>
                </a:solidFill>
              </a:rPr>
              <a:t>       turbulence (as was previously believed), but actual chunks of ice</a:t>
            </a:r>
          </a:p>
          <a:p>
            <a:r>
              <a:rPr lang="en-US" altLang="ko-KR" sz="1800" b="1" dirty="0" smtClean="0">
                <a:solidFill>
                  <a:srgbClr val="3333FF"/>
                </a:solidFill>
              </a:rPr>
              <a:t>        inside the Airbus A320's engine</a:t>
            </a:r>
            <a:r>
              <a:rPr lang="en-US" altLang="ko-KR" sz="1800" dirty="0" smtClean="0">
                <a:solidFill>
                  <a:srgbClr val="3333FF"/>
                </a:solidFill>
              </a:rPr>
              <a:t>. </a:t>
            </a:r>
            <a:endParaRPr lang="en-US" altLang="ko-KR" dirty="0" smtClean="0">
              <a:solidFill>
                <a:srgbClr val="3333FF"/>
              </a:solidFill>
            </a:endParaRPr>
          </a:p>
          <a:p>
            <a:endParaRPr lang="ko-KR" altLang="en-US" dirty="0">
              <a:solidFill>
                <a:srgbClr val="3333FF"/>
              </a:solidFill>
            </a:endParaRPr>
          </a:p>
        </p:txBody>
      </p:sp>
      <p:sp>
        <p:nvSpPr>
          <p:cNvPr id="4" name="직사각형 3"/>
          <p:cNvSpPr/>
          <p:nvPr/>
        </p:nvSpPr>
        <p:spPr>
          <a:xfrm>
            <a:off x="0" y="0"/>
            <a:ext cx="9144000" cy="523220"/>
          </a:xfrm>
          <a:prstGeom prst="rect">
            <a:avLst/>
          </a:prstGeom>
          <a:solidFill>
            <a:schemeClr val="tx1">
              <a:lumMod val="75000"/>
            </a:schemeClr>
          </a:solidFill>
          <a:ln>
            <a:solidFill>
              <a:schemeClr val="accent1"/>
            </a:solidFill>
          </a:ln>
        </p:spPr>
        <p:txBody>
          <a:bodyPr wrap="square">
            <a:spAutoFit/>
          </a:bodyPr>
          <a:lstStyle/>
          <a:p>
            <a:pPr algn="ctr"/>
            <a:r>
              <a:rPr lang="en-US" altLang="ko-KR" sz="2800" b="1" dirty="0" smtClean="0">
                <a:solidFill>
                  <a:srgbClr val="FF0000"/>
                </a:solidFill>
                <a:effectLst>
                  <a:outerShdw blurRad="38100" dist="38100" dir="2700000" algn="tl">
                    <a:srgbClr val="000000">
                      <a:alpha val="43137"/>
                    </a:srgbClr>
                  </a:outerShdw>
                </a:effectLst>
              </a:rPr>
              <a:t>1. Indonesia </a:t>
            </a:r>
            <a:r>
              <a:rPr lang="en-US" altLang="ko-KR" sz="2800" b="1" dirty="0" err="1" smtClean="0">
                <a:solidFill>
                  <a:srgbClr val="FF0000"/>
                </a:solidFill>
                <a:effectLst>
                  <a:outerShdw blurRad="38100" dist="38100" dir="2700000" algn="tl">
                    <a:srgbClr val="000000">
                      <a:alpha val="43137"/>
                    </a:srgbClr>
                  </a:outerShdw>
                </a:effectLst>
              </a:rPr>
              <a:t>AirAsia</a:t>
            </a:r>
            <a:r>
              <a:rPr lang="en-US" altLang="ko-KR" sz="2800" b="1" dirty="0" smtClean="0">
                <a:solidFill>
                  <a:srgbClr val="FF0000"/>
                </a:solidFill>
                <a:effectLst>
                  <a:outerShdw blurRad="38100" dist="38100" dir="2700000" algn="tl">
                    <a:srgbClr val="000000">
                      <a:alpha val="43137"/>
                    </a:srgbClr>
                  </a:outerShdw>
                </a:effectLst>
              </a:rPr>
              <a:t> QZ8501 Jet crashed (1)</a:t>
            </a:r>
            <a:endParaRPr lang="ko-KR" altLang="en-US" sz="2800" dirty="0">
              <a:solidFill>
                <a:srgbClr val="FF0000"/>
              </a:solidFill>
              <a:effectLst>
                <a:outerShdw blurRad="38100" dist="38100" dir="2700000" algn="tl">
                  <a:srgbClr val="000000">
                    <a:alpha val="43137"/>
                  </a:srgbClr>
                </a:outerShdw>
              </a:effectLst>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30</a:t>
            </a:fld>
            <a:endParaRPr lang="en-US" altLang="ko-KR"/>
          </a:p>
        </p:txBody>
      </p:sp>
      <p:pic>
        <p:nvPicPr>
          <p:cNvPr id="72706" name="Picture 2" descr="https://encrypted-tbn0.gstatic.com/images?q=tbn:ANd9GcRTcS3M5GWtOv0I4elERAubCVXLwgsjrvhpphl5F8Cj1IDhIwGytQ"/>
          <p:cNvPicPr>
            <a:picLocks noChangeAspect="1" noChangeArrowheads="1"/>
          </p:cNvPicPr>
          <p:nvPr/>
        </p:nvPicPr>
        <p:blipFill>
          <a:blip r:embed="rId2" cstate="print"/>
          <a:srcRect/>
          <a:stretch>
            <a:fillRect/>
          </a:stretch>
        </p:blipFill>
        <p:spPr bwMode="auto">
          <a:xfrm>
            <a:off x="23493" y="644545"/>
            <a:ext cx="4861981" cy="2731815"/>
          </a:xfrm>
          <a:prstGeom prst="rect">
            <a:avLst/>
          </a:prstGeom>
          <a:noFill/>
        </p:spPr>
      </p:pic>
      <p:pic>
        <p:nvPicPr>
          <p:cNvPr id="72712" name="Picture 8" descr="https://encrypted-tbn1.gstatic.com/images?q=tbn:ANd9GcTw-2OGViZzEXsxoMjopvF681JgoA14vYOuZgtK0ek0RmtxIdqc"/>
          <p:cNvPicPr>
            <a:picLocks noChangeAspect="1" noChangeArrowheads="1"/>
          </p:cNvPicPr>
          <p:nvPr/>
        </p:nvPicPr>
        <p:blipFill>
          <a:blip r:embed="rId3" cstate="print"/>
          <a:srcRect/>
          <a:stretch>
            <a:fillRect/>
          </a:stretch>
        </p:blipFill>
        <p:spPr bwMode="auto">
          <a:xfrm>
            <a:off x="4885474" y="644545"/>
            <a:ext cx="4360464" cy="2536190"/>
          </a:xfrm>
          <a:prstGeom prst="rect">
            <a:avLst/>
          </a:prstGeom>
          <a:noFill/>
        </p:spPr>
      </p:pic>
      <p:pic>
        <p:nvPicPr>
          <p:cNvPr id="7" name="Picture 21" descr="https://encrypted-tbn1.gstatic.com/images?q=tbn:ANd9GcSSZ6bs5wveTLhA-5wqWl8gWhsnt-INX_SS4yhF3Bd4MAEv3DjL"/>
          <p:cNvPicPr>
            <a:picLocks noChangeAspect="1" noChangeArrowheads="1"/>
          </p:cNvPicPr>
          <p:nvPr/>
        </p:nvPicPr>
        <p:blipFill>
          <a:blip r:embed="rId4" cstate="print"/>
          <a:srcRect/>
          <a:stretch>
            <a:fillRect/>
          </a:stretch>
        </p:blipFill>
        <p:spPr bwMode="auto">
          <a:xfrm>
            <a:off x="23493" y="3660778"/>
            <a:ext cx="4885474" cy="3044822"/>
          </a:xfrm>
          <a:prstGeom prst="rect">
            <a:avLst/>
          </a:prstGeom>
          <a:noFill/>
        </p:spPr>
      </p:pic>
      <p:pic>
        <p:nvPicPr>
          <p:cNvPr id="8" name="Picture 10" descr="https://encrypted-tbn2.gstatic.com/images?q=tbn:ANd9GcTqYDD3g1NOWMlyEUVw5iP0XPSb16FsON2U6uOroVNHUu6sJmclJw"/>
          <p:cNvPicPr>
            <a:picLocks noChangeAspect="1" noChangeArrowheads="1"/>
          </p:cNvPicPr>
          <p:nvPr/>
        </p:nvPicPr>
        <p:blipFill>
          <a:blip r:embed="rId5" cstate="print"/>
          <a:srcRect/>
          <a:stretch>
            <a:fillRect/>
          </a:stretch>
        </p:blipFill>
        <p:spPr bwMode="auto">
          <a:xfrm>
            <a:off x="4847052" y="3757002"/>
            <a:ext cx="4398886" cy="2639333"/>
          </a:xfrm>
          <a:prstGeom prst="rect">
            <a:avLst/>
          </a:prstGeom>
          <a:noFill/>
        </p:spPr>
      </p:pic>
      <p:sp>
        <p:nvSpPr>
          <p:cNvPr id="9" name="직사각형 8"/>
          <p:cNvSpPr/>
          <p:nvPr/>
        </p:nvSpPr>
        <p:spPr>
          <a:xfrm>
            <a:off x="-1" y="0"/>
            <a:ext cx="9144001" cy="461665"/>
          </a:xfrm>
          <a:prstGeom prst="rect">
            <a:avLst/>
          </a:prstGeom>
          <a:solidFill>
            <a:schemeClr val="tx1">
              <a:lumMod val="75000"/>
            </a:schemeClr>
          </a:solidFill>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2. Disappearance of Malaysian Airlines Flight MH 370 (12)</a:t>
            </a:r>
            <a:endParaRPr lang="ko-KR" altLang="en-US" dirty="0">
              <a:solidFill>
                <a:srgbClr val="FF0000"/>
              </a:solidFill>
              <a:effectLst>
                <a:outerShdw blurRad="38100" dist="38100" dir="2700000" algn="tl">
                  <a:srgbClr val="000000">
                    <a:alpha val="43137"/>
                  </a:srgbClr>
                </a:outerShdw>
              </a:effectLst>
            </a:endParaRPr>
          </a:p>
        </p:txBody>
      </p:sp>
      <p:sp>
        <p:nvSpPr>
          <p:cNvPr id="10" name="직사각형 9"/>
          <p:cNvSpPr/>
          <p:nvPr/>
        </p:nvSpPr>
        <p:spPr>
          <a:xfrm>
            <a:off x="5833872" y="3295337"/>
            <a:ext cx="2273636" cy="461665"/>
          </a:xfrm>
          <a:prstGeom prst="rect">
            <a:avLst/>
          </a:prstGeom>
        </p:spPr>
        <p:txBody>
          <a:bodyPr wrap="square">
            <a:spAutoFit/>
          </a:bodyPr>
          <a:lstStyle/>
          <a:p>
            <a:r>
              <a:rPr lang="en-US" altLang="ko-KR" dirty="0" smtClean="0"/>
              <a:t>Press Interview</a:t>
            </a:r>
            <a:endParaRPr lang="ko-KR" altLang="en-US"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31</a:t>
            </a:fld>
            <a:endParaRPr lang="en-US" altLang="ko-KR"/>
          </a:p>
        </p:txBody>
      </p:sp>
      <p:pic>
        <p:nvPicPr>
          <p:cNvPr id="265219" name="_x115854200" descr="EMB00008c902ede"/>
          <p:cNvPicPr>
            <a:picLocks noChangeAspect="1" noChangeArrowheads="1"/>
          </p:cNvPicPr>
          <p:nvPr/>
        </p:nvPicPr>
        <p:blipFill>
          <a:blip r:embed="rId2" cstate="print"/>
          <a:srcRect/>
          <a:stretch>
            <a:fillRect/>
          </a:stretch>
        </p:blipFill>
        <p:spPr bwMode="auto">
          <a:xfrm>
            <a:off x="0" y="461666"/>
            <a:ext cx="4452697" cy="2661245"/>
          </a:xfrm>
          <a:prstGeom prst="rect">
            <a:avLst/>
          </a:prstGeom>
          <a:noFill/>
        </p:spPr>
      </p:pic>
      <p:sp>
        <p:nvSpPr>
          <p:cNvPr id="12" name="직사각형 11"/>
          <p:cNvSpPr/>
          <p:nvPr/>
        </p:nvSpPr>
        <p:spPr>
          <a:xfrm>
            <a:off x="4571999" y="3122911"/>
            <a:ext cx="4571999" cy="1091004"/>
          </a:xfrm>
          <a:prstGeom prst="rect">
            <a:avLst/>
          </a:prstGeom>
          <a:solidFill>
            <a:srgbClr val="FFFFFF"/>
          </a:solidFill>
        </p:spPr>
        <p:txBody>
          <a:bodyPr wrap="square">
            <a:spAutoFit/>
          </a:bodyPr>
          <a:lstStyle/>
          <a:p>
            <a:pPr>
              <a:lnSpc>
                <a:spcPts val="2000"/>
              </a:lnSpc>
            </a:pPr>
            <a:r>
              <a:rPr lang="en-US" altLang="ko-KR" sz="1400" b="1" dirty="0" smtClean="0">
                <a:solidFill>
                  <a:srgbClr val="C00000"/>
                </a:solidFill>
                <a:effectLst>
                  <a:outerShdw blurRad="38100" dist="38100" dir="2700000" algn="tl">
                    <a:srgbClr val="000000">
                      <a:alpha val="43137"/>
                    </a:srgbClr>
                  </a:outerShdw>
                </a:effectLst>
              </a:rPr>
              <a:t>Chinese patrol ship </a:t>
            </a:r>
            <a:r>
              <a:rPr lang="en-US" altLang="ko-KR" sz="1400" b="1" dirty="0" err="1" smtClean="0">
                <a:solidFill>
                  <a:srgbClr val="C00000"/>
                </a:solidFill>
                <a:effectLst>
                  <a:outerShdw blurRad="38100" dist="38100" dir="2700000" algn="tl">
                    <a:srgbClr val="000000">
                      <a:alpha val="43137"/>
                    </a:srgbClr>
                  </a:outerShdw>
                </a:effectLst>
              </a:rPr>
              <a:t>Haixun</a:t>
            </a:r>
            <a:r>
              <a:rPr lang="en-US" altLang="ko-KR" sz="1400" b="1" dirty="0" smtClean="0">
                <a:solidFill>
                  <a:srgbClr val="C00000"/>
                </a:solidFill>
                <a:effectLst>
                  <a:outerShdw blurRad="38100" dist="38100" dir="2700000" algn="tl">
                    <a:srgbClr val="000000">
                      <a:alpha val="43137"/>
                    </a:srgbClr>
                  </a:outerShdw>
                </a:effectLst>
              </a:rPr>
              <a:t> 01 is pictured during </a:t>
            </a:r>
          </a:p>
          <a:p>
            <a:pPr>
              <a:lnSpc>
                <a:spcPts val="2000"/>
              </a:lnSpc>
            </a:pPr>
            <a:r>
              <a:rPr lang="en-US" altLang="ko-KR" sz="1400" b="1" dirty="0" smtClean="0">
                <a:solidFill>
                  <a:srgbClr val="C00000"/>
                </a:solidFill>
                <a:effectLst>
                  <a:outerShdw blurRad="38100" dist="38100" dir="2700000" algn="tl">
                    <a:srgbClr val="000000">
                      <a:alpha val="43137"/>
                    </a:srgbClr>
                  </a:outerShdw>
                </a:effectLst>
              </a:rPr>
              <a:t>a search for the missing Malaysia Airlines flight MH370, in the south Indian Ocean April 5, 2014. </a:t>
            </a:r>
          </a:p>
          <a:p>
            <a:pPr>
              <a:lnSpc>
                <a:spcPts val="2000"/>
              </a:lnSpc>
            </a:pPr>
            <a:endParaRPr lang="en-US" altLang="ko-KR" sz="1400" b="1" dirty="0">
              <a:solidFill>
                <a:srgbClr val="C00000"/>
              </a:solidFill>
              <a:effectLst>
                <a:outerShdw blurRad="38100" dist="38100" dir="2700000" algn="tl">
                  <a:srgbClr val="000000">
                    <a:alpha val="43137"/>
                  </a:srgbClr>
                </a:outerShdw>
              </a:effectLst>
            </a:endParaRPr>
          </a:p>
        </p:txBody>
      </p:sp>
      <p:pic>
        <p:nvPicPr>
          <p:cNvPr id="265224" name="Picture 8" descr="searchmh370.jpg"/>
          <p:cNvPicPr>
            <a:picLocks noChangeAspect="1" noChangeArrowheads="1"/>
          </p:cNvPicPr>
          <p:nvPr/>
        </p:nvPicPr>
        <p:blipFill>
          <a:blip r:embed="rId3" cstate="print"/>
          <a:srcRect/>
          <a:stretch>
            <a:fillRect/>
          </a:stretch>
        </p:blipFill>
        <p:spPr bwMode="auto">
          <a:xfrm>
            <a:off x="4571999" y="4086225"/>
            <a:ext cx="4632960" cy="2808732"/>
          </a:xfrm>
          <a:prstGeom prst="rect">
            <a:avLst/>
          </a:prstGeom>
          <a:noFill/>
        </p:spPr>
      </p:pic>
      <p:pic>
        <p:nvPicPr>
          <p:cNvPr id="265226" name="Picture 10" descr="Chinese patrol ship Haixun 01 starts search in new area"/>
          <p:cNvPicPr>
            <a:picLocks noChangeAspect="1" noChangeArrowheads="1"/>
          </p:cNvPicPr>
          <p:nvPr/>
        </p:nvPicPr>
        <p:blipFill>
          <a:blip r:embed="rId4" cstate="print"/>
          <a:srcRect/>
          <a:stretch>
            <a:fillRect/>
          </a:stretch>
        </p:blipFill>
        <p:spPr bwMode="auto">
          <a:xfrm>
            <a:off x="4412898" y="461666"/>
            <a:ext cx="4731102" cy="2661245"/>
          </a:xfrm>
          <a:prstGeom prst="rect">
            <a:avLst/>
          </a:prstGeom>
          <a:noFill/>
        </p:spPr>
      </p:pic>
      <p:sp>
        <p:nvSpPr>
          <p:cNvPr id="9" name="직사각형 8"/>
          <p:cNvSpPr/>
          <p:nvPr/>
        </p:nvSpPr>
        <p:spPr>
          <a:xfrm>
            <a:off x="-1" y="1"/>
            <a:ext cx="9144000" cy="461665"/>
          </a:xfrm>
          <a:prstGeom prst="rect">
            <a:avLst/>
          </a:prstGeom>
          <a:solidFill>
            <a:schemeClr val="tx1">
              <a:lumMod val="75000"/>
            </a:schemeClr>
          </a:solidFill>
          <a:ln>
            <a:solidFill>
              <a:schemeClr val="bg2"/>
            </a:solidFill>
          </a:ln>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4. Disappearance of Malaysian Airlines Flight MH 370 (13)</a:t>
            </a:r>
            <a:endParaRPr lang="ko-KR" altLang="en-US" dirty="0"/>
          </a:p>
        </p:txBody>
      </p:sp>
      <p:sp>
        <p:nvSpPr>
          <p:cNvPr id="10" name="직사각형 9"/>
          <p:cNvSpPr/>
          <p:nvPr/>
        </p:nvSpPr>
        <p:spPr>
          <a:xfrm>
            <a:off x="0" y="3122911"/>
            <a:ext cx="6553200" cy="830997"/>
          </a:xfrm>
          <a:prstGeom prst="rect">
            <a:avLst/>
          </a:prstGeom>
        </p:spPr>
        <p:txBody>
          <a:bodyPr wrap="square">
            <a:spAutoFit/>
          </a:bodyPr>
          <a:lstStyle/>
          <a:p>
            <a:pPr algn="just"/>
            <a:r>
              <a:rPr lang="en-US" altLang="ko-KR" sz="1600" b="1" dirty="0" smtClean="0">
                <a:latin typeface="Franklin Gothic Medium" panose="020B0603020102020204" pitchFamily="34" charset="0"/>
                <a:cs typeface="Times New Roman" pitchFamily="18" charset="0"/>
              </a:rPr>
              <a:t>An unmanned submarine has completed its first </a:t>
            </a:r>
          </a:p>
          <a:p>
            <a:pPr algn="just"/>
            <a:r>
              <a:rPr lang="en-US" altLang="ko-KR" sz="1600" b="1" dirty="0" smtClean="0">
                <a:latin typeface="Franklin Gothic Medium" panose="020B0603020102020204" pitchFamily="34" charset="0"/>
                <a:cs typeface="Times New Roman" pitchFamily="18" charset="0"/>
              </a:rPr>
              <a:t>search  for debris from missing Malaysia Airlines </a:t>
            </a:r>
          </a:p>
          <a:p>
            <a:pPr algn="just"/>
            <a:r>
              <a:rPr lang="en-US" altLang="ko-KR" sz="1600" b="1" dirty="0" smtClean="0">
                <a:latin typeface="Franklin Gothic Medium" panose="020B0603020102020204" pitchFamily="34" charset="0"/>
                <a:cs typeface="Times New Roman" pitchFamily="18" charset="0"/>
              </a:rPr>
              <a:t>flight MH370 in the southern Indian </a:t>
            </a:r>
            <a:r>
              <a:rPr lang="en-US" altLang="ko-KR" sz="1600" b="1" dirty="0" smtClean="0">
                <a:latin typeface="Times New Roman" pitchFamily="18" charset="0"/>
                <a:cs typeface="Times New Roman" pitchFamily="18" charset="0"/>
              </a:rPr>
              <a:t>Ocean.</a:t>
            </a:r>
            <a:endParaRPr lang="ko-KR" altLang="en-US" sz="1600" b="1" dirty="0">
              <a:latin typeface="Times New Roman" pitchFamily="18" charset="0"/>
              <a:cs typeface="Times New Roman" pitchFamily="18" charset="0"/>
            </a:endParaRPr>
          </a:p>
        </p:txBody>
      </p:sp>
      <p:pic>
        <p:nvPicPr>
          <p:cNvPr id="11" name="Picture 25" descr="http://www.radioaustralia.net.au/international/sites/default/files/imagecache/ra_article_feature/images/2014/04/15/5378146-3x2-700x467.jpg"/>
          <p:cNvPicPr>
            <a:picLocks noChangeAspect="1" noChangeArrowheads="1"/>
          </p:cNvPicPr>
          <p:nvPr/>
        </p:nvPicPr>
        <p:blipFill>
          <a:blip r:embed="rId5" cstate="print"/>
          <a:srcRect/>
          <a:stretch>
            <a:fillRect/>
          </a:stretch>
        </p:blipFill>
        <p:spPr bwMode="auto">
          <a:xfrm>
            <a:off x="-1" y="3953908"/>
            <a:ext cx="4572000" cy="3054930"/>
          </a:xfrm>
          <a:prstGeom prst="rect">
            <a:avLst/>
          </a:prstGeom>
          <a:noFill/>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32</a:t>
            </a:fld>
            <a:endParaRPr lang="en-US" altLang="ko-KR"/>
          </a:p>
        </p:txBody>
      </p:sp>
      <p:pic>
        <p:nvPicPr>
          <p:cNvPr id="3" name="Picture 4" descr="http://i.telegraph.co.uk/multimedia/archive/02874/mh370insert_2874643c.jpg"/>
          <p:cNvPicPr>
            <a:picLocks noChangeAspect="1" noChangeArrowheads="1"/>
          </p:cNvPicPr>
          <p:nvPr/>
        </p:nvPicPr>
        <p:blipFill>
          <a:blip r:embed="rId2" cstate="print"/>
          <a:srcRect/>
          <a:stretch>
            <a:fillRect/>
          </a:stretch>
        </p:blipFill>
        <p:spPr bwMode="auto">
          <a:xfrm>
            <a:off x="0" y="547747"/>
            <a:ext cx="5610225" cy="6329799"/>
          </a:xfrm>
          <a:prstGeom prst="rect">
            <a:avLst/>
          </a:prstGeom>
          <a:noFill/>
        </p:spPr>
      </p:pic>
      <p:graphicFrame>
        <p:nvGraphicFramePr>
          <p:cNvPr id="4" name="표 3"/>
          <p:cNvGraphicFramePr>
            <a:graphicFrameLocks noGrp="1"/>
          </p:cNvGraphicFramePr>
          <p:nvPr>
            <p:extLst>
              <p:ext uri="{D42A27DB-BD31-4B8C-83A1-F6EECF244321}">
                <p14:modId xmlns="" xmlns:p14="http://schemas.microsoft.com/office/powerpoint/2010/main" val="2926558132"/>
              </p:ext>
            </p:extLst>
          </p:nvPr>
        </p:nvGraphicFramePr>
        <p:xfrm>
          <a:off x="5772150" y="547743"/>
          <a:ext cx="3209925" cy="6310257"/>
        </p:xfrm>
        <a:graphic>
          <a:graphicData uri="http://schemas.openxmlformats.org/drawingml/2006/table">
            <a:tbl>
              <a:tblPr/>
              <a:tblGrid>
                <a:gridCol w="2399320"/>
                <a:gridCol w="810605"/>
              </a:tblGrid>
              <a:tr h="662192">
                <a:tc gridSpan="2">
                  <a:txBody>
                    <a:bodyPr/>
                    <a:lstStyle/>
                    <a:p>
                      <a:pPr algn="ctr" latinLnBrk="0">
                        <a:spcAft>
                          <a:spcPts val="0"/>
                        </a:spcAft>
                      </a:pPr>
                      <a:r>
                        <a:rPr lang="en-US" altLang="ko-KR" sz="1800" b="1" u="sng" kern="100" dirty="0" smtClean="0">
                          <a:solidFill>
                            <a:srgbClr val="0000FF"/>
                          </a:solidFill>
                          <a:latin typeface="Franklin Gothic Medium" panose="020B0603020102020204" pitchFamily="34" charset="0"/>
                          <a:ea typeface="맑은 고딕"/>
                          <a:cs typeface="Times New Roman"/>
                        </a:rPr>
                        <a:t>Passengers 237+C</a:t>
                      </a:r>
                      <a:r>
                        <a:rPr lang="en-US" altLang="ko-KR" sz="1800" b="1" u="sng" kern="100" dirty="0" smtClean="0">
                          <a:solidFill>
                            <a:srgbClr val="0000FF"/>
                          </a:solidFill>
                          <a:latin typeface="Franklin Gothic Medium" panose="020B0603020102020204" pitchFamily="34" charset="0"/>
                          <a:ea typeface="맑은 고딕"/>
                          <a:cs typeface="Times New Roman" pitchFamily="18" charset="0"/>
                        </a:rPr>
                        <a:t>rew 12</a:t>
                      </a:r>
                      <a:r>
                        <a:rPr lang="en-US" altLang="ko-KR" sz="1800" b="1" u="sng" kern="100" dirty="0" smtClean="0">
                          <a:solidFill>
                            <a:srgbClr val="0000FF"/>
                          </a:solidFill>
                          <a:latin typeface="Franklin Gothic Medium" panose="020B0603020102020204" pitchFamily="34" charset="0"/>
                          <a:ea typeface="맑은 고딕"/>
                          <a:cs typeface="Times New Roman"/>
                        </a:rPr>
                        <a:t>=239</a:t>
                      </a:r>
                      <a:endParaRPr lang="ko-KR" sz="1800" b="1" u="sng" kern="100" dirty="0">
                        <a:solidFill>
                          <a:srgbClr val="0000FF"/>
                        </a:solidFill>
                        <a:latin typeface="Franklin Gothic Medium" panose="020B0603020102020204" pitchFamily="34" charset="0"/>
                        <a:ea typeface="맑은 고딕"/>
                        <a:cs typeface="Times New Roman" pitchFamily="18" charset="0"/>
                      </a:endParaRPr>
                    </a:p>
                  </a:txBody>
                  <a:tcPr marL="9525" marR="9525" marT="9525" marB="9525" anchor="ctr">
                    <a:lnL>
                      <a:noFill/>
                    </a:lnL>
                    <a:lnR>
                      <a:noFill/>
                    </a:lnR>
                    <a:lnT>
                      <a:noFill/>
                    </a:lnT>
                    <a:lnB>
                      <a:noFill/>
                    </a:lnB>
                    <a:solidFill>
                      <a:srgbClr val="FFFFFF"/>
                    </a:solidFill>
                  </a:tcPr>
                </a:tc>
                <a:tc hMerge="1">
                  <a:txBody>
                    <a:bodyPr/>
                    <a:lstStyle/>
                    <a:p>
                      <a:pPr latinLnBrk="1"/>
                      <a:endParaRPr lang="ko-KR" altLang="en-US"/>
                    </a:p>
                  </a:txBody>
                  <a:tcPr/>
                </a:tc>
              </a:tr>
              <a:tr h="302127">
                <a:tc>
                  <a:txBody>
                    <a:bodyPr/>
                    <a:lstStyle/>
                    <a:p>
                      <a:pPr algn="l" latinLnBrk="0">
                        <a:spcAft>
                          <a:spcPts val="0"/>
                        </a:spcAft>
                      </a:pPr>
                      <a:r>
                        <a:rPr lang="en-US" sz="1600" b="1" u="none" kern="0" dirty="0" smtClean="0">
                          <a:solidFill>
                            <a:srgbClr val="FF0000"/>
                          </a:solidFill>
                          <a:latin typeface="Franklin Gothic Medium" panose="020B0603020102020204" pitchFamily="34" charset="0"/>
                          <a:ea typeface="굴림"/>
                          <a:cs typeface="Times New Roman"/>
                        </a:rPr>
                        <a:t>    </a:t>
                      </a:r>
                      <a:r>
                        <a:rPr lang="en-US" sz="1800" b="1" u="none" kern="0" dirty="0" smtClean="0">
                          <a:solidFill>
                            <a:srgbClr val="FF0000"/>
                          </a:solidFill>
                          <a:latin typeface="Franklin Gothic Medium" panose="020B0603020102020204" pitchFamily="34" charset="0"/>
                          <a:ea typeface="굴림"/>
                          <a:cs typeface="Times New Roman"/>
                        </a:rPr>
                        <a:t>Country</a:t>
                      </a:r>
                      <a:endParaRPr lang="ko-KR" sz="1800" b="1" u="none" kern="100" dirty="0">
                        <a:solidFill>
                          <a:srgbClr val="FF0000"/>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c>
                  <a:txBody>
                    <a:bodyPr/>
                    <a:lstStyle/>
                    <a:p>
                      <a:pPr algn="l" latinLnBrk="0">
                        <a:spcAft>
                          <a:spcPts val="0"/>
                        </a:spcAft>
                      </a:pPr>
                      <a:r>
                        <a:rPr lang="en-US" altLang="ko-KR" sz="1600" b="1" u="none" kern="100" dirty="0" smtClean="0">
                          <a:solidFill>
                            <a:srgbClr val="FF0000"/>
                          </a:solidFill>
                          <a:latin typeface="Franklin Gothic Medium" panose="020B0603020102020204" pitchFamily="34" charset="0"/>
                          <a:ea typeface="맑은 고딕"/>
                          <a:cs typeface="Times New Roman" pitchFamily="18" charset="0"/>
                        </a:rPr>
                        <a:t>Persons</a:t>
                      </a:r>
                      <a:endParaRPr lang="ko-KR" sz="1600" b="1" u="none" kern="100" dirty="0">
                        <a:solidFill>
                          <a:srgbClr val="FF0000"/>
                        </a:solidFill>
                        <a:latin typeface="Franklin Gothic Medium" panose="020B0603020102020204" pitchFamily="34" charset="0"/>
                        <a:ea typeface="맑은 고딕"/>
                        <a:cs typeface="Times New Roman" pitchFamily="18" charset="0"/>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Australia</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smtClean="0">
                          <a:solidFill>
                            <a:schemeClr val="bg2"/>
                          </a:solidFill>
                          <a:latin typeface="Franklin Gothic Medium" panose="020B0603020102020204" pitchFamily="34" charset="0"/>
                          <a:ea typeface="굴림"/>
                          <a:cs typeface="Times New Roman"/>
                        </a:rPr>
                        <a:t>6</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Canada</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2</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570685">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China </a:t>
                      </a:r>
                      <a:r>
                        <a:rPr lang="en-US" sz="1600" b="1" kern="0" dirty="0">
                          <a:solidFill>
                            <a:schemeClr val="bg2"/>
                          </a:solidFill>
                          <a:latin typeface="Franklin Gothic Medium" panose="020B0603020102020204" pitchFamily="34" charset="0"/>
                          <a:ea typeface="굴림"/>
                          <a:cs typeface="Times New Roman"/>
                        </a:rPr>
                        <a:t>(Hong Kong) </a:t>
                      </a:r>
                      <a:endParaRPr lang="en-US"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1</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570685">
                <a:tc>
                  <a:txBody>
                    <a:bodyPr/>
                    <a:lstStyle/>
                    <a:p>
                      <a:pPr algn="l" latinLnBrk="0">
                        <a:spcAft>
                          <a:spcPts val="0"/>
                        </a:spcAft>
                      </a:pPr>
                      <a:r>
                        <a:rPr lang="en-US" sz="1600" b="1" kern="0" dirty="0" smtClean="0">
                          <a:solidFill>
                            <a:srgbClr val="0000FF"/>
                          </a:solidFill>
                          <a:latin typeface="Franklin Gothic Medium" panose="020B0603020102020204" pitchFamily="34" charset="0"/>
                          <a:ea typeface="굴림"/>
                          <a:cs typeface="Times New Roman"/>
                        </a:rPr>
                        <a:t>    China </a:t>
                      </a:r>
                      <a:r>
                        <a:rPr lang="en-US" sz="1600" b="1" kern="0" dirty="0">
                          <a:solidFill>
                            <a:srgbClr val="0000FF"/>
                          </a:solidFill>
                          <a:latin typeface="Franklin Gothic Medium" panose="020B0603020102020204" pitchFamily="34" charset="0"/>
                          <a:ea typeface="굴림"/>
                          <a:cs typeface="Times New Roman"/>
                        </a:rPr>
                        <a:t>(Mainland)</a:t>
                      </a:r>
                      <a:endParaRPr lang="en-US" sz="1600" b="1" kern="100" dirty="0">
                        <a:solidFill>
                          <a:srgbClr val="0000FF"/>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rgbClr val="0000FF"/>
                          </a:solidFill>
                          <a:latin typeface="Franklin Gothic Medium" panose="020B0603020102020204" pitchFamily="34" charset="0"/>
                          <a:ea typeface="굴림"/>
                          <a:cs typeface="Times New Roman"/>
                        </a:rPr>
                        <a:t>152</a:t>
                      </a:r>
                      <a:endParaRPr lang="ko-KR" sz="1600" b="1" kern="100" dirty="0">
                        <a:solidFill>
                          <a:srgbClr val="0000FF"/>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France</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4</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India</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5</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Indonesia</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7</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Iran</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2</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rgbClr val="0000FF"/>
                          </a:solidFill>
                          <a:latin typeface="Franklin Gothic Medium" panose="020B0603020102020204" pitchFamily="34" charset="0"/>
                          <a:ea typeface="굴림"/>
                          <a:cs typeface="Times New Roman"/>
                        </a:rPr>
                        <a:t>    Malaysia</a:t>
                      </a:r>
                      <a:endParaRPr lang="en-US" sz="1600" b="1" kern="0" dirty="0">
                        <a:solidFill>
                          <a:srgbClr val="0000FF"/>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altLang="ko-KR" sz="1600" b="1" kern="100" dirty="0" smtClean="0">
                          <a:solidFill>
                            <a:srgbClr val="0000FF"/>
                          </a:solidFill>
                          <a:latin typeface="Franklin Gothic Medium" panose="020B0603020102020204" pitchFamily="34" charset="0"/>
                          <a:ea typeface="맑은 고딕"/>
                          <a:cs typeface="Times New Roman" pitchFamily="18" charset="0"/>
                        </a:rPr>
                        <a:t>38</a:t>
                      </a:r>
                      <a:endParaRPr lang="ko-KR" sz="1600" b="1" kern="100" dirty="0">
                        <a:solidFill>
                          <a:srgbClr val="0000FF"/>
                        </a:solidFill>
                        <a:latin typeface="Franklin Gothic Medium" panose="020B0603020102020204" pitchFamily="34" charset="0"/>
                        <a:ea typeface="맑은 고딕"/>
                        <a:cs typeface="Times New Roman" pitchFamily="18" charset="0"/>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Netherlands</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1</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New </a:t>
                      </a:r>
                      <a:r>
                        <a:rPr lang="en-US" sz="1600" b="1" kern="0" dirty="0">
                          <a:solidFill>
                            <a:schemeClr val="bg2"/>
                          </a:solidFill>
                          <a:latin typeface="Franklin Gothic Medium" panose="020B0603020102020204" pitchFamily="34" charset="0"/>
                          <a:ea typeface="굴림"/>
                          <a:cs typeface="Times New Roman"/>
                        </a:rPr>
                        <a:t>Zealand</a:t>
                      </a: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2</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Russia</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1</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27691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Taipei</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1</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smtClean="0">
                          <a:solidFill>
                            <a:schemeClr val="bg2"/>
                          </a:solidFill>
                          <a:latin typeface="Franklin Gothic Medium" panose="020B0603020102020204" pitchFamily="34" charset="0"/>
                          <a:ea typeface="굴림"/>
                          <a:cs typeface="Times New Roman"/>
                        </a:rPr>
                        <a:t>    Ukraine</a:t>
                      </a:r>
                      <a:endParaRPr lang="en-US" sz="1600" b="1" kern="0" dirty="0">
                        <a:solidFill>
                          <a:schemeClr val="bg2"/>
                        </a:solidFill>
                        <a:latin typeface="Franklin Gothic Medium" panose="020B0603020102020204" pitchFamily="34" charset="0"/>
                        <a:ea typeface="굴림"/>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chemeClr val="bg2"/>
                          </a:solidFill>
                          <a:latin typeface="Franklin Gothic Medium" panose="020B0603020102020204" pitchFamily="34" charset="0"/>
                          <a:ea typeface="굴림"/>
                          <a:cs typeface="Times New Roman"/>
                        </a:rPr>
                        <a:t>2</a:t>
                      </a:r>
                      <a:endParaRPr lang="ko-KR" sz="1600" b="1"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u="none" kern="0" dirty="0" smtClean="0">
                          <a:solidFill>
                            <a:schemeClr val="bg2"/>
                          </a:solidFill>
                          <a:latin typeface="Franklin Gothic Medium" panose="020B0603020102020204" pitchFamily="34" charset="0"/>
                          <a:ea typeface="굴림"/>
                          <a:cs typeface="Times New Roman"/>
                        </a:rPr>
                        <a:t>    The</a:t>
                      </a:r>
                      <a:r>
                        <a:rPr lang="en-US" sz="1600" b="1" u="none" kern="0" baseline="0" dirty="0" smtClean="0">
                          <a:solidFill>
                            <a:schemeClr val="bg2"/>
                          </a:solidFill>
                          <a:latin typeface="Franklin Gothic Medium" panose="020B0603020102020204" pitchFamily="34" charset="0"/>
                          <a:ea typeface="굴림"/>
                          <a:cs typeface="Times New Roman"/>
                        </a:rPr>
                        <a:t> </a:t>
                      </a:r>
                      <a:r>
                        <a:rPr lang="en-US" sz="1600" b="1" u="none" kern="0" dirty="0" smtClean="0">
                          <a:solidFill>
                            <a:schemeClr val="bg2"/>
                          </a:solidFill>
                          <a:latin typeface="Franklin Gothic Medium" panose="020B0603020102020204" pitchFamily="34" charset="0"/>
                          <a:ea typeface="굴림"/>
                          <a:cs typeface="Times New Roman"/>
                        </a:rPr>
                        <a:t>United </a:t>
                      </a:r>
                      <a:r>
                        <a:rPr lang="en-US" sz="1600" b="1" u="none" kern="0" dirty="0">
                          <a:solidFill>
                            <a:schemeClr val="bg2"/>
                          </a:solidFill>
                          <a:latin typeface="Franklin Gothic Medium" panose="020B0603020102020204" pitchFamily="34" charset="0"/>
                          <a:ea typeface="굴림"/>
                          <a:cs typeface="Times New Roman"/>
                        </a:rPr>
                        <a:t>States</a:t>
                      </a: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u="sng" kern="0" dirty="0">
                          <a:solidFill>
                            <a:schemeClr val="bg2"/>
                          </a:solidFill>
                          <a:latin typeface="Franklin Gothic Medium" panose="020B0603020102020204" pitchFamily="34" charset="0"/>
                          <a:ea typeface="굴림"/>
                          <a:cs typeface="Times New Roman"/>
                        </a:rPr>
                        <a:t>3</a:t>
                      </a:r>
                      <a:endParaRPr lang="ko-KR" sz="1600" b="1" u="sng" kern="100" dirty="0">
                        <a:solidFill>
                          <a:schemeClr val="bg2"/>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r h="302127">
                <a:tc>
                  <a:txBody>
                    <a:bodyPr/>
                    <a:lstStyle/>
                    <a:p>
                      <a:pPr algn="l" latinLnBrk="0">
                        <a:spcAft>
                          <a:spcPts val="0"/>
                        </a:spcAft>
                      </a:pPr>
                      <a:r>
                        <a:rPr lang="en-US" sz="1600" b="1" kern="0" dirty="0">
                          <a:solidFill>
                            <a:srgbClr val="0000FF"/>
                          </a:solidFill>
                          <a:latin typeface="Franklin Gothic Medium" panose="020B0603020102020204" pitchFamily="34" charset="0"/>
                          <a:ea typeface="굴림"/>
                          <a:cs typeface="Times New Roman"/>
                        </a:rPr>
                        <a:t>Total</a:t>
                      </a:r>
                      <a:endParaRPr lang="ko-KR" sz="1600" b="1" kern="100" dirty="0">
                        <a:solidFill>
                          <a:srgbClr val="0000FF"/>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c>
                  <a:txBody>
                    <a:bodyPr/>
                    <a:lstStyle/>
                    <a:p>
                      <a:pPr algn="ctr" latinLnBrk="0">
                        <a:spcAft>
                          <a:spcPts val="0"/>
                        </a:spcAft>
                      </a:pPr>
                      <a:r>
                        <a:rPr lang="en-US" sz="1600" b="1" kern="0" dirty="0">
                          <a:solidFill>
                            <a:srgbClr val="0000FF"/>
                          </a:solidFill>
                          <a:latin typeface="Franklin Gothic Medium" panose="020B0603020102020204" pitchFamily="34" charset="0"/>
                          <a:ea typeface="굴림"/>
                          <a:cs typeface="Times New Roman"/>
                        </a:rPr>
                        <a:t>239</a:t>
                      </a:r>
                      <a:endParaRPr lang="ko-KR" sz="1600" b="1" kern="100" dirty="0">
                        <a:solidFill>
                          <a:srgbClr val="0000FF"/>
                        </a:solidFill>
                        <a:latin typeface="Franklin Gothic Medium" panose="020B0603020102020204" pitchFamily="34" charset="0"/>
                        <a:ea typeface="맑은 고딕"/>
                        <a:cs typeface="Times New Roman"/>
                      </a:endParaRPr>
                    </a:p>
                  </a:txBody>
                  <a:tcPr marL="9525" marR="9525" marT="9525" marB="9525" anchor="ctr">
                    <a:lnL>
                      <a:noFill/>
                    </a:lnL>
                    <a:lnR>
                      <a:noFill/>
                    </a:lnR>
                    <a:lnT>
                      <a:noFill/>
                    </a:lnT>
                    <a:lnB>
                      <a:noFill/>
                    </a:lnB>
                    <a:solidFill>
                      <a:srgbClr val="FFFFFF"/>
                    </a:solidFill>
                  </a:tcPr>
                </a:tc>
              </a:tr>
            </a:tbl>
          </a:graphicData>
        </a:graphic>
      </p:graphicFrame>
      <p:sp>
        <p:nvSpPr>
          <p:cNvPr id="5" name="직사각형 4"/>
          <p:cNvSpPr/>
          <p:nvPr/>
        </p:nvSpPr>
        <p:spPr>
          <a:xfrm>
            <a:off x="0" y="1"/>
            <a:ext cx="9144000" cy="461665"/>
          </a:xfrm>
          <a:prstGeom prst="rect">
            <a:avLst/>
          </a:prstGeom>
          <a:solidFill>
            <a:schemeClr val="tx1">
              <a:lumMod val="75000"/>
            </a:schemeClr>
          </a:solidFill>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 4. Disappearance of Malaysian Airlines Flight MH 370 (14)</a:t>
            </a:r>
            <a:endParaRPr lang="ko-KR" altLang="en-US"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33</a:t>
            </a:fld>
            <a:endParaRPr lang="en-US" altLang="ko-KR"/>
          </a:p>
        </p:txBody>
      </p:sp>
      <p:pic>
        <p:nvPicPr>
          <p:cNvPr id="267266" name="Picture 2" descr="Towed pinger locator"/>
          <p:cNvPicPr>
            <a:picLocks noChangeAspect="1" noChangeArrowheads="1"/>
          </p:cNvPicPr>
          <p:nvPr/>
        </p:nvPicPr>
        <p:blipFill>
          <a:blip r:embed="rId2" cstate="print"/>
          <a:srcRect/>
          <a:stretch>
            <a:fillRect/>
          </a:stretch>
        </p:blipFill>
        <p:spPr bwMode="auto">
          <a:xfrm>
            <a:off x="809625" y="461665"/>
            <a:ext cx="7648575" cy="6435100"/>
          </a:xfrm>
          <a:prstGeom prst="rect">
            <a:avLst/>
          </a:prstGeom>
          <a:noFill/>
        </p:spPr>
      </p:pic>
      <p:sp>
        <p:nvSpPr>
          <p:cNvPr id="4" name="직사각형 3"/>
          <p:cNvSpPr/>
          <p:nvPr/>
        </p:nvSpPr>
        <p:spPr>
          <a:xfrm>
            <a:off x="0" y="0"/>
            <a:ext cx="9144000" cy="461665"/>
          </a:xfrm>
          <a:prstGeom prst="rect">
            <a:avLst/>
          </a:prstGeom>
          <a:solidFill>
            <a:schemeClr val="tx1">
              <a:lumMod val="75000"/>
            </a:schemeClr>
          </a:solidFill>
          <a:ln>
            <a:solidFill>
              <a:schemeClr val="bg2"/>
            </a:solidFill>
          </a:ln>
        </p:spPr>
        <p:txBody>
          <a:bodyPr wrap="square">
            <a:spAutoFit/>
          </a:bodyPr>
          <a:lstStyle/>
          <a:p>
            <a:r>
              <a:rPr lang="en-US" altLang="ko-KR" b="1" dirty="0" smtClean="0">
                <a:solidFill>
                  <a:srgbClr val="FF0000"/>
                </a:solidFill>
                <a:effectLst>
                  <a:outerShdw blurRad="38100" dist="38100" dir="2700000" algn="tl">
                    <a:srgbClr val="000000">
                      <a:alpha val="43137"/>
                    </a:srgbClr>
                  </a:outerShdw>
                </a:effectLst>
              </a:rPr>
              <a:t> 2. Disappearance of Malaysian Airlines Flight MH 370 (15)</a:t>
            </a:r>
            <a:endParaRPr lang="ko-KR" altLang="en-US"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34</a:t>
            </a:fld>
            <a:endParaRPr lang="en-US" altLang="ko-KR"/>
          </a:p>
        </p:txBody>
      </p:sp>
      <p:pic>
        <p:nvPicPr>
          <p:cNvPr id="73730" name="Picture 2" descr="http://s1.ibtimes.com/sites/www.ibtimes.com/files/styles/picture_this/public/2014/03/25/mh370-families-shout-slogans.jpg?itok=BU7X4InJ"/>
          <p:cNvPicPr>
            <a:picLocks noChangeAspect="1" noChangeArrowheads="1"/>
          </p:cNvPicPr>
          <p:nvPr/>
        </p:nvPicPr>
        <p:blipFill>
          <a:blip r:embed="rId2" cstate="print"/>
          <a:srcRect/>
          <a:stretch>
            <a:fillRect/>
          </a:stretch>
        </p:blipFill>
        <p:spPr bwMode="auto">
          <a:xfrm>
            <a:off x="-72343" y="898385"/>
            <a:ext cx="9216343" cy="5876400"/>
          </a:xfrm>
          <a:prstGeom prst="rect">
            <a:avLst/>
          </a:prstGeom>
          <a:noFill/>
        </p:spPr>
      </p:pic>
      <p:sp>
        <p:nvSpPr>
          <p:cNvPr id="4" name="직사각형 3"/>
          <p:cNvSpPr/>
          <p:nvPr/>
        </p:nvSpPr>
        <p:spPr>
          <a:xfrm>
            <a:off x="0" y="190499"/>
            <a:ext cx="9144000" cy="707886"/>
          </a:xfrm>
          <a:prstGeom prst="rect">
            <a:avLst/>
          </a:prstGeom>
        </p:spPr>
        <p:txBody>
          <a:bodyPr wrap="square">
            <a:spAutoFit/>
          </a:bodyPr>
          <a:lstStyle/>
          <a:p>
            <a:pPr algn="ctr"/>
            <a:r>
              <a:rPr lang="en-US" altLang="ko-KR" sz="2000" b="1" dirty="0" smtClean="0">
                <a:solidFill>
                  <a:srgbClr val="FFFFFF"/>
                </a:solidFill>
                <a:effectLst>
                  <a:outerShdw blurRad="38100" dist="38100" dir="2700000" algn="tl">
                    <a:srgbClr val="000000">
                      <a:alpha val="43137"/>
                    </a:srgbClr>
                  </a:outerShdw>
                </a:effectLst>
                <a:latin typeface="HY견고딕" pitchFamily="18" charset="-127"/>
                <a:ea typeface="HY견고딕" pitchFamily="18" charset="-127"/>
              </a:rPr>
              <a:t>Relatives of passengers on the missing flight march to the Malaysian embassy in Beijing</a:t>
            </a:r>
            <a:r>
              <a:rPr lang="en-US" altLang="ko-KR" sz="2000" dirty="0" smtClean="0">
                <a:solidFill>
                  <a:srgbClr val="FFFFFF"/>
                </a:solidFill>
                <a:latin typeface="HY견고딕" pitchFamily="18" charset="-127"/>
                <a:ea typeface="HY견고딕" pitchFamily="18" charset="-127"/>
              </a:rPr>
              <a:t>.</a:t>
            </a:r>
            <a:endParaRPr lang="ko-KR" altLang="en-US" sz="2000" dirty="0">
              <a:solidFill>
                <a:srgbClr val="FFFFFF"/>
              </a:solidFill>
              <a:latin typeface="HY견고딕" pitchFamily="18" charset="-127"/>
              <a:ea typeface="HY견고딕" pitchFamily="18" charset="-127"/>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35</a:t>
            </a:fld>
            <a:endParaRPr lang="en-US" altLang="ko-KR"/>
          </a:p>
        </p:txBody>
      </p:sp>
      <p:sp>
        <p:nvSpPr>
          <p:cNvPr id="229377" name="Rectangle 1"/>
          <p:cNvSpPr>
            <a:spLocks noChangeArrowheads="1"/>
          </p:cNvSpPr>
          <p:nvPr/>
        </p:nvSpPr>
        <p:spPr bwMode="auto">
          <a:xfrm>
            <a:off x="0" y="707886"/>
            <a:ext cx="9126567"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6525" algn="l" defTabSz="914400" rtl="0" eaLnBrk="1" fontAlgn="base" latinLnBrk="1" hangingPunct="1">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Times New Roman" pitchFamily="18" charset="0"/>
            </a:endParaRPr>
          </a:p>
          <a:p>
            <a:pPr lvl="0" indent="136525" latinLnBrk="1"/>
            <a:r>
              <a:rPr lang="en-US" altLang="ko-KR" sz="1000" b="1" dirty="0" smtClean="0">
                <a:solidFill>
                  <a:srgbClr val="0000FF"/>
                </a:solidFill>
                <a:latin typeface="HY견고딕" pitchFamily="18" charset="-127"/>
                <a:ea typeface="HY견고딕" pitchFamily="18" charset="-127"/>
              </a:rPr>
              <a:t>●</a:t>
            </a:r>
            <a:r>
              <a:rPr kumimoji="1" lang="en-US" altLang="ko-KR" sz="1000" b="1" i="0" u="none" strike="noStrike" cap="none" normalizeH="0" baseline="0" dirty="0" smtClean="0">
                <a:ln>
                  <a:noFill/>
                </a:ln>
                <a:solidFill>
                  <a:srgbClr val="0000FF"/>
                </a:solidFill>
                <a:effectLst/>
                <a:latin typeface="HY견고딕" pitchFamily="18" charset="-127"/>
                <a:ea typeface="HY견고딕" pitchFamily="18" charset="-127"/>
                <a:cs typeface="Times New Roman" pitchFamily="18" charset="0"/>
              </a:rPr>
              <a:t>  </a:t>
            </a:r>
            <a:r>
              <a:rPr kumimoji="1" lang="en-US" altLang="ko-KR" sz="1800" b="1" i="0" u="none" strike="noStrike" cap="none" normalizeH="0" baseline="0" dirty="0" smtClean="0">
                <a:ln>
                  <a:noFill/>
                </a:ln>
                <a:solidFill>
                  <a:srgbClr val="0000FF"/>
                </a:solidFill>
                <a:effectLst/>
                <a:latin typeface="+mj-ea"/>
                <a:ea typeface="+mj-ea"/>
                <a:cs typeface="Times New Roman" pitchFamily="18" charset="0"/>
              </a:rPr>
              <a:t>A U.S.-based Law Firm  said it expects to represent families of more than</a:t>
            </a:r>
          </a:p>
          <a:p>
            <a:pPr lvl="0" indent="136525" latinLnBrk="1"/>
            <a:r>
              <a:rPr kumimoji="1" lang="en-US" altLang="ko-KR" sz="1800" b="1" dirty="0" smtClean="0">
                <a:solidFill>
                  <a:srgbClr val="0000FF"/>
                </a:solidFill>
                <a:latin typeface="+mj-ea"/>
                <a:ea typeface="+mj-ea"/>
                <a:cs typeface="Times New Roman" pitchFamily="18" charset="0"/>
              </a:rPr>
              <a:t>  </a:t>
            </a:r>
            <a:r>
              <a:rPr kumimoji="1" lang="en-US" altLang="ko-KR" sz="1800" b="1" i="0" u="none" strike="noStrike" cap="none" normalizeH="0" baseline="0" dirty="0" smtClean="0">
                <a:ln>
                  <a:noFill/>
                </a:ln>
                <a:solidFill>
                  <a:srgbClr val="0000FF"/>
                </a:solidFill>
                <a:effectLst/>
                <a:latin typeface="+mj-ea"/>
                <a:ea typeface="+mj-ea"/>
                <a:cs typeface="Times New Roman" pitchFamily="18" charset="0"/>
              </a:rPr>
              <a:t> half of the passengers on board the missing Malaysian Airlines flight in a</a:t>
            </a:r>
          </a:p>
          <a:p>
            <a:pPr lvl="0" indent="136525" latinLnBrk="1"/>
            <a:r>
              <a:rPr kumimoji="1" lang="en-US" altLang="ko-KR" sz="1800" b="1" dirty="0" smtClean="0">
                <a:solidFill>
                  <a:srgbClr val="0000FF"/>
                </a:solidFill>
                <a:latin typeface="+mj-ea"/>
                <a:ea typeface="+mj-ea"/>
                <a:cs typeface="Times New Roman" pitchFamily="18" charset="0"/>
              </a:rPr>
              <a:t>  </a:t>
            </a:r>
            <a:r>
              <a:rPr kumimoji="1" lang="en-US" altLang="ko-KR" sz="1800" b="1" i="0" u="none" strike="noStrike" cap="none" normalizeH="0" baseline="0" dirty="0" smtClean="0">
                <a:ln>
                  <a:noFill/>
                </a:ln>
                <a:solidFill>
                  <a:srgbClr val="0000FF"/>
                </a:solidFill>
                <a:effectLst/>
                <a:latin typeface="+mj-ea"/>
                <a:ea typeface="+mj-ea"/>
                <a:cs typeface="Times New Roman" pitchFamily="18" charset="0"/>
              </a:rPr>
              <a:t> lawsuit against the carriers and Boeing Company, alleging the plane had</a:t>
            </a:r>
          </a:p>
          <a:p>
            <a:pPr lvl="0" indent="136525" latinLnBrk="1"/>
            <a:r>
              <a:rPr kumimoji="1" lang="en-US" altLang="ko-KR" sz="1800" b="1" dirty="0" smtClean="0">
                <a:solidFill>
                  <a:srgbClr val="0000FF"/>
                </a:solidFill>
                <a:latin typeface="+mj-ea"/>
                <a:ea typeface="+mj-ea"/>
                <a:cs typeface="Times New Roman" pitchFamily="18" charset="0"/>
              </a:rPr>
              <a:t>  </a:t>
            </a:r>
            <a:r>
              <a:rPr kumimoji="1" lang="en-US" altLang="ko-KR" sz="1800" b="1" i="0" u="none" strike="noStrike" cap="none" normalizeH="0" baseline="0" dirty="0" smtClean="0">
                <a:ln>
                  <a:noFill/>
                </a:ln>
                <a:solidFill>
                  <a:srgbClr val="0000FF"/>
                </a:solidFill>
                <a:effectLst/>
                <a:latin typeface="+mj-ea"/>
                <a:ea typeface="+mj-ea"/>
                <a:cs typeface="Times New Roman" pitchFamily="18" charset="0"/>
              </a:rPr>
              <a:t> crashed due to mechanical failure. </a:t>
            </a:r>
          </a:p>
          <a:p>
            <a:pPr lvl="0" indent="136525" latinLnBrk="1"/>
            <a:endParaRPr kumimoji="1" lang="en-US" altLang="ko-KR" sz="1800" b="1" i="0" u="none" strike="noStrike" cap="none" normalizeH="0" baseline="0" dirty="0" smtClean="0">
              <a:ln>
                <a:noFill/>
              </a:ln>
              <a:solidFill>
                <a:srgbClr val="0000FF"/>
              </a:solidFill>
              <a:effectLst/>
              <a:latin typeface="+mj-ea"/>
              <a:ea typeface="+mj-ea"/>
              <a:cs typeface="Times New Roman" pitchFamily="18" charset="0"/>
            </a:endParaRPr>
          </a:p>
          <a:p>
            <a:pPr lvl="0" indent="136525" latinLnBrk="1"/>
            <a:r>
              <a:rPr lang="en-US" altLang="ko-KR" sz="1800" b="1" dirty="0" smtClean="0">
                <a:solidFill>
                  <a:srgbClr val="CC3300"/>
                </a:solidFill>
                <a:latin typeface="+mj-ea"/>
                <a:ea typeface="+mj-ea"/>
              </a:rPr>
              <a:t>●</a:t>
            </a:r>
            <a:r>
              <a:rPr kumimoji="1" lang="en-US" altLang="ko-KR" sz="1200" b="1" i="0" u="none" strike="noStrike" cap="none" normalizeH="0" baseline="0" dirty="0" smtClean="0">
                <a:ln>
                  <a:noFill/>
                </a:ln>
                <a:solidFill>
                  <a:srgbClr val="CC3300"/>
                </a:solidFill>
                <a:effectLst/>
                <a:latin typeface="+mj-ea"/>
                <a:ea typeface="+mj-ea"/>
                <a:cs typeface="Times New Roman" pitchFamily="18" charset="0"/>
              </a:rPr>
              <a:t> </a:t>
            </a:r>
            <a:r>
              <a:rPr kumimoji="1" lang="en-US" altLang="ko-KR" sz="1800" b="1" i="0" u="none" strike="noStrike" cap="none" normalizeH="0" baseline="0" dirty="0" smtClean="0">
                <a:ln>
                  <a:noFill/>
                </a:ln>
                <a:solidFill>
                  <a:srgbClr val="CC3300"/>
                </a:solidFill>
                <a:effectLst/>
                <a:latin typeface="+mj-ea"/>
                <a:ea typeface="+mj-ea"/>
                <a:cs typeface="Times New Roman" pitchFamily="18" charset="0"/>
              </a:rPr>
              <a:t>The </a:t>
            </a:r>
            <a:r>
              <a:rPr kumimoji="1" lang="en-US" altLang="ko-KR" sz="1800" b="1" i="0" u="none" strike="noStrike" cap="none" normalizeH="0" baseline="0" dirty="0" smtClean="0">
                <a:ln>
                  <a:noFill/>
                </a:ln>
                <a:solidFill>
                  <a:srgbClr val="C00000"/>
                </a:solidFill>
                <a:effectLst/>
                <a:latin typeface="+mj-ea"/>
                <a:ea typeface="+mj-ea"/>
                <a:cs typeface="Times New Roman" pitchFamily="18" charset="0"/>
              </a:rPr>
              <a:t>Beijing-bound flight MH370 disappeared more than few weeks ago, </a:t>
            </a:r>
          </a:p>
          <a:p>
            <a:pPr lvl="0" indent="136525" latinLnBrk="1"/>
            <a:r>
              <a:rPr kumimoji="1" lang="en-US" altLang="ko-KR" sz="1800" b="1" dirty="0" smtClean="0">
                <a:solidFill>
                  <a:srgbClr val="C00000"/>
                </a:solidFill>
                <a:latin typeface="+mj-ea"/>
                <a:ea typeface="+mj-ea"/>
                <a:cs typeface="Times New Roman" pitchFamily="18" charset="0"/>
              </a:rPr>
              <a:t>   </a:t>
            </a:r>
            <a:r>
              <a:rPr kumimoji="1" lang="en-US" altLang="ko-KR" sz="1800" b="1" i="0" u="none" strike="noStrike" cap="none" normalizeH="0" baseline="0" dirty="0" smtClean="0">
                <a:ln>
                  <a:noFill/>
                </a:ln>
                <a:solidFill>
                  <a:srgbClr val="C00000"/>
                </a:solidFill>
                <a:effectLst/>
                <a:latin typeface="+mj-ea"/>
                <a:ea typeface="+mj-ea"/>
                <a:cs typeface="Times New Roman" pitchFamily="18" charset="0"/>
              </a:rPr>
              <a:t>and was announced to have crashed into the remote southern Indian</a:t>
            </a:r>
          </a:p>
          <a:p>
            <a:pPr lvl="0" indent="136525" latinLnBrk="1"/>
            <a:r>
              <a:rPr kumimoji="1" lang="en-US" altLang="ko-KR" sz="1800" b="1" dirty="0" smtClean="0">
                <a:solidFill>
                  <a:srgbClr val="C00000"/>
                </a:solidFill>
                <a:latin typeface="+mj-ea"/>
                <a:ea typeface="+mj-ea"/>
                <a:cs typeface="Times New Roman" pitchFamily="18" charset="0"/>
              </a:rPr>
              <a:t>  </a:t>
            </a:r>
            <a:r>
              <a:rPr kumimoji="1" lang="en-US" altLang="ko-KR" sz="1800" b="1" i="0" u="none" strike="noStrike" cap="none" normalizeH="0" baseline="0" dirty="0" smtClean="0">
                <a:ln>
                  <a:noFill/>
                </a:ln>
                <a:solidFill>
                  <a:srgbClr val="C00000"/>
                </a:solidFill>
                <a:effectLst/>
                <a:latin typeface="+mj-ea"/>
                <a:ea typeface="+mj-ea"/>
                <a:cs typeface="Times New Roman" pitchFamily="18" charset="0"/>
              </a:rPr>
              <a:t> ocean with all 239 on board presumed to have died. </a:t>
            </a:r>
          </a:p>
          <a:p>
            <a:pPr marL="0" marR="0" lvl="0" indent="136525" algn="l" defTabSz="914400" rtl="0" eaLnBrk="1" fontAlgn="base" latinLnBrk="1" hangingPunct="1">
              <a:lnSpc>
                <a:spcPct val="100000"/>
              </a:lnSpc>
              <a:spcBef>
                <a:spcPct val="0"/>
              </a:spcBef>
              <a:spcAft>
                <a:spcPct val="0"/>
              </a:spcAft>
              <a:buClrTx/>
              <a:buSzTx/>
              <a:buFontTx/>
              <a:buNone/>
              <a:tabLst/>
            </a:pPr>
            <a:endParaRPr kumimoji="1" lang="en-US" altLang="ko-KR" sz="1800" b="1" dirty="0" smtClean="0">
              <a:solidFill>
                <a:srgbClr val="086C19"/>
              </a:solidFill>
              <a:latin typeface="+mj-ea"/>
              <a:ea typeface="+mj-ea"/>
              <a:cs typeface="Times New Roman" pitchFamily="18" charset="0"/>
            </a:endParaRPr>
          </a:p>
          <a:p>
            <a:pPr lvl="0" indent="136525" latinLnBrk="1"/>
            <a:r>
              <a:rPr lang="en-US" altLang="ko-KR" sz="1800" b="1" dirty="0" smtClean="0">
                <a:solidFill>
                  <a:srgbClr val="086C19"/>
                </a:solidFill>
                <a:latin typeface="+mj-ea"/>
                <a:ea typeface="+mj-ea"/>
              </a:rPr>
              <a:t>●</a:t>
            </a:r>
            <a:r>
              <a:rPr kumimoji="1" lang="en-US" altLang="ko-KR" sz="1800" b="1" i="0" u="none" strike="noStrike" cap="none" normalizeH="0" baseline="0" dirty="0" smtClean="0">
                <a:ln>
                  <a:noFill/>
                </a:ln>
                <a:solidFill>
                  <a:srgbClr val="086C19"/>
                </a:solidFill>
                <a:effectLst/>
                <a:latin typeface="+mj-ea"/>
                <a:ea typeface="+mj-ea"/>
                <a:cs typeface="Times New Roman" pitchFamily="18" charset="0"/>
              </a:rPr>
              <a:t> Chicago-based </a:t>
            </a:r>
            <a:r>
              <a:rPr kumimoji="1" lang="en-US" altLang="ko-KR" sz="1800" b="1" i="0" u="none" strike="noStrike" cap="none" normalizeH="0" baseline="0" dirty="0" err="1" smtClean="0">
                <a:ln>
                  <a:noFill/>
                </a:ln>
                <a:solidFill>
                  <a:srgbClr val="086C19"/>
                </a:solidFill>
                <a:effectLst/>
                <a:latin typeface="+mj-ea"/>
                <a:ea typeface="+mj-ea"/>
                <a:cs typeface="Times New Roman" pitchFamily="18" charset="0"/>
              </a:rPr>
              <a:t>Ribbeck</a:t>
            </a:r>
            <a:r>
              <a:rPr kumimoji="1" lang="en-US" altLang="ko-KR" sz="1800" b="1" i="0" u="none" strike="noStrike" cap="none" normalizeH="0" baseline="0" dirty="0" smtClean="0">
                <a:ln>
                  <a:noFill/>
                </a:ln>
                <a:solidFill>
                  <a:srgbClr val="086C19"/>
                </a:solidFill>
                <a:effectLst/>
                <a:latin typeface="+mj-ea"/>
                <a:ea typeface="+mj-ea"/>
                <a:cs typeface="Times New Roman" pitchFamily="18" charset="0"/>
              </a:rPr>
              <a:t> Law has filed a petition for discovery against </a:t>
            </a:r>
          </a:p>
          <a:p>
            <a:pPr lvl="0" indent="136525" latinLnBrk="1"/>
            <a:r>
              <a:rPr kumimoji="1" lang="en-US" altLang="ko-KR" sz="1800" b="1" dirty="0" smtClean="0">
                <a:solidFill>
                  <a:srgbClr val="086C19"/>
                </a:solidFill>
                <a:latin typeface="+mj-ea"/>
                <a:ea typeface="+mj-ea"/>
                <a:cs typeface="Times New Roman" pitchFamily="18" charset="0"/>
              </a:rPr>
              <a:t>   </a:t>
            </a:r>
            <a:r>
              <a:rPr kumimoji="1" lang="en-US" altLang="ko-KR" sz="1800" b="1" i="0" u="none" strike="noStrike" cap="none" normalizeH="0" baseline="0" dirty="0" smtClean="0">
                <a:ln>
                  <a:noFill/>
                </a:ln>
                <a:solidFill>
                  <a:srgbClr val="086C19"/>
                </a:solidFill>
                <a:effectLst/>
                <a:latin typeface="+mj-ea"/>
                <a:ea typeface="+mj-ea"/>
                <a:cs typeface="Times New Roman" pitchFamily="18" charset="0"/>
              </a:rPr>
              <a:t>Boeing Co., manufacturer of the aircraft, and Malaysian Airlines operator</a:t>
            </a:r>
          </a:p>
          <a:p>
            <a:pPr lvl="0" indent="136525" latinLnBrk="1"/>
            <a:r>
              <a:rPr kumimoji="1" lang="en-US" altLang="ko-KR" sz="1800" b="1" dirty="0" smtClean="0">
                <a:solidFill>
                  <a:srgbClr val="086C19"/>
                </a:solidFill>
                <a:latin typeface="+mj-ea"/>
                <a:ea typeface="+mj-ea"/>
                <a:cs typeface="Times New Roman" pitchFamily="18" charset="0"/>
              </a:rPr>
              <a:t>  </a:t>
            </a:r>
            <a:r>
              <a:rPr kumimoji="1" lang="en-US" altLang="ko-KR" sz="1800" b="1" i="0" u="none" strike="noStrike" cap="none" normalizeH="0" baseline="0" dirty="0" smtClean="0">
                <a:ln>
                  <a:noFill/>
                </a:ln>
                <a:solidFill>
                  <a:srgbClr val="086C19"/>
                </a:solidFill>
                <a:effectLst/>
                <a:latin typeface="+mj-ea"/>
                <a:ea typeface="+mj-ea"/>
                <a:cs typeface="Times New Roman" pitchFamily="18" charset="0"/>
              </a:rPr>
              <a:t> of the plane in a Cook County, Illinois Circuit Court in the United States.</a:t>
            </a:r>
          </a:p>
          <a:p>
            <a:pPr lvl="0" indent="136525" latinLnBrk="1"/>
            <a:endParaRPr kumimoji="1" lang="en-US" altLang="ko-KR" sz="1800" b="1" i="0" u="none" strike="noStrike" cap="none" normalizeH="0" baseline="0" dirty="0" smtClean="0">
              <a:ln>
                <a:noFill/>
              </a:ln>
              <a:solidFill>
                <a:srgbClr val="086C19"/>
              </a:solidFill>
              <a:effectLst/>
              <a:latin typeface="+mj-ea"/>
              <a:ea typeface="+mj-ea"/>
              <a:cs typeface="Times New Roman" pitchFamily="18" charset="0"/>
            </a:endParaRPr>
          </a:p>
          <a:p>
            <a:pPr lvl="0" indent="136525" latinLnBrk="1"/>
            <a:r>
              <a:rPr lang="en-US" altLang="ko-KR" sz="1800" b="1" dirty="0" smtClean="0">
                <a:solidFill>
                  <a:srgbClr val="FF3399"/>
                </a:solidFill>
                <a:latin typeface="+mj-ea"/>
                <a:ea typeface="+mj-ea"/>
              </a:rPr>
              <a:t>●</a:t>
            </a:r>
            <a:r>
              <a:rPr kumimoji="1" lang="en-US" altLang="ko-KR" sz="1800" b="1" i="0" u="none" strike="noStrike" cap="none" normalizeH="0" baseline="0" dirty="0" smtClean="0">
                <a:ln>
                  <a:noFill/>
                </a:ln>
                <a:solidFill>
                  <a:srgbClr val="FF3399"/>
                </a:solidFill>
                <a:effectLst/>
                <a:latin typeface="+mj-ea"/>
                <a:ea typeface="+mj-ea"/>
                <a:cs typeface="Times New Roman" pitchFamily="18" charset="0"/>
              </a:rPr>
              <a:t>  The petition is meant to secure evidence of possible design and </a:t>
            </a:r>
            <a:r>
              <a:rPr kumimoji="1" lang="en-US" altLang="ko-KR" sz="1800" b="1" i="0" u="none" strike="noStrike" cap="none" normalizeH="0" baseline="0" dirty="0" err="1" smtClean="0">
                <a:ln>
                  <a:noFill/>
                </a:ln>
                <a:solidFill>
                  <a:srgbClr val="FF3399"/>
                </a:solidFill>
                <a:effectLst/>
                <a:latin typeface="+mj-ea"/>
                <a:ea typeface="+mj-ea"/>
                <a:cs typeface="Times New Roman" pitchFamily="18" charset="0"/>
              </a:rPr>
              <a:t>Manufa</a:t>
            </a:r>
            <a:r>
              <a:rPr kumimoji="1" lang="en-US" altLang="ko-KR" sz="1800" b="1" i="0" u="none" strike="noStrike" cap="none" normalizeH="0" baseline="0" dirty="0" smtClean="0">
                <a:ln>
                  <a:noFill/>
                </a:ln>
                <a:solidFill>
                  <a:srgbClr val="FF3399"/>
                </a:solidFill>
                <a:effectLst/>
                <a:latin typeface="+mj-ea"/>
                <a:ea typeface="+mj-ea"/>
                <a:cs typeface="Times New Roman" pitchFamily="18" charset="0"/>
              </a:rPr>
              <a:t>- </a:t>
            </a:r>
          </a:p>
          <a:p>
            <a:pPr lvl="0" indent="136525" latinLnBrk="1"/>
            <a:r>
              <a:rPr kumimoji="1" lang="en-US" altLang="ko-KR" sz="1800" b="1" dirty="0" smtClean="0">
                <a:solidFill>
                  <a:srgbClr val="FF3399"/>
                </a:solidFill>
                <a:latin typeface="+mj-ea"/>
                <a:ea typeface="+mj-ea"/>
                <a:cs typeface="Times New Roman" pitchFamily="18" charset="0"/>
              </a:rPr>
              <a:t>  </a:t>
            </a:r>
            <a:r>
              <a:rPr kumimoji="1" lang="en-US" altLang="ko-KR" sz="1800" b="1" i="0" u="none" strike="noStrike" cap="none" normalizeH="0" baseline="0" dirty="0" smtClean="0">
                <a:ln>
                  <a:noFill/>
                </a:ln>
                <a:solidFill>
                  <a:srgbClr val="FF3399"/>
                </a:solidFill>
                <a:effectLst/>
                <a:latin typeface="+mj-ea"/>
                <a:ea typeface="+mj-ea"/>
                <a:cs typeface="Times New Roman" pitchFamily="18" charset="0"/>
              </a:rPr>
              <a:t>  </a:t>
            </a:r>
            <a:r>
              <a:rPr kumimoji="1" lang="en-US" altLang="ko-KR" sz="1800" b="1" i="0" u="none" strike="noStrike" cap="none" normalizeH="0" baseline="0" dirty="0" err="1" smtClean="0">
                <a:ln>
                  <a:noFill/>
                </a:ln>
                <a:solidFill>
                  <a:srgbClr val="FF3399"/>
                </a:solidFill>
                <a:effectLst/>
                <a:latin typeface="+mj-ea"/>
                <a:ea typeface="+mj-ea"/>
                <a:cs typeface="Times New Roman" pitchFamily="18" charset="0"/>
              </a:rPr>
              <a:t>cturing</a:t>
            </a:r>
            <a:r>
              <a:rPr kumimoji="1" lang="en-US" altLang="ko-KR" sz="1800" b="1" i="0" u="none" strike="noStrike" cap="none" normalizeH="0" baseline="0" dirty="0" smtClean="0">
                <a:ln>
                  <a:noFill/>
                </a:ln>
                <a:solidFill>
                  <a:srgbClr val="FF3399"/>
                </a:solidFill>
                <a:effectLst/>
                <a:latin typeface="+mj-ea"/>
                <a:ea typeface="+mj-ea"/>
                <a:cs typeface="Times New Roman" pitchFamily="18" charset="0"/>
              </a:rPr>
              <a:t> defects that may have contributed to the disaster, the </a:t>
            </a:r>
            <a:r>
              <a:rPr kumimoji="1" lang="en-US" altLang="ko-KR" sz="1800" b="1" dirty="0" smtClean="0">
                <a:solidFill>
                  <a:srgbClr val="FF3399"/>
                </a:solidFill>
                <a:latin typeface="+mj-ea"/>
                <a:ea typeface="+mj-ea"/>
                <a:cs typeface="Times New Roman" pitchFamily="18" charset="0"/>
              </a:rPr>
              <a:t>Law Firm</a:t>
            </a:r>
          </a:p>
          <a:p>
            <a:pPr lvl="0" indent="136525" latinLnBrk="1"/>
            <a:r>
              <a:rPr kumimoji="1" lang="en-US" altLang="ko-KR" sz="1800" b="1" dirty="0" smtClean="0">
                <a:solidFill>
                  <a:srgbClr val="FF3399"/>
                </a:solidFill>
                <a:latin typeface="+mj-ea"/>
                <a:ea typeface="+mj-ea"/>
                <a:cs typeface="Times New Roman" pitchFamily="18" charset="0"/>
              </a:rPr>
              <a:t>    said. </a:t>
            </a:r>
          </a:p>
          <a:p>
            <a:pPr lvl="0" indent="136525" latinLnBrk="1"/>
            <a:r>
              <a:rPr lang="en-US" altLang="ko-KR" sz="1800" b="1" dirty="0" smtClean="0">
                <a:solidFill>
                  <a:schemeClr val="bg2"/>
                </a:solidFill>
                <a:latin typeface="+mj-ea"/>
                <a:ea typeface="+mj-ea"/>
              </a:rPr>
              <a:t>●</a:t>
            </a:r>
            <a:r>
              <a:rPr kumimoji="1" lang="en-US" altLang="ko-KR" sz="1800" b="1" dirty="0" smtClean="0">
                <a:solidFill>
                  <a:schemeClr val="bg2"/>
                </a:solidFill>
                <a:latin typeface="+mj-ea"/>
                <a:ea typeface="+mj-ea"/>
                <a:cs typeface="Times New Roman" pitchFamily="18" charset="0"/>
              </a:rPr>
              <a:t> </a:t>
            </a:r>
            <a:r>
              <a:rPr lang="en-US" altLang="ko-KR" sz="1800" b="1" dirty="0" smtClean="0">
                <a:solidFill>
                  <a:schemeClr val="bg2"/>
                </a:solidFill>
                <a:latin typeface="+mj-ea"/>
                <a:ea typeface="+mj-ea"/>
              </a:rPr>
              <a:t>Though both Boeing and Malaysian Airlines were named in the filing, the</a:t>
            </a:r>
          </a:p>
          <a:p>
            <a:pPr lvl="0" indent="136525" latinLnBrk="1"/>
            <a:r>
              <a:rPr lang="en-US" altLang="ko-KR" sz="1800" b="1" dirty="0" smtClean="0">
                <a:solidFill>
                  <a:schemeClr val="bg2"/>
                </a:solidFill>
                <a:latin typeface="+mj-ea"/>
                <a:ea typeface="+mj-ea"/>
              </a:rPr>
              <a:t>    focus of the case will be on Boeing, </a:t>
            </a:r>
            <a:r>
              <a:rPr lang="en-US" altLang="ko-KR" sz="1800" b="1" dirty="0" err="1" smtClean="0">
                <a:solidFill>
                  <a:schemeClr val="bg2"/>
                </a:solidFill>
                <a:latin typeface="+mj-ea"/>
                <a:ea typeface="+mj-ea"/>
              </a:rPr>
              <a:t>Ribbeck's</a:t>
            </a:r>
            <a:r>
              <a:rPr lang="en-US" altLang="ko-KR" sz="1800" b="1" dirty="0" smtClean="0">
                <a:solidFill>
                  <a:schemeClr val="bg2"/>
                </a:solidFill>
                <a:latin typeface="+mj-ea"/>
                <a:ea typeface="+mj-ea"/>
              </a:rPr>
              <a:t> lawyers told reporters, as</a:t>
            </a:r>
          </a:p>
          <a:p>
            <a:pPr lvl="0" indent="136525" latinLnBrk="1"/>
            <a:r>
              <a:rPr lang="en-US" altLang="ko-KR" sz="1800" b="1" dirty="0" smtClean="0">
                <a:solidFill>
                  <a:schemeClr val="bg2"/>
                </a:solidFill>
                <a:latin typeface="+mj-ea"/>
                <a:ea typeface="+mj-ea"/>
              </a:rPr>
              <a:t>    they believe that the incident was caused by mechanical failure.</a:t>
            </a:r>
          </a:p>
          <a:p>
            <a:pPr lvl="0" indent="136525" latinLnBrk="1"/>
            <a:r>
              <a:rPr kumimoji="1" lang="en-US" altLang="ko-KR" sz="1800" b="1" i="0" u="none" strike="noStrike" cap="none" normalizeH="0" baseline="0" dirty="0" smtClean="0">
                <a:ln>
                  <a:noFill/>
                </a:ln>
                <a:solidFill>
                  <a:schemeClr val="bg2"/>
                </a:solidFill>
                <a:effectLst/>
                <a:latin typeface="Adobe 고딕 Std B" pitchFamily="34" charset="-127"/>
                <a:ea typeface="Adobe 고딕 Std B" pitchFamily="34" charset="-127"/>
                <a:cs typeface="굴림" pitchFamily="50" charset="-127"/>
              </a:rPr>
              <a:t/>
            </a:r>
            <a:br>
              <a:rPr kumimoji="1" lang="en-US" altLang="ko-KR" sz="1800" b="1" i="0" u="none" strike="noStrike" cap="none" normalizeH="0" baseline="0" dirty="0" smtClean="0">
                <a:ln>
                  <a:noFill/>
                </a:ln>
                <a:solidFill>
                  <a:schemeClr val="bg2"/>
                </a:solidFill>
                <a:effectLst/>
                <a:latin typeface="Adobe 고딕 Std B" pitchFamily="34" charset="-127"/>
                <a:ea typeface="Adobe 고딕 Std B" pitchFamily="34" charset="-127"/>
                <a:cs typeface="굴림" pitchFamily="50" charset="-127"/>
              </a:rPr>
            </a:br>
            <a:endParaRPr kumimoji="1" lang="en-US" altLang="ko-KR" sz="1800" b="1" i="0" u="none" strike="noStrike" cap="none" normalizeH="0" baseline="0" dirty="0" smtClean="0">
              <a:ln>
                <a:noFill/>
              </a:ln>
              <a:solidFill>
                <a:schemeClr val="bg2"/>
              </a:solidFill>
              <a:effectLst/>
              <a:latin typeface="Adobe 고딕 Std B" pitchFamily="34" charset="-127"/>
              <a:ea typeface="Adobe 고딕 Std B" pitchFamily="34" charset="-127"/>
              <a:cs typeface="굴림" pitchFamily="50" charset="-127"/>
            </a:endParaRPr>
          </a:p>
        </p:txBody>
      </p:sp>
      <p:sp>
        <p:nvSpPr>
          <p:cNvPr id="5" name="직사각형 4"/>
          <p:cNvSpPr/>
          <p:nvPr/>
        </p:nvSpPr>
        <p:spPr>
          <a:xfrm>
            <a:off x="1" y="0"/>
            <a:ext cx="9144002" cy="830997"/>
          </a:xfrm>
          <a:prstGeom prst="rect">
            <a:avLst/>
          </a:prstGeom>
          <a:solidFill>
            <a:schemeClr val="tx1">
              <a:lumMod val="75000"/>
            </a:schemeClr>
          </a:solidFill>
          <a:ln>
            <a:solidFill>
              <a:schemeClr val="accent1"/>
            </a:solidFill>
          </a:ln>
        </p:spPr>
        <p:txBody>
          <a:bodyPr wrap="square">
            <a:spAutoFit/>
          </a:bodyPr>
          <a:lstStyle/>
          <a:p>
            <a:pPr lvl="0" indent="152400" algn="ctr"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 </a:t>
            </a:r>
            <a:r>
              <a:rPr kumimoji="1" lang="en-US" altLang="ko-KR"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3</a:t>
            </a:r>
            <a:r>
              <a:rPr kumimoji="1" lang="en-US" altLang="ko-KR" b="1" dirty="0" smtClean="0">
                <a:solidFill>
                  <a:srgbClr val="FF0000"/>
                </a:solidFill>
                <a:effectLst>
                  <a:outerShdw blurRad="38100" dist="38100" dir="2700000" algn="tl">
                    <a:srgbClr val="000000">
                      <a:alpha val="43137"/>
                    </a:srgbClr>
                  </a:outerShdw>
                </a:effectLst>
                <a:latin typeface="Franklin Gothic Medium" panose="020B0603020102020204" pitchFamily="34" charset="0"/>
                <a:ea typeface="HY견고딕" pitchFamily="18" charset="-127"/>
                <a:cs typeface="Times New Roman" pitchFamily="18" charset="0"/>
              </a:rPr>
              <a:t>. U.S. Law Firm plans to bring suit against Boeing, Malaysia Airlines (1)</a:t>
            </a:r>
            <a:endParaRPr kumimoji="1" lang="en-US" altLang="ko-KR" dirty="0" smtClean="0">
              <a:solidFill>
                <a:srgbClr val="FF0000"/>
              </a:solidFill>
              <a:effectLst>
                <a:outerShdw blurRad="38100" dist="38100" dir="2700000" algn="tl">
                  <a:srgbClr val="000000">
                    <a:alpha val="43137"/>
                  </a:srgbClr>
                </a:outerShdw>
              </a:effectLst>
              <a:latin typeface="Franklin Gothic Medium" panose="020B0603020102020204" pitchFamily="34" charset="0"/>
              <a:ea typeface="HY견고딕" pitchFamily="18" charset="-127"/>
              <a:cs typeface="굴림" pitchFamily="50" charset="-127"/>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36</a:t>
            </a:fld>
            <a:endParaRPr lang="en-US" altLang="ko-KR"/>
          </a:p>
        </p:txBody>
      </p:sp>
      <p:sp>
        <p:nvSpPr>
          <p:cNvPr id="265217" name="Rectangle 1"/>
          <p:cNvSpPr>
            <a:spLocks noChangeArrowheads="1"/>
          </p:cNvSpPr>
          <p:nvPr/>
        </p:nvSpPr>
        <p:spPr bwMode="auto">
          <a:xfrm>
            <a:off x="0" y="0"/>
            <a:ext cx="9264769" cy="67710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HY견고딕" pitchFamily="18" charset="-127"/>
                <a:ea typeface="HY견고딕" pitchFamily="18" charset="-127"/>
                <a:cs typeface="Times New Roman" pitchFamily="18" charset="0"/>
              </a:rPr>
              <a:t>   </a:t>
            </a:r>
          </a:p>
          <a:p>
            <a:pPr lvl="0" latinLnBrk="1"/>
            <a:r>
              <a:rPr kumimoji="1" lang="en-US" altLang="ko-KR" sz="1400" dirty="0" smtClean="0">
                <a:latin typeface="HY견고딕" pitchFamily="18" charset="-127"/>
                <a:ea typeface="HY견고딕" pitchFamily="18" charset="-127"/>
                <a:cs typeface="Times New Roman" pitchFamily="18" charset="0"/>
              </a:rPr>
              <a:t> </a:t>
            </a:r>
          </a:p>
          <a:p>
            <a:pPr lvl="0" latinLnBrk="1"/>
            <a:endParaRPr kumimoji="1" lang="en-US" altLang="ko-KR" sz="1400" b="1" dirty="0" smtClean="0">
              <a:solidFill>
                <a:srgbClr val="0000FF"/>
              </a:solidFill>
              <a:latin typeface="HY견고딕" pitchFamily="18" charset="-127"/>
              <a:ea typeface="HY견고딕" pitchFamily="18" charset="-127"/>
              <a:cs typeface="Times New Roman" pitchFamily="18" charset="0"/>
            </a:endParaRPr>
          </a:p>
          <a:p>
            <a:pPr lvl="0" latinLnBrk="1"/>
            <a:endParaRPr lang="en-US" altLang="ko-KR" sz="1400" b="1" dirty="0" smtClean="0">
              <a:solidFill>
                <a:srgbClr val="0000FF"/>
              </a:solidFill>
              <a:latin typeface="+mn-lt"/>
              <a:ea typeface="HY견고딕" pitchFamily="18" charset="-127"/>
            </a:endParaRPr>
          </a:p>
          <a:p>
            <a:pPr lvl="0" latinLnBrk="1"/>
            <a:endParaRPr lang="en-US" altLang="ko-KR" sz="1400" b="1" dirty="0" smtClean="0">
              <a:solidFill>
                <a:srgbClr val="0000FF"/>
              </a:solidFill>
              <a:latin typeface="+mn-lt"/>
              <a:ea typeface="HY견고딕" pitchFamily="18" charset="-127"/>
            </a:endParaRPr>
          </a:p>
          <a:p>
            <a:pPr lvl="0" latinLnBrk="1"/>
            <a:r>
              <a:rPr lang="en-US" altLang="ko-KR" sz="1400" b="1" dirty="0" smtClean="0">
                <a:solidFill>
                  <a:srgbClr val="0000FF"/>
                </a:solidFill>
                <a:latin typeface="+mn-lt"/>
                <a:ea typeface="HY견고딕" pitchFamily="18" charset="-127"/>
              </a:rPr>
              <a:t>●</a:t>
            </a:r>
            <a:r>
              <a:rPr kumimoji="1" lang="en-US" altLang="ko-KR" sz="1400" b="0" i="0" u="none" strike="noStrike" cap="none" normalizeH="0" baseline="0" dirty="0" smtClean="0">
                <a:ln>
                  <a:noFill/>
                </a:ln>
                <a:solidFill>
                  <a:schemeClr val="tx1"/>
                </a:solidFill>
                <a:effectLst/>
                <a:latin typeface="+mn-lt"/>
                <a:ea typeface="HY견고딕" pitchFamily="18" charset="-127"/>
                <a:cs typeface="Times New Roman" pitchFamily="18" charset="0"/>
              </a:rPr>
              <a:t> </a:t>
            </a:r>
            <a:r>
              <a:rPr kumimoji="1" lang="en-US" altLang="ko-KR" sz="1800" b="1" i="0" u="none" strike="noStrike" cap="none" normalizeH="0" baseline="0" dirty="0" smtClean="0">
                <a:ln>
                  <a:noFill/>
                </a:ln>
                <a:solidFill>
                  <a:schemeClr val="bg1"/>
                </a:solidFill>
                <a:effectLst/>
                <a:latin typeface="+mn-lt"/>
                <a:ea typeface="Adobe 고딕 Std B" pitchFamily="34" charset="-127"/>
                <a:cs typeface="Times New Roman" pitchFamily="18" charset="0"/>
              </a:rPr>
              <a:t>"Our theory of the case is that there was a failure of the equipment in the </a:t>
            </a:r>
          </a:p>
          <a:p>
            <a:pPr lvl="0" latinLnBrk="1"/>
            <a:r>
              <a:rPr kumimoji="1" lang="en-US" altLang="ko-KR" sz="1800" b="1" dirty="0">
                <a:solidFill>
                  <a:schemeClr val="bg1"/>
                </a:solidFill>
                <a:latin typeface="+mn-lt"/>
                <a:ea typeface="Adobe 고딕 Std B" pitchFamily="34" charset="-127"/>
                <a:cs typeface="Times New Roman" pitchFamily="18" charset="0"/>
              </a:rPr>
              <a:t> </a:t>
            </a:r>
            <a:r>
              <a:rPr kumimoji="1" lang="en-US" altLang="ko-KR" sz="1800" b="1" dirty="0" smtClean="0">
                <a:solidFill>
                  <a:schemeClr val="bg1"/>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bg1"/>
                </a:solidFill>
                <a:effectLst/>
                <a:latin typeface="+mn-lt"/>
                <a:ea typeface="Adobe 고딕 Std B" pitchFamily="34" charset="-127"/>
                <a:cs typeface="Times New Roman" pitchFamily="18" charset="0"/>
              </a:rPr>
              <a:t>cockpit that may have caused a fire that rendered the crew unconscious, or</a:t>
            </a:r>
            <a:r>
              <a:rPr kumimoji="1" lang="en-US" altLang="ko-KR" sz="1800" b="1" i="0" u="none" strike="noStrike" cap="none" normalizeH="0" dirty="0" smtClean="0">
                <a:ln>
                  <a:noFill/>
                </a:ln>
                <a:solidFill>
                  <a:schemeClr val="bg1"/>
                </a:solidFill>
                <a:effectLst/>
                <a:latin typeface="+mn-lt"/>
                <a:ea typeface="Adobe 고딕 Std B" pitchFamily="34" charset="-127"/>
                <a:cs typeface="Times New Roman" pitchFamily="18" charset="0"/>
              </a:rPr>
              <a:t> </a:t>
            </a:r>
            <a:endParaRPr kumimoji="1" lang="en-US" altLang="ko-KR" sz="1800" b="1" i="0" u="none" strike="noStrike" cap="none" normalizeH="0" baseline="0" dirty="0" smtClean="0">
              <a:ln>
                <a:noFill/>
              </a:ln>
              <a:solidFill>
                <a:schemeClr val="bg1"/>
              </a:solidFill>
              <a:effectLst/>
              <a:latin typeface="+mn-lt"/>
              <a:ea typeface="Adobe 고딕 Std B" pitchFamily="34" charset="-127"/>
              <a:cs typeface="Times New Roman" pitchFamily="18" charset="0"/>
            </a:endParaRPr>
          </a:p>
          <a:p>
            <a:pPr lvl="0" latinLnBrk="1"/>
            <a:r>
              <a:rPr kumimoji="1" lang="en-US" altLang="ko-KR" sz="1800" b="1" dirty="0">
                <a:solidFill>
                  <a:schemeClr val="bg1"/>
                </a:solidFill>
                <a:latin typeface="+mn-lt"/>
                <a:ea typeface="Adobe 고딕 Std B" pitchFamily="34" charset="-127"/>
                <a:cs typeface="Times New Roman" pitchFamily="18" charset="0"/>
              </a:rPr>
              <a:t> </a:t>
            </a:r>
            <a:r>
              <a:rPr kumimoji="1" lang="en-US" altLang="ko-KR" sz="1800" b="1" dirty="0" smtClean="0">
                <a:solidFill>
                  <a:schemeClr val="bg1"/>
                </a:solidFill>
                <a:latin typeface="+mn-lt"/>
                <a:ea typeface="Adobe 고딕 Std B" pitchFamily="34" charset="-127"/>
                <a:cs typeface="Times New Roman" pitchFamily="18" charset="0"/>
              </a:rPr>
              <a:t>    p</a:t>
            </a:r>
            <a:r>
              <a:rPr kumimoji="1" lang="en-US" altLang="ko-KR" sz="1800" b="1" i="0" u="none" strike="noStrike" cap="none" normalizeH="0" baseline="0" dirty="0" smtClean="0">
                <a:ln>
                  <a:noFill/>
                </a:ln>
                <a:solidFill>
                  <a:schemeClr val="bg1"/>
                </a:solidFill>
                <a:effectLst/>
                <a:latin typeface="+mn-lt"/>
                <a:ea typeface="Adobe 고딕 Std B" pitchFamily="34" charset="-127"/>
                <a:cs typeface="Times New Roman" pitchFamily="18" charset="0"/>
              </a:rPr>
              <a:t>erhaps because of the defects in the fuselage which had been reported </a:t>
            </a:r>
          </a:p>
          <a:p>
            <a:pPr lvl="0" latinLnBrk="1"/>
            <a:r>
              <a:rPr kumimoji="1" lang="en-US" altLang="ko-KR" sz="1800" b="1" dirty="0">
                <a:solidFill>
                  <a:schemeClr val="bg1"/>
                </a:solidFill>
                <a:latin typeface="+mn-lt"/>
                <a:ea typeface="Adobe 고딕 Std B" pitchFamily="34" charset="-127"/>
                <a:cs typeface="Times New Roman" pitchFamily="18" charset="0"/>
              </a:rPr>
              <a:t> </a:t>
            </a:r>
            <a:r>
              <a:rPr kumimoji="1" lang="en-US" altLang="ko-KR" sz="1800" b="1" dirty="0" smtClean="0">
                <a:solidFill>
                  <a:schemeClr val="bg1"/>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bg1"/>
                </a:solidFill>
                <a:effectLst/>
                <a:latin typeface="+mn-lt"/>
                <a:ea typeface="Adobe 고딕 Std B" pitchFamily="34" charset="-127"/>
                <a:cs typeface="Times New Roman" pitchFamily="18" charset="0"/>
              </a:rPr>
              <a:t>before</a:t>
            </a:r>
            <a:r>
              <a:rPr kumimoji="1" lang="en-US" altLang="ko-KR" sz="1800" b="1" i="0" u="none" strike="noStrike" cap="none" normalizeH="0" dirty="0" smtClean="0">
                <a:ln>
                  <a:noFill/>
                </a:ln>
                <a:solidFill>
                  <a:schemeClr val="bg1"/>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bg1"/>
                </a:solidFill>
                <a:effectLst/>
                <a:latin typeface="+mn-lt"/>
                <a:ea typeface="Adobe 고딕 Std B" pitchFamily="34" charset="-127"/>
                <a:cs typeface="Times New Roman" pitchFamily="18" charset="0"/>
              </a:rPr>
              <a:t>there was some loss in the cabin pressure that also made the pilot </a:t>
            </a:r>
          </a:p>
          <a:p>
            <a:pPr lvl="0" latinLnBrk="1"/>
            <a:r>
              <a:rPr kumimoji="1" lang="en-US" altLang="ko-KR" sz="1800" b="1" dirty="0" smtClean="0">
                <a:solidFill>
                  <a:schemeClr val="bg1"/>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bg1"/>
                </a:solidFill>
                <a:effectLst/>
                <a:latin typeface="+mn-lt"/>
                <a:ea typeface="Adobe 고딕 Std B" pitchFamily="34" charset="-127"/>
                <a:cs typeface="Times New Roman" pitchFamily="18" charset="0"/>
              </a:rPr>
              <a:t>and co-pilot unconscious," Monica Kelly, head of Global Aviation Litigation</a:t>
            </a:r>
          </a:p>
          <a:p>
            <a:pPr lvl="0" latinLnBrk="1"/>
            <a:r>
              <a:rPr kumimoji="1" lang="en-US" altLang="ko-KR" sz="1800" b="1" dirty="0" smtClean="0">
                <a:solidFill>
                  <a:schemeClr val="bg1"/>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bg1"/>
                </a:solidFill>
                <a:effectLst/>
                <a:latin typeface="+mn-lt"/>
                <a:ea typeface="Adobe 고딕 Std B" pitchFamily="34" charset="-127"/>
                <a:cs typeface="Times New Roman" pitchFamily="18" charset="0"/>
              </a:rPr>
              <a:t> at </a:t>
            </a:r>
            <a:r>
              <a:rPr kumimoji="1" lang="en-US" altLang="ko-KR" sz="1800" b="1" i="0" u="none" strike="noStrike" cap="none" normalizeH="0" baseline="0" dirty="0" err="1" smtClean="0">
                <a:ln>
                  <a:noFill/>
                </a:ln>
                <a:solidFill>
                  <a:schemeClr val="bg1"/>
                </a:solidFill>
                <a:effectLst/>
                <a:latin typeface="+mn-lt"/>
                <a:ea typeface="Adobe 고딕 Std B" pitchFamily="34" charset="-127"/>
                <a:cs typeface="Times New Roman" pitchFamily="18" charset="0"/>
              </a:rPr>
              <a:t>Ribbeck</a:t>
            </a:r>
            <a:r>
              <a:rPr kumimoji="1" lang="en-US" altLang="ko-KR" sz="1800" b="1" i="0" u="none" strike="noStrike" cap="none" normalizeH="0" baseline="0" dirty="0" smtClean="0">
                <a:ln>
                  <a:noFill/>
                </a:ln>
                <a:solidFill>
                  <a:schemeClr val="bg1"/>
                </a:solidFill>
                <a:effectLst/>
                <a:latin typeface="+mn-lt"/>
                <a:ea typeface="Adobe 고딕 Std B" pitchFamily="34" charset="-127"/>
                <a:cs typeface="Times New Roman" pitchFamily="18" charset="0"/>
              </a:rPr>
              <a:t> Law, told reporters. </a:t>
            </a:r>
          </a:p>
          <a:p>
            <a:pPr lvl="0" eaLnBrk="0" hangingPunct="0"/>
            <a:r>
              <a:rPr kumimoji="1" lang="en-US" altLang="ko-KR" sz="1200" b="1" i="0" u="none" strike="noStrike" cap="none" normalizeH="0" baseline="0" dirty="0" smtClean="0">
                <a:ln>
                  <a:noFill/>
                </a:ln>
                <a:solidFill>
                  <a:srgbClr val="FF3399"/>
                </a:solidFill>
                <a:effectLst/>
                <a:latin typeface="+mn-lt"/>
                <a:ea typeface="Adobe 고딕 Std B" pitchFamily="34" charset="-127"/>
                <a:cs typeface="Times New Roman" pitchFamily="18" charset="0"/>
              </a:rPr>
              <a:t> </a:t>
            </a:r>
            <a:r>
              <a:rPr lang="en-US" altLang="ko-KR" sz="1200" b="1" dirty="0" smtClean="0">
                <a:solidFill>
                  <a:srgbClr val="FF3399"/>
                </a:solidFill>
                <a:latin typeface="+mn-lt"/>
                <a:ea typeface="Adobe 고딕 Std B" pitchFamily="34" charset="-127"/>
              </a:rPr>
              <a:t>●</a:t>
            </a:r>
            <a:r>
              <a:rPr kumimoji="1" lang="en-US" altLang="ko-KR" sz="1200" b="1" i="0" u="none" strike="noStrike" cap="none" normalizeH="0" baseline="0" dirty="0" smtClean="0">
                <a:ln>
                  <a:noFill/>
                </a:ln>
                <a:solidFill>
                  <a:srgbClr val="FF3399"/>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FF3399"/>
                </a:solidFill>
                <a:effectLst/>
                <a:latin typeface="+mn-lt"/>
                <a:ea typeface="Adobe 고딕 Std B" pitchFamily="34" charset="-127"/>
                <a:cs typeface="Times New Roman" pitchFamily="18" charset="0"/>
              </a:rPr>
              <a:t>"That plane was actually a ghost plane for several hours until it</a:t>
            </a:r>
            <a:r>
              <a:rPr kumimoji="1" lang="en-US" altLang="ko-KR" sz="1800" b="1" dirty="0" smtClean="0">
                <a:solidFill>
                  <a:srgbClr val="FF3399"/>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FF3399"/>
                </a:solidFill>
                <a:effectLst/>
                <a:latin typeface="+mn-lt"/>
                <a:ea typeface="Adobe 고딕 Std B" pitchFamily="34" charset="-127"/>
                <a:cs typeface="Times New Roman" pitchFamily="18" charset="0"/>
              </a:rPr>
              <a:t>ran out of</a:t>
            </a:r>
          </a:p>
          <a:p>
            <a:pPr lvl="0" eaLnBrk="0" hangingPunct="0"/>
            <a:r>
              <a:rPr kumimoji="1" lang="en-US" altLang="ko-KR" sz="1800" b="1" dirty="0" smtClean="0">
                <a:solidFill>
                  <a:srgbClr val="FF3399"/>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FF3399"/>
                </a:solidFill>
                <a:effectLst/>
                <a:latin typeface="+mn-lt"/>
                <a:ea typeface="Adobe 고딕 Std B" pitchFamily="34" charset="-127"/>
                <a:cs typeface="Times New Roman" pitchFamily="18" charset="0"/>
              </a:rPr>
              <a:t> fuel." </a:t>
            </a:r>
          </a:p>
          <a:p>
            <a:pPr lvl="0" eaLnBrk="0" hangingPunct="0"/>
            <a:r>
              <a:rPr kumimoji="1" lang="en-US" altLang="ko-KR" sz="1200" b="1" i="0" u="none" strike="noStrike" cap="none" normalizeH="0" baseline="0" dirty="0" smtClean="0">
                <a:ln>
                  <a:noFill/>
                </a:ln>
                <a:solidFill>
                  <a:srgbClr val="086C19"/>
                </a:solidFill>
                <a:effectLst/>
                <a:latin typeface="+mn-lt"/>
                <a:ea typeface="Adobe 고딕 Std B" pitchFamily="34" charset="-127"/>
                <a:cs typeface="Times New Roman" pitchFamily="18" charset="0"/>
              </a:rPr>
              <a:t> </a:t>
            </a:r>
            <a:r>
              <a:rPr lang="en-US" altLang="ko-KR" sz="1200" b="1" dirty="0" smtClean="0">
                <a:solidFill>
                  <a:srgbClr val="086C19"/>
                </a:solidFill>
                <a:latin typeface="+mn-lt"/>
                <a:ea typeface="Adobe 고딕 Std B" pitchFamily="34" charset="-127"/>
              </a:rPr>
              <a:t>●</a:t>
            </a:r>
            <a:r>
              <a:rPr kumimoji="1" lang="en-US" altLang="ko-KR" sz="1200" b="1" i="0" u="none" strike="noStrike" cap="none" normalizeH="0" baseline="0" dirty="0" smtClean="0">
                <a:ln>
                  <a:noFill/>
                </a:ln>
                <a:solidFill>
                  <a:srgbClr val="086C19"/>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86C19"/>
                </a:solidFill>
                <a:effectLst/>
                <a:latin typeface="+mn-lt"/>
                <a:ea typeface="Adobe 고딕 Std B" pitchFamily="34" charset="-127"/>
                <a:cs typeface="Times New Roman" pitchFamily="18" charset="0"/>
              </a:rPr>
              <a:t>Kelly said the conclusion was made based on experience on previous  </a:t>
            </a:r>
          </a:p>
          <a:p>
            <a:pPr lvl="0" eaLnBrk="0" hangingPunct="0"/>
            <a:r>
              <a:rPr kumimoji="1" lang="en-US" altLang="ko-KR" sz="1800" b="1" dirty="0" smtClean="0">
                <a:solidFill>
                  <a:srgbClr val="086C19"/>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86C19"/>
                </a:solidFill>
                <a:effectLst/>
                <a:latin typeface="+mn-lt"/>
                <a:ea typeface="Adobe 고딕 Std B" pitchFamily="34" charset="-127"/>
                <a:cs typeface="Times New Roman" pitchFamily="18" charset="0"/>
              </a:rPr>
              <a:t>incidents, dismissing the possibilities of hijacking or pilot suicide.</a:t>
            </a:r>
          </a:p>
          <a:p>
            <a:pPr lvl="0" eaLnBrk="0" hangingPunct="0"/>
            <a:r>
              <a:rPr kumimoji="1" lang="en-US" altLang="ko-KR" sz="1800" b="1" i="0" u="none" strike="noStrike" cap="none" normalizeH="0" baseline="0" dirty="0" smtClean="0">
                <a:ln>
                  <a:noFill/>
                </a:ln>
                <a:solidFill>
                  <a:srgbClr val="086C19"/>
                </a:solidFill>
                <a:effectLst/>
                <a:latin typeface="+mn-lt"/>
                <a:ea typeface="Adobe 고딕 Std B" pitchFamily="34" charset="-127"/>
                <a:cs typeface="Times New Roman" pitchFamily="18" charset="0"/>
              </a:rPr>
              <a:t> </a:t>
            </a:r>
            <a:r>
              <a:rPr lang="en-US" altLang="ko-KR" sz="1200" b="1" dirty="0" smtClean="0">
                <a:solidFill>
                  <a:srgbClr val="CC3300"/>
                </a:solidFill>
                <a:latin typeface="+mn-lt"/>
                <a:ea typeface="Adobe 고딕 Std B" pitchFamily="34" charset="-127"/>
              </a:rPr>
              <a:t>●</a:t>
            </a:r>
            <a:r>
              <a:rPr kumimoji="1" lang="en-US" altLang="ko-KR" sz="1200" b="1" i="0" u="none" strike="noStrike" cap="none" normalizeH="0" baseline="0" dirty="0" smtClean="0">
                <a:ln>
                  <a:noFill/>
                </a:ln>
                <a:solidFill>
                  <a:srgbClr val="CC3300"/>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CC3300"/>
                </a:solidFill>
                <a:effectLst/>
                <a:latin typeface="+mn-lt"/>
                <a:ea typeface="Adobe 고딕 Std B" pitchFamily="34" charset="-127"/>
                <a:cs typeface="Times New Roman" pitchFamily="18" charset="0"/>
              </a:rPr>
              <a:t>The lawsuit, soon to be filed, would seek millions of dollars of </a:t>
            </a:r>
            <a:r>
              <a:rPr kumimoji="1" lang="en-US" altLang="ko-KR" sz="1800" b="1" i="0" u="none" strike="noStrike" cap="none" normalizeH="0" baseline="0" dirty="0" err="1" smtClean="0">
                <a:ln>
                  <a:noFill/>
                </a:ln>
                <a:solidFill>
                  <a:srgbClr val="CC3300"/>
                </a:solidFill>
                <a:effectLst/>
                <a:latin typeface="+mn-lt"/>
                <a:ea typeface="Adobe 고딕 Std B" pitchFamily="34" charset="-127"/>
                <a:cs typeface="Times New Roman" pitchFamily="18" charset="0"/>
              </a:rPr>
              <a:t>compensati</a:t>
            </a:r>
            <a:r>
              <a:rPr kumimoji="1" lang="en-US" altLang="ko-KR" sz="1800" b="1" i="0" u="none" strike="noStrike" cap="none" normalizeH="0" baseline="0" dirty="0" smtClean="0">
                <a:ln>
                  <a:noFill/>
                </a:ln>
                <a:solidFill>
                  <a:srgbClr val="CC3300"/>
                </a:solidFill>
                <a:effectLst/>
                <a:latin typeface="+mn-lt"/>
                <a:ea typeface="Adobe 고딕 Std B" pitchFamily="34" charset="-127"/>
                <a:cs typeface="Times New Roman" pitchFamily="18" charset="0"/>
              </a:rPr>
              <a:t>- </a:t>
            </a:r>
          </a:p>
          <a:p>
            <a:pPr lvl="0" eaLnBrk="0" hangingPunct="0"/>
            <a:r>
              <a:rPr kumimoji="1" lang="en-US" altLang="ko-KR" sz="1800" b="1" dirty="0" smtClean="0">
                <a:solidFill>
                  <a:srgbClr val="CC3300"/>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CC3300"/>
                </a:solidFill>
                <a:effectLst/>
                <a:latin typeface="+mn-lt"/>
                <a:ea typeface="Adobe 고딕 Std B" pitchFamily="34" charset="-127"/>
                <a:cs typeface="Times New Roman" pitchFamily="18" charset="0"/>
              </a:rPr>
              <a:t> on for each passenger and ask Boeing to repair its entire 777 fleet. </a:t>
            </a:r>
          </a:p>
          <a:p>
            <a:pPr lvl="0" eaLnBrk="0" hangingPunct="0"/>
            <a:endParaRPr kumimoji="1" lang="en-US" altLang="ko-KR" sz="1800" b="1" i="0" u="none" strike="noStrike" cap="none" normalizeH="0" baseline="0" dirty="0" smtClean="0">
              <a:ln>
                <a:noFill/>
              </a:ln>
              <a:solidFill>
                <a:srgbClr val="CC3300"/>
              </a:solidFill>
              <a:effectLst/>
              <a:latin typeface="+mn-lt"/>
              <a:ea typeface="Adobe 고딕 Std B" pitchFamily="34" charset="-127"/>
              <a:cs typeface="Times New Roman" pitchFamily="18" charset="0"/>
            </a:endParaRPr>
          </a:p>
          <a:p>
            <a:pPr lvl="0" eaLnBrk="0" hangingPunct="0"/>
            <a:r>
              <a:rPr kumimoji="1" lang="en-US" altLang="ko-KR" sz="12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 </a:t>
            </a:r>
            <a:r>
              <a:rPr lang="en-US" altLang="ko-KR" sz="1200" b="1" dirty="0" smtClean="0">
                <a:solidFill>
                  <a:schemeClr val="accent3">
                    <a:lumMod val="25000"/>
                  </a:schemeClr>
                </a:solidFill>
                <a:latin typeface="+mn-lt"/>
                <a:ea typeface="Adobe 고딕 Std B" pitchFamily="34" charset="-127"/>
              </a:rPr>
              <a:t>●</a:t>
            </a:r>
            <a:r>
              <a:rPr kumimoji="1" lang="en-US" altLang="ko-KR" sz="12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The Law Firm said it expected to represent families of more than 50 </a:t>
            </a:r>
            <a:r>
              <a:rPr kumimoji="1" lang="en-US" altLang="ko-KR" sz="1800" b="1" i="0" u="none" strike="noStrike" cap="none" normalizeH="0" baseline="0" dirty="0" err="1" smtClean="0">
                <a:ln>
                  <a:noFill/>
                </a:ln>
                <a:solidFill>
                  <a:schemeClr val="accent3">
                    <a:lumMod val="25000"/>
                  </a:schemeClr>
                </a:solidFill>
                <a:effectLst/>
                <a:latin typeface="+mn-lt"/>
                <a:ea typeface="Adobe 고딕 Std B" pitchFamily="34" charset="-127"/>
                <a:cs typeface="Times New Roman" pitchFamily="18" charset="0"/>
              </a:rPr>
              <a:t>perce</a:t>
            </a:r>
            <a:r>
              <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a:t>
            </a:r>
          </a:p>
          <a:p>
            <a:pPr lvl="0" eaLnBrk="0" hangingPunct="0"/>
            <a:r>
              <a:rPr kumimoji="1" lang="en-US" altLang="ko-KR" sz="1800" b="1" dirty="0" smtClean="0">
                <a:solidFill>
                  <a:schemeClr val="accent3">
                    <a:lumMod val="25000"/>
                  </a:schemeClr>
                </a:solidFill>
                <a:latin typeface="+mn-lt"/>
                <a:ea typeface="Adobe 고딕 Std B" pitchFamily="34" charset="-127"/>
                <a:cs typeface="Times New Roman" pitchFamily="18" charset="0"/>
              </a:rPr>
              <a:t>     </a:t>
            </a:r>
            <a:r>
              <a:rPr kumimoji="1" lang="en-US" altLang="ko-KR" sz="1800" b="1" i="0" u="none" strike="noStrike" cap="none" normalizeH="0" baseline="0" dirty="0" err="1" smtClean="0">
                <a:ln>
                  <a:noFill/>
                </a:ln>
                <a:solidFill>
                  <a:schemeClr val="accent3">
                    <a:lumMod val="25000"/>
                  </a:schemeClr>
                </a:solidFill>
                <a:effectLst/>
                <a:latin typeface="+mn-lt"/>
                <a:ea typeface="Adobe 고딕 Std B" pitchFamily="34" charset="-127"/>
                <a:cs typeface="Times New Roman" pitchFamily="18" charset="0"/>
              </a:rPr>
              <a:t>nt</a:t>
            </a:r>
            <a:r>
              <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 of the passengers on board the flight, but declined to give</a:t>
            </a:r>
            <a:r>
              <a:rPr kumimoji="1" lang="en-US" altLang="ko-KR" sz="1800" b="1" i="0" u="none" strike="noStrike" cap="none" normalizeH="0" dirty="0" smtClean="0">
                <a:ln>
                  <a:noFill/>
                </a:ln>
                <a:solidFill>
                  <a:schemeClr val="accent3">
                    <a:lumMod val="25000"/>
                  </a:schemeClr>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details on </a:t>
            </a:r>
          </a:p>
          <a:p>
            <a:pPr lvl="0" eaLnBrk="0" hangingPunct="0"/>
            <a:r>
              <a:rPr kumimoji="1" lang="en-US" altLang="ko-KR" sz="1800" b="1" dirty="0" smtClean="0">
                <a:solidFill>
                  <a:schemeClr val="accent3">
                    <a:lumMod val="25000"/>
                  </a:schemeClr>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how many families have sought their representation in the case. </a:t>
            </a:r>
          </a:p>
          <a:p>
            <a:pPr lvl="0" eaLnBrk="0" hangingPunct="0"/>
            <a:endPar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endParaRPr>
          </a:p>
          <a:p>
            <a:pPr lvl="0" eaLnBrk="0" hangingPunct="0"/>
            <a:r>
              <a:rPr lang="en-US" altLang="ko-KR" sz="1800" b="1" dirty="0" smtClean="0">
                <a:solidFill>
                  <a:schemeClr val="accent6">
                    <a:lumMod val="75000"/>
                  </a:schemeClr>
                </a:solidFill>
                <a:latin typeface="+mn-lt"/>
                <a:ea typeface="Adobe 고딕 Std B" pitchFamily="34" charset="-127"/>
              </a:rPr>
              <a:t> </a:t>
            </a:r>
            <a:r>
              <a:rPr lang="en-US" altLang="ko-KR" sz="1200" b="1" dirty="0" smtClean="0">
                <a:solidFill>
                  <a:schemeClr val="accent6">
                    <a:lumMod val="75000"/>
                  </a:schemeClr>
                </a:solidFill>
                <a:latin typeface="+mn-lt"/>
                <a:ea typeface="Adobe 고딕 Std B" pitchFamily="34" charset="-127"/>
              </a:rPr>
              <a:t>●</a:t>
            </a:r>
            <a:r>
              <a:rPr kumimoji="1" lang="en-US" altLang="ko-KR" sz="1200" b="1" dirty="0" smtClean="0">
                <a:solidFill>
                  <a:schemeClr val="accent6">
                    <a:lumMod val="75000"/>
                  </a:schemeClr>
                </a:solidFill>
                <a:latin typeface="+mn-lt"/>
                <a:ea typeface="Adobe 고딕 Std B" pitchFamily="34" charset="-127"/>
                <a:cs typeface="Times New Roman" pitchFamily="18" charset="0"/>
              </a:rPr>
              <a:t> </a:t>
            </a:r>
            <a:r>
              <a:rPr lang="en-US" altLang="ko-KR" sz="1200" b="1" dirty="0" smtClean="0">
                <a:solidFill>
                  <a:schemeClr val="accent6">
                    <a:lumMod val="75000"/>
                  </a:schemeClr>
                </a:solidFill>
                <a:latin typeface="+mn-lt"/>
                <a:ea typeface="Adobe 고딕 Std B" pitchFamily="34" charset="-127"/>
              </a:rPr>
              <a:t> </a:t>
            </a:r>
            <a:r>
              <a:rPr lang="en-US" altLang="ko-KR" sz="1800" b="1" dirty="0" smtClean="0">
                <a:solidFill>
                  <a:schemeClr val="accent6">
                    <a:lumMod val="75000"/>
                  </a:schemeClr>
                </a:solidFill>
                <a:latin typeface="+mn-lt"/>
                <a:ea typeface="Adobe 고딕 Std B" pitchFamily="34" charset="-127"/>
              </a:rPr>
              <a:t> A spokesman for Malaysian Airlines could not immediately be reached for</a:t>
            </a:r>
          </a:p>
          <a:p>
            <a:pPr lvl="0" eaLnBrk="0" hangingPunct="0"/>
            <a:r>
              <a:rPr lang="en-US" altLang="ko-KR" sz="1800" b="1" dirty="0">
                <a:solidFill>
                  <a:schemeClr val="accent6">
                    <a:lumMod val="75000"/>
                  </a:schemeClr>
                </a:solidFill>
                <a:latin typeface="+mn-lt"/>
                <a:ea typeface="Adobe 고딕 Std B" pitchFamily="34" charset="-127"/>
              </a:rPr>
              <a:t> </a:t>
            </a:r>
            <a:r>
              <a:rPr lang="en-US" altLang="ko-KR" sz="1800" b="1" dirty="0" smtClean="0">
                <a:solidFill>
                  <a:schemeClr val="accent6">
                    <a:lumMod val="75000"/>
                  </a:schemeClr>
                </a:solidFill>
                <a:latin typeface="+mn-lt"/>
                <a:ea typeface="Adobe 고딕 Std B" pitchFamily="34" charset="-127"/>
              </a:rPr>
              <a:t>     comment. </a:t>
            </a:r>
          </a:p>
          <a:p>
            <a:pPr lvl="0" eaLnBrk="0" hangingPunct="0"/>
            <a:endParaRPr kumimoji="1" lang="en-US" altLang="ko-KR" sz="1800" b="1" i="0" u="none" strike="noStrike" cap="none" normalizeH="0" baseline="0" dirty="0" smtClean="0">
              <a:ln>
                <a:noFill/>
              </a:ln>
              <a:solidFill>
                <a:schemeClr val="accent6">
                  <a:lumMod val="75000"/>
                </a:schemeClr>
              </a:solidFill>
              <a:effectLst/>
              <a:latin typeface="Adobe 고딕 Std B" pitchFamily="34" charset="-127"/>
              <a:ea typeface="Adobe 고딕 Std B" pitchFamily="34" charset="-127"/>
              <a:cs typeface="굴림" pitchFamily="50" charset="-127"/>
            </a:endParaRPr>
          </a:p>
        </p:txBody>
      </p:sp>
      <p:sp>
        <p:nvSpPr>
          <p:cNvPr id="5" name="직사각형 4"/>
          <p:cNvSpPr/>
          <p:nvPr/>
        </p:nvSpPr>
        <p:spPr>
          <a:xfrm>
            <a:off x="0" y="0"/>
            <a:ext cx="9264769" cy="830997"/>
          </a:xfrm>
          <a:prstGeom prst="rect">
            <a:avLst/>
          </a:prstGeom>
          <a:solidFill>
            <a:schemeClr val="tx1">
              <a:lumMod val="75000"/>
            </a:schemeClr>
          </a:solidFill>
          <a:ln>
            <a:solidFill>
              <a:schemeClr val="bg2"/>
            </a:solidFill>
          </a:ln>
        </p:spPr>
        <p:txBody>
          <a:bodyPr wrap="square">
            <a:spAutoFit/>
          </a:bodyPr>
          <a:lstStyle/>
          <a:p>
            <a:pPr lvl="0" indent="152400" algn="ctr" latinLnBrk="1"/>
            <a:r>
              <a:rPr kumimoji="1" lang="en-US" altLang="ko-KR" b="1" dirty="0" smtClean="0">
                <a:solidFill>
                  <a:srgbClr val="FF0000"/>
                </a:solidFill>
                <a:effectLst>
                  <a:outerShdw blurRad="38100" dist="38100" dir="2700000" algn="tl">
                    <a:srgbClr val="000000">
                      <a:alpha val="43137"/>
                    </a:srgbClr>
                  </a:outerShdw>
                </a:effectLst>
                <a:latin typeface="+mn-lt"/>
                <a:ea typeface="Adobe 고딕 Std B" pitchFamily="34" charset="-127"/>
                <a:cs typeface="Times New Roman" pitchFamily="18" charset="0"/>
              </a:rPr>
              <a:t>3. U.S. Law Firm plans to bring suit against Boeing, Malaysia Airlines (2)</a:t>
            </a:r>
            <a:endParaRPr kumimoji="1" lang="en-US" altLang="ko-KR" dirty="0" smtClean="0">
              <a:solidFill>
                <a:srgbClr val="FF0000"/>
              </a:solidFill>
              <a:effectLst>
                <a:outerShdw blurRad="38100" dist="38100" dir="2700000" algn="tl">
                  <a:srgbClr val="000000">
                    <a:alpha val="43137"/>
                  </a:srgbClr>
                </a:outerShdw>
              </a:effectLst>
              <a:latin typeface="+mn-lt"/>
              <a:ea typeface="Adobe 고딕 Std B" pitchFamily="34" charset="-127"/>
              <a:cs typeface="굴림" pitchFamily="50" charset="-127"/>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37</a:t>
            </a:fld>
            <a:endParaRPr lang="en-US" altLang="ko-KR"/>
          </a:p>
        </p:txBody>
      </p:sp>
      <p:sp>
        <p:nvSpPr>
          <p:cNvPr id="189441" name="Rectangle 1"/>
          <p:cNvSpPr>
            <a:spLocks noChangeArrowheads="1"/>
          </p:cNvSpPr>
          <p:nvPr/>
        </p:nvSpPr>
        <p:spPr bwMode="auto">
          <a:xfrm>
            <a:off x="0" y="743506"/>
            <a:ext cx="9144000" cy="611449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0175" algn="l" defTabSz="914400" rtl="0" eaLnBrk="1" fontAlgn="base" latinLnBrk="1" hangingPunct="1">
              <a:lnSpc>
                <a:spcPct val="100000"/>
              </a:lnSpc>
              <a:spcBef>
                <a:spcPct val="0"/>
              </a:spcBef>
              <a:spcAft>
                <a:spcPct val="0"/>
              </a:spcAft>
              <a:buClrTx/>
              <a:buSzTx/>
              <a:buFontTx/>
              <a:buNone/>
              <a:tabLst/>
            </a:pP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Times New Roman" pitchFamily="18" charset="0"/>
              </a:rPr>
              <a:t>   </a:t>
            </a:r>
            <a:endParaRPr kumimoji="1" lang="en-US" altLang="ko-KR" sz="1800" b="1" i="0" u="none" strike="noStrike" cap="none" normalizeH="0" baseline="0" dirty="0" smtClean="0">
              <a:ln>
                <a:noFill/>
              </a:ln>
              <a:solidFill>
                <a:srgbClr val="FF3399"/>
              </a:solidFill>
              <a:effectLst/>
              <a:latin typeface="HY견고딕" pitchFamily="18" charset="-127"/>
              <a:ea typeface="HY견고딕" pitchFamily="18" charset="-127"/>
              <a:cs typeface="Times New Roman" pitchFamily="18" charset="0"/>
            </a:endParaRPr>
          </a:p>
          <a:p>
            <a:pPr lvl="0" indent="130175" latinLnBrk="1">
              <a:lnSpc>
                <a:spcPts val="2800"/>
              </a:lnSpc>
            </a:pPr>
            <a:r>
              <a:rPr lang="en-US" altLang="ko-KR" sz="1200" b="1" dirty="0" smtClean="0">
                <a:solidFill>
                  <a:schemeClr val="accent3">
                    <a:lumMod val="25000"/>
                  </a:schemeClr>
                </a:solidFill>
                <a:latin typeface="+mn-lt"/>
                <a:ea typeface="HY견고딕" pitchFamily="18" charset="-127"/>
              </a:rPr>
              <a:t>●</a:t>
            </a:r>
            <a:r>
              <a:rPr kumimoji="1" lang="en-US" altLang="ko-KR" sz="1800" b="1" dirty="0" smtClean="0">
                <a:solidFill>
                  <a:schemeClr val="accent3">
                    <a:lumMod val="25000"/>
                  </a:schemeClr>
                </a:solidFill>
                <a:latin typeface="+mn-lt"/>
                <a:ea typeface="HY견고딕" pitchFamily="18" charset="-127"/>
                <a:cs typeface="Times New Roman" pitchFamily="18" charset="0"/>
              </a:rPr>
              <a:t>  </a:t>
            </a:r>
            <a:r>
              <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Aircraft manufactures</a:t>
            </a:r>
            <a:r>
              <a:rPr kumimoji="1" lang="en-US" altLang="ko-KR" sz="1800" b="1" i="0" u="none" strike="noStrike" cap="none" normalizeH="0" baseline="0" dirty="0" smtClean="0">
                <a:ln>
                  <a:noFill/>
                </a:ln>
                <a:solidFill>
                  <a:schemeClr val="accent3">
                    <a:lumMod val="25000"/>
                  </a:schemeClr>
                </a:solidFill>
                <a:effectLst/>
                <a:latin typeface="+mn-lt"/>
                <a:ea typeface="Adobe Heiti Std R" pitchFamily="34" charset="-128"/>
                <a:cs typeface="Times New Roman" pitchFamily="18" charset="0"/>
              </a:rPr>
              <a:t>(</a:t>
            </a:r>
            <a:r>
              <a:rPr lang="zh-CN" altLang="ko-KR" sz="1800" b="1" dirty="0" smtClean="0">
                <a:solidFill>
                  <a:schemeClr val="accent3">
                    <a:lumMod val="25000"/>
                  </a:schemeClr>
                </a:solidFill>
                <a:latin typeface="+mn-lt"/>
                <a:ea typeface="Adobe Heiti Std R" pitchFamily="34" charset="-128"/>
              </a:rPr>
              <a:t>飞机制造</a:t>
            </a:r>
            <a:r>
              <a:rPr lang="ko-KR" altLang="en-US" sz="1800" b="1" dirty="0" smtClean="0">
                <a:solidFill>
                  <a:schemeClr val="accent3">
                    <a:lumMod val="25000"/>
                  </a:schemeClr>
                </a:solidFill>
                <a:latin typeface="+mn-lt"/>
                <a:ea typeface="Adobe 고딕 Std B" pitchFamily="34" charset="-127"/>
              </a:rPr>
              <a:t>業者</a:t>
            </a:r>
            <a:r>
              <a:rPr lang="en-US" altLang="ko-KR" sz="1800" b="1" dirty="0" smtClean="0">
                <a:solidFill>
                  <a:schemeClr val="accent3">
                    <a:lumMod val="25000"/>
                  </a:schemeClr>
                </a:solidFill>
                <a:latin typeface="+mn-lt"/>
                <a:ea typeface="Adobe 고딕 Std B" pitchFamily="34" charset="-127"/>
              </a:rPr>
              <a:t>) </a:t>
            </a:r>
            <a:r>
              <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may be liable for the violation</a:t>
            </a:r>
            <a:r>
              <a:rPr kumimoji="1" lang="en-US" altLang="ko-KR" sz="1800" b="1" i="0" u="none" strike="noStrike" cap="none" normalizeH="0" dirty="0" smtClean="0">
                <a:ln>
                  <a:noFill/>
                </a:ln>
                <a:solidFill>
                  <a:schemeClr val="accent3">
                    <a:lumMod val="25000"/>
                  </a:schemeClr>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of </a:t>
            </a:r>
          </a:p>
          <a:p>
            <a:pPr lvl="0" indent="130175" latinLnBrk="1">
              <a:lnSpc>
                <a:spcPts val="2800"/>
              </a:lnSpc>
            </a:pPr>
            <a:r>
              <a:rPr kumimoji="1" lang="en-US" altLang="ko-KR" sz="1800" b="1" dirty="0" smtClean="0">
                <a:solidFill>
                  <a:schemeClr val="accent3">
                    <a:lumMod val="25000"/>
                  </a:schemeClr>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chemeClr val="accent3">
                    <a:lumMod val="25000"/>
                  </a:schemeClr>
                </a:solidFill>
                <a:effectLst/>
                <a:latin typeface="+mn-lt"/>
                <a:ea typeface="Adobe 고딕 Std B" pitchFamily="34" charset="-127"/>
                <a:cs typeface="Times New Roman" pitchFamily="18" charset="0"/>
              </a:rPr>
              <a:t>duty as manufactures in general. </a:t>
            </a:r>
          </a:p>
          <a:p>
            <a:pPr lvl="0" indent="130175" latinLnBrk="1">
              <a:lnSpc>
                <a:spcPts val="2800"/>
              </a:lnSpc>
            </a:pPr>
            <a:endParaRPr kumimoji="1" lang="en-US" altLang="ko-KR" sz="1800" b="1" i="0" u="none" strike="noStrike" cap="none" normalizeH="0" baseline="0" dirty="0" smtClean="0">
              <a:ln>
                <a:noFill/>
              </a:ln>
              <a:solidFill>
                <a:srgbClr val="FF3399"/>
              </a:solidFill>
              <a:effectLst/>
              <a:latin typeface="+mn-lt"/>
              <a:ea typeface="Adobe 고딕 Std B" pitchFamily="34" charset="-127"/>
              <a:cs typeface="Times New Roman" pitchFamily="18" charset="0"/>
            </a:endParaRPr>
          </a:p>
          <a:p>
            <a:pPr indent="130175" latinLnBrk="1">
              <a:lnSpc>
                <a:spcPts val="2800"/>
              </a:lnSpc>
            </a:pPr>
            <a:r>
              <a:rPr kumimoji="1" lang="en-US" altLang="ko-KR" sz="1800" b="1" dirty="0" smtClean="0">
                <a:solidFill>
                  <a:srgbClr val="990099"/>
                </a:solidFill>
                <a:latin typeface="+mn-lt"/>
                <a:ea typeface="Adobe 고딕 Std B" pitchFamily="34" charset="-127"/>
                <a:cs typeface="Times New Roman" pitchFamily="18" charset="0"/>
              </a:rPr>
              <a:t>  </a:t>
            </a:r>
            <a:r>
              <a:rPr kumimoji="1" lang="en-US" altLang="ko-KR" sz="1800" b="1" dirty="0" smtClean="0">
                <a:solidFill>
                  <a:srgbClr val="FF0000"/>
                </a:solidFill>
                <a:effectLst>
                  <a:outerShdw blurRad="38100" dist="38100" dir="2700000" algn="tl">
                    <a:srgbClr val="000000">
                      <a:alpha val="43137"/>
                    </a:srgbClr>
                  </a:outerShdw>
                </a:effectLst>
                <a:latin typeface="+mn-lt"/>
                <a:ea typeface="Adobe 고딕 Std B" pitchFamily="34" charset="-127"/>
                <a:cs typeface="Times New Roman" pitchFamily="18" charset="0"/>
              </a:rPr>
              <a:t>2. U.S. Law Firm plans to bring suit against Boeing, Malaysia Airlines</a:t>
            </a:r>
            <a:endParaRPr kumimoji="1" lang="en-US" altLang="ko-KR" sz="1800" b="1" dirty="0" smtClean="0">
              <a:solidFill>
                <a:srgbClr val="FF0000"/>
              </a:solidFill>
              <a:effectLst>
                <a:outerShdw blurRad="38100" dist="38100" dir="2700000" algn="tl">
                  <a:srgbClr val="000000">
                    <a:alpha val="43137"/>
                  </a:srgbClr>
                </a:outerShdw>
              </a:effectLst>
              <a:latin typeface="+mn-lt"/>
              <a:ea typeface="Adobe 고딕 Std B" pitchFamily="34" charset="-127"/>
              <a:cs typeface="굴림" pitchFamily="50" charset="-127"/>
            </a:endParaRPr>
          </a:p>
          <a:p>
            <a:pPr lvl="0" indent="130175" latinLnBrk="1">
              <a:lnSpc>
                <a:spcPts val="2800"/>
              </a:lnSpc>
            </a:pPr>
            <a:r>
              <a:rPr kumimoji="1" lang="en-US" altLang="ko-KR" sz="1200" b="1" i="0" u="none" strike="noStrike" cap="none" normalizeH="0" baseline="0" dirty="0" smtClean="0">
                <a:ln>
                  <a:noFill/>
                </a:ln>
                <a:solidFill>
                  <a:srgbClr val="086C19"/>
                </a:solidFill>
                <a:effectLst/>
                <a:latin typeface="+mn-lt"/>
                <a:ea typeface="Adobe 고딕 Std B" pitchFamily="34" charset="-127"/>
                <a:cs typeface="Times New Roman" pitchFamily="18" charset="0"/>
              </a:rPr>
              <a:t> </a:t>
            </a:r>
            <a:r>
              <a:rPr lang="en-US" altLang="ko-KR" sz="1200" b="1" dirty="0" smtClean="0">
                <a:solidFill>
                  <a:srgbClr val="086C19"/>
                </a:solidFill>
                <a:latin typeface="+mn-lt"/>
                <a:ea typeface="Adobe 고딕 Std B" pitchFamily="34" charset="-127"/>
              </a:rPr>
              <a:t>●</a:t>
            </a:r>
            <a:r>
              <a:rPr kumimoji="1" lang="en-US" altLang="ko-KR" sz="1200" b="1" i="0" u="none" strike="noStrike" cap="none" normalizeH="0" baseline="0" dirty="0" smtClean="0">
                <a:ln>
                  <a:noFill/>
                </a:ln>
                <a:solidFill>
                  <a:srgbClr val="086C19"/>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86C19"/>
                </a:solidFill>
                <a:effectLst/>
                <a:latin typeface="+mn-lt"/>
                <a:ea typeface="Adobe 고딕 Std B" pitchFamily="34" charset="-127"/>
                <a:cs typeface="Times New Roman" pitchFamily="18" charset="0"/>
              </a:rPr>
              <a:t>Thus they may be liable for their negligence, they may be behold</a:t>
            </a:r>
            <a:r>
              <a:rPr kumimoji="1" lang="en-US" altLang="ko-KR" sz="1800" b="1" i="0" u="none" strike="noStrike" cap="none" normalizeH="0" dirty="0" smtClean="0">
                <a:ln>
                  <a:noFill/>
                </a:ln>
                <a:solidFill>
                  <a:srgbClr val="086C19"/>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86C19"/>
                </a:solidFill>
                <a:effectLst/>
                <a:latin typeface="+mn-lt"/>
                <a:ea typeface="Adobe 고딕 Std B" pitchFamily="34" charset="-127"/>
                <a:cs typeface="Times New Roman" pitchFamily="18" charset="0"/>
              </a:rPr>
              <a:t>to strict </a:t>
            </a:r>
          </a:p>
          <a:p>
            <a:pPr lvl="0" indent="130175" latinLnBrk="1">
              <a:lnSpc>
                <a:spcPts val="2800"/>
              </a:lnSpc>
            </a:pPr>
            <a:r>
              <a:rPr kumimoji="1" lang="en-US" altLang="ko-KR" sz="1800" b="1" dirty="0">
                <a:solidFill>
                  <a:srgbClr val="086C19"/>
                </a:solidFill>
                <a:latin typeface="+mn-lt"/>
                <a:ea typeface="Adobe 고딕 Std B" pitchFamily="34" charset="-127"/>
                <a:cs typeface="Times New Roman" pitchFamily="18" charset="0"/>
              </a:rPr>
              <a:t> </a:t>
            </a:r>
            <a:r>
              <a:rPr kumimoji="1" lang="en-US" altLang="ko-KR" sz="1800" b="1" dirty="0" smtClean="0">
                <a:solidFill>
                  <a:srgbClr val="086C19"/>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86C19"/>
                </a:solidFill>
                <a:effectLst/>
                <a:latin typeface="+mn-lt"/>
                <a:ea typeface="Adobe 고딕 Std B" pitchFamily="34" charset="-127"/>
                <a:cs typeface="Times New Roman" pitchFamily="18" charset="0"/>
              </a:rPr>
              <a:t>liability in tort, and they may be liable for breach of express or implied</a:t>
            </a:r>
          </a:p>
          <a:p>
            <a:pPr lvl="0" indent="130175" latinLnBrk="1">
              <a:lnSpc>
                <a:spcPts val="2800"/>
              </a:lnSpc>
            </a:pPr>
            <a:r>
              <a:rPr kumimoji="1" lang="en-US" altLang="ko-KR" sz="1800" b="1" i="0" u="none" strike="noStrike" cap="none" normalizeH="0" baseline="0" dirty="0" smtClean="0">
                <a:ln>
                  <a:noFill/>
                </a:ln>
                <a:solidFill>
                  <a:srgbClr val="086C19"/>
                </a:solidFill>
                <a:effectLst/>
                <a:latin typeface="+mn-lt"/>
                <a:ea typeface="Adobe 고딕 Std B" pitchFamily="34" charset="-127"/>
                <a:cs typeface="Times New Roman" pitchFamily="18" charset="0"/>
              </a:rPr>
              <a:t>      warranties.  </a:t>
            </a:r>
          </a:p>
          <a:p>
            <a:pPr marL="0" marR="0" lvl="0" indent="130175" algn="l" defTabSz="914400" rtl="0" eaLnBrk="1" fontAlgn="base" latinLnBrk="1" hangingPunct="1">
              <a:lnSpc>
                <a:spcPts val="2800"/>
              </a:lnSpc>
              <a:spcBef>
                <a:spcPct val="0"/>
              </a:spcBef>
              <a:spcAft>
                <a:spcPct val="0"/>
              </a:spcAft>
              <a:buClrTx/>
              <a:buSzTx/>
              <a:buFontTx/>
              <a:buNone/>
              <a:tabLst/>
            </a:pPr>
            <a:r>
              <a:rPr kumimoji="1" lang="en-US" altLang="ko-KR" sz="1200" b="1" dirty="0" smtClean="0">
                <a:solidFill>
                  <a:srgbClr val="0F3D18"/>
                </a:solidFill>
                <a:latin typeface="+mn-lt"/>
                <a:ea typeface="Adobe 고딕 Std B" pitchFamily="34" charset="-127"/>
                <a:cs typeface="Times New Roman" pitchFamily="18" charset="0"/>
              </a:rPr>
              <a:t> </a:t>
            </a:r>
            <a:r>
              <a:rPr lang="en-US" altLang="ko-KR" sz="1200" b="1" dirty="0" smtClean="0">
                <a:solidFill>
                  <a:srgbClr val="0F3D18"/>
                </a:solidFill>
                <a:latin typeface="+mn-lt"/>
                <a:ea typeface="Adobe 고딕 Std B" pitchFamily="34" charset="-127"/>
              </a:rPr>
              <a:t>●</a:t>
            </a:r>
            <a:r>
              <a:rPr kumimoji="1" lang="en-US" altLang="ko-KR" sz="1200" b="1" dirty="0" smtClean="0">
                <a:solidFill>
                  <a:srgbClr val="0F3D18"/>
                </a:solidFill>
                <a:latin typeface="+mn-lt"/>
                <a:ea typeface="Adobe 고딕 Std B" pitchFamily="34" charset="-127"/>
                <a:cs typeface="Times New Roman" pitchFamily="18" charset="0"/>
              </a:rPr>
              <a:t> </a:t>
            </a:r>
            <a:r>
              <a:rPr kumimoji="1" lang="en-US" altLang="ko-KR" sz="1200" b="1" i="0" u="none" strike="noStrike" cap="none" normalizeH="0" baseline="0" dirty="0" smtClean="0">
                <a:ln>
                  <a:noFill/>
                </a:ln>
                <a:solidFill>
                  <a:srgbClr val="0F3D18"/>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F3D18"/>
                </a:solidFill>
                <a:effectLst/>
                <a:latin typeface="+mn-lt"/>
                <a:ea typeface="Adobe 고딕 Std B" pitchFamily="34" charset="-127"/>
                <a:cs typeface="Times New Roman" pitchFamily="18" charset="0"/>
              </a:rPr>
              <a:t>Product liability (</a:t>
            </a:r>
            <a:r>
              <a:rPr kumimoji="1" lang="ko-KR" altLang="en-US" sz="1800" b="1" dirty="0" err="1" smtClean="0">
                <a:solidFill>
                  <a:srgbClr val="0F3D18"/>
                </a:solidFill>
                <a:effectLst>
                  <a:outerShdw blurRad="38100" dist="38100" dir="2700000" algn="tl">
                    <a:srgbClr val="000000">
                      <a:alpha val="43137"/>
                    </a:srgbClr>
                  </a:outerShdw>
                </a:effectLst>
                <a:latin typeface="+mn-lt"/>
                <a:ea typeface="Adobe 고딕 Std B" pitchFamily="34" charset="-127"/>
                <a:cs typeface="함초롬바탕" pitchFamily="18" charset="-127"/>
              </a:rPr>
              <a:t>制造物责任</a:t>
            </a:r>
            <a:r>
              <a:rPr kumimoji="1" lang="en-US" altLang="ko-KR" sz="1800" b="1" dirty="0" smtClean="0">
                <a:solidFill>
                  <a:srgbClr val="0F3D18"/>
                </a:solidFill>
                <a:effectLst>
                  <a:outerShdw blurRad="38100" dist="38100" dir="2700000" algn="tl">
                    <a:srgbClr val="000000">
                      <a:alpha val="43137"/>
                    </a:srgbClr>
                  </a:outerShdw>
                </a:effectLst>
                <a:latin typeface="+mn-lt"/>
                <a:ea typeface="Adobe 고딕 Std B" pitchFamily="34" charset="-127"/>
                <a:cs typeface="함초롬바탕" pitchFamily="18" charset="-127"/>
              </a:rPr>
              <a:t>)</a:t>
            </a:r>
            <a:r>
              <a:rPr kumimoji="1" lang="en-US" altLang="ko-KR" sz="1800" b="1" dirty="0" smtClean="0">
                <a:solidFill>
                  <a:srgbClr val="0F3D18"/>
                </a:solidFill>
                <a:latin typeface="+mn-lt"/>
                <a:ea typeface="Adobe 고딕 Std B" pitchFamily="34" charset="-127"/>
                <a:cs typeface="함초롬바탕" pitchFamily="18" charset="-127"/>
              </a:rPr>
              <a:t> </a:t>
            </a:r>
            <a:r>
              <a:rPr kumimoji="1" lang="en-US" altLang="ko-KR" sz="1800" b="1" i="0" u="none" strike="noStrike" cap="none" normalizeH="0" baseline="0" dirty="0" smtClean="0">
                <a:ln>
                  <a:noFill/>
                </a:ln>
                <a:solidFill>
                  <a:srgbClr val="0F3D18"/>
                </a:solidFill>
                <a:effectLst/>
                <a:latin typeface="+mn-lt"/>
                <a:ea typeface="Adobe 고딕 Std B" pitchFamily="34" charset="-127"/>
                <a:cs typeface="Times New Roman" pitchFamily="18" charset="0"/>
              </a:rPr>
              <a:t>is the area of law in which manufacturers, </a:t>
            </a:r>
          </a:p>
          <a:p>
            <a:pPr marL="0" marR="0" lvl="0" indent="130175" algn="l" defTabSz="914400" rtl="0" eaLnBrk="1" fontAlgn="base" latinLnBrk="1" hangingPunct="1">
              <a:lnSpc>
                <a:spcPts val="2800"/>
              </a:lnSpc>
              <a:spcBef>
                <a:spcPct val="0"/>
              </a:spcBef>
              <a:spcAft>
                <a:spcPct val="0"/>
              </a:spcAft>
              <a:buClrTx/>
              <a:buSzTx/>
              <a:buFontTx/>
              <a:buNone/>
              <a:tabLst/>
            </a:pPr>
            <a:r>
              <a:rPr kumimoji="1" lang="en-US" altLang="ko-KR" sz="1800" b="1" dirty="0">
                <a:solidFill>
                  <a:srgbClr val="0F3D18"/>
                </a:solidFill>
                <a:latin typeface="+mn-lt"/>
                <a:ea typeface="Adobe 고딕 Std B" pitchFamily="34" charset="-127"/>
                <a:cs typeface="Times New Roman" pitchFamily="18" charset="0"/>
              </a:rPr>
              <a:t> </a:t>
            </a:r>
            <a:r>
              <a:rPr kumimoji="1" lang="en-US" altLang="ko-KR" sz="1800" b="1" dirty="0" smtClean="0">
                <a:solidFill>
                  <a:srgbClr val="0F3D18"/>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F3D18"/>
                </a:solidFill>
                <a:effectLst/>
                <a:latin typeface="+mn-lt"/>
                <a:ea typeface="Adobe 고딕 Std B" pitchFamily="34" charset="-127"/>
                <a:cs typeface="Times New Roman" pitchFamily="18" charset="0"/>
              </a:rPr>
              <a:t>vendors, and others who make products available to the public are held</a:t>
            </a:r>
          </a:p>
          <a:p>
            <a:pPr marL="0" marR="0" lvl="0" indent="130175" algn="l" defTabSz="914400" rtl="0" eaLnBrk="1" fontAlgn="base" latinLnBrk="1" hangingPunct="1">
              <a:lnSpc>
                <a:spcPts val="2800"/>
              </a:lnSpc>
              <a:spcBef>
                <a:spcPct val="0"/>
              </a:spcBef>
              <a:spcAft>
                <a:spcPct val="0"/>
              </a:spcAft>
              <a:buClrTx/>
              <a:buSzTx/>
              <a:buFontTx/>
              <a:buNone/>
              <a:tabLst/>
            </a:pPr>
            <a:r>
              <a:rPr kumimoji="1" lang="en-US" altLang="ko-KR" sz="1800" b="1" dirty="0">
                <a:solidFill>
                  <a:srgbClr val="0F3D18"/>
                </a:solidFill>
                <a:latin typeface="+mn-lt"/>
                <a:ea typeface="Adobe 고딕 Std B" pitchFamily="34" charset="-127"/>
                <a:cs typeface="Times New Roman" pitchFamily="18" charset="0"/>
              </a:rPr>
              <a:t> </a:t>
            </a:r>
            <a:r>
              <a:rPr kumimoji="1" lang="en-US" altLang="ko-KR" sz="1800" b="1" dirty="0" smtClean="0">
                <a:solidFill>
                  <a:srgbClr val="0F3D18"/>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F3D18"/>
                </a:solidFill>
                <a:effectLst/>
                <a:latin typeface="+mn-lt"/>
                <a:ea typeface="Adobe 고딕 Std B" pitchFamily="34" charset="-127"/>
                <a:cs typeface="Times New Roman" pitchFamily="18" charset="0"/>
              </a:rPr>
              <a:t> responsible for the injuries those products cause. </a:t>
            </a:r>
          </a:p>
          <a:p>
            <a:pPr marL="0" marR="0" lvl="0" indent="130175" algn="l" defTabSz="914400" rtl="0" eaLnBrk="1" fontAlgn="base" latinLnBrk="1" hangingPunct="1">
              <a:lnSpc>
                <a:spcPts val="2800"/>
              </a:lnSpc>
              <a:spcBef>
                <a:spcPct val="0"/>
              </a:spcBef>
              <a:spcAft>
                <a:spcPct val="0"/>
              </a:spcAft>
              <a:buClrTx/>
              <a:buSzTx/>
              <a:buFontTx/>
              <a:buNone/>
              <a:tabLst/>
            </a:pPr>
            <a:endParaRPr kumimoji="1" lang="en-US" altLang="ko-KR" sz="1800" b="1" dirty="0" smtClean="0">
              <a:solidFill>
                <a:srgbClr val="0000FF"/>
              </a:solidFill>
              <a:latin typeface="+mn-lt"/>
              <a:ea typeface="Adobe 고딕 Std B" pitchFamily="34" charset="-127"/>
              <a:cs typeface="Times New Roman" pitchFamily="18" charset="0"/>
            </a:endParaRPr>
          </a:p>
          <a:p>
            <a:pPr lvl="0" indent="130175" latinLnBrk="1">
              <a:lnSpc>
                <a:spcPts val="2800"/>
              </a:lnSpc>
            </a:pPr>
            <a:r>
              <a:rPr kumimoji="1" lang="en-US" altLang="ko-KR" sz="1200" b="1" dirty="0" smtClean="0">
                <a:solidFill>
                  <a:srgbClr val="0000FF"/>
                </a:solidFill>
                <a:latin typeface="+mn-lt"/>
                <a:ea typeface="Adobe 고딕 Std B" pitchFamily="34" charset="-127"/>
                <a:cs typeface="Times New Roman" pitchFamily="18" charset="0"/>
              </a:rPr>
              <a:t> </a:t>
            </a:r>
            <a:r>
              <a:rPr lang="en-US" altLang="ko-KR" sz="1200" b="1" dirty="0" smtClean="0">
                <a:solidFill>
                  <a:srgbClr val="0000FF"/>
                </a:solidFill>
                <a:latin typeface="+mn-lt"/>
                <a:ea typeface="Adobe 고딕 Std B" pitchFamily="34" charset="-127"/>
              </a:rPr>
              <a:t>●</a:t>
            </a:r>
            <a:r>
              <a:rPr kumimoji="1" lang="en-US" altLang="ko-KR" sz="1200" b="1" dirty="0" smtClean="0">
                <a:solidFill>
                  <a:srgbClr val="0000FF"/>
                </a:solidFill>
                <a:latin typeface="+mn-lt"/>
                <a:ea typeface="Adobe 고딕 Std B" pitchFamily="34" charset="-127"/>
                <a:cs typeface="Times New Roman" pitchFamily="18" charset="0"/>
              </a:rPr>
              <a:t> </a:t>
            </a:r>
            <a:r>
              <a:rPr kumimoji="1" lang="en-US" altLang="ko-KR" sz="1200" b="1" i="0" u="none" strike="noStrike" cap="none" normalizeH="0" baseline="0" dirty="0" smtClean="0">
                <a:ln>
                  <a:noFill/>
                </a:ln>
                <a:solidFill>
                  <a:srgbClr val="0000FF"/>
                </a:solidFill>
                <a:effectLst/>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000FF"/>
                </a:solidFill>
                <a:effectLst/>
                <a:latin typeface="+mn-lt"/>
                <a:ea typeface="Adobe 고딕 Std B" pitchFamily="34" charset="-127"/>
                <a:cs typeface="Times New Roman" pitchFamily="18" charset="0"/>
              </a:rPr>
              <a:t>Regulation of product liability on a national level have been devised in a </a:t>
            </a:r>
          </a:p>
          <a:p>
            <a:pPr lvl="0" indent="130175" latinLnBrk="1">
              <a:lnSpc>
                <a:spcPts val="2800"/>
              </a:lnSpc>
            </a:pPr>
            <a:r>
              <a:rPr kumimoji="1" lang="en-US" altLang="ko-KR" sz="1800" b="1" dirty="0">
                <a:solidFill>
                  <a:srgbClr val="0000FF"/>
                </a:solidFill>
                <a:latin typeface="+mn-lt"/>
                <a:ea typeface="Adobe 고딕 Std B" pitchFamily="34" charset="-127"/>
                <a:cs typeface="Times New Roman" pitchFamily="18" charset="0"/>
              </a:rPr>
              <a:t> </a:t>
            </a:r>
            <a:r>
              <a:rPr kumimoji="1" lang="en-US" altLang="ko-KR" sz="1800" b="1" dirty="0" smtClean="0">
                <a:solidFill>
                  <a:srgbClr val="0000FF"/>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000FF"/>
                </a:solidFill>
                <a:effectLst/>
                <a:latin typeface="+mn-lt"/>
                <a:ea typeface="Adobe 고딕 Std B" pitchFamily="34" charset="-127"/>
                <a:cs typeface="Times New Roman" pitchFamily="18" charset="0"/>
              </a:rPr>
              <a:t>number of countries including the UK, EU, Germany, France, China</a:t>
            </a:r>
            <a:r>
              <a:rPr kumimoji="1" lang="en-US" altLang="ko-KR" sz="1800" b="1" i="0" u="none" strike="noStrike" cap="none" normalizeH="0" baseline="0" dirty="0" smtClean="0">
                <a:ln>
                  <a:noFill/>
                </a:ln>
                <a:solidFill>
                  <a:srgbClr val="0000FF"/>
                </a:solidFill>
                <a:effectLst>
                  <a:outerShdw blurRad="38100" dist="38100" dir="2700000" algn="tl">
                    <a:srgbClr val="000000">
                      <a:alpha val="43137"/>
                    </a:srgbClr>
                  </a:outerShdw>
                </a:effectLst>
                <a:latin typeface="+mn-lt"/>
                <a:ea typeface="Adobe 고딕 Std B" pitchFamily="34" charset="-127"/>
                <a:cs typeface="Times New Roman" pitchFamily="18" charset="0"/>
              </a:rPr>
              <a:t> (</a:t>
            </a:r>
            <a:r>
              <a:rPr lang="zh-CN" altLang="ko-KR" sz="1800" b="1" dirty="0" smtClean="0">
                <a:solidFill>
                  <a:srgbClr val="0000FF"/>
                </a:solidFill>
                <a:effectLst>
                  <a:outerShdw blurRad="38100" dist="38100" dir="2700000" algn="tl">
                    <a:srgbClr val="000000">
                      <a:alpha val="43137"/>
                    </a:srgbClr>
                  </a:outerShdw>
                </a:effectLst>
                <a:latin typeface="+mn-lt"/>
                <a:ea typeface="한양해서" pitchFamily="18" charset="-127"/>
              </a:rPr>
              <a:t>中国</a:t>
            </a:r>
            <a:endParaRPr lang="en-US" altLang="zh-CN" sz="1800" b="1" dirty="0" smtClean="0">
              <a:solidFill>
                <a:srgbClr val="0000FF"/>
              </a:solidFill>
              <a:effectLst>
                <a:outerShdw blurRad="38100" dist="38100" dir="2700000" algn="tl">
                  <a:srgbClr val="000000">
                    <a:alpha val="43137"/>
                  </a:srgbClr>
                </a:outerShdw>
              </a:effectLst>
              <a:latin typeface="+mn-lt"/>
              <a:ea typeface="한양해서" pitchFamily="18" charset="-127"/>
            </a:endParaRPr>
          </a:p>
          <a:p>
            <a:pPr lvl="0" indent="130175" latinLnBrk="1">
              <a:lnSpc>
                <a:spcPts val="2800"/>
              </a:lnSpc>
            </a:pPr>
            <a:r>
              <a:rPr kumimoji="1" lang="en-US" altLang="ko-KR" sz="1800" b="1" i="0" u="none" strike="noStrike" cap="none" normalizeH="0" baseline="0" dirty="0" smtClean="0">
                <a:ln>
                  <a:noFill/>
                </a:ln>
                <a:solidFill>
                  <a:srgbClr val="0000FF"/>
                </a:solidFill>
                <a:effectLst>
                  <a:outerShdw blurRad="38100" dist="38100" dir="2700000" algn="tl">
                    <a:srgbClr val="000000">
                      <a:alpha val="43137"/>
                    </a:srgbClr>
                  </a:outerShdw>
                </a:effectLst>
                <a:latin typeface="+mn-lt"/>
                <a:ea typeface="한양해서" pitchFamily="18" charset="-127"/>
                <a:cs typeface="함초롬바탕" pitchFamily="18" charset="-127"/>
              </a:rPr>
              <a:t>     </a:t>
            </a:r>
            <a:r>
              <a:rPr kumimoji="1" lang="ko-KR" altLang="en-US" sz="1800" b="1" i="0" u="none" strike="noStrike" cap="none" normalizeH="0" baseline="0" dirty="0" smtClean="0">
                <a:ln>
                  <a:noFill/>
                </a:ln>
                <a:solidFill>
                  <a:srgbClr val="0000FF"/>
                </a:solidFill>
                <a:effectLst>
                  <a:outerShdw blurRad="38100" dist="38100" dir="2700000" algn="tl">
                    <a:srgbClr val="000000">
                      <a:alpha val="43137"/>
                    </a:srgbClr>
                  </a:outerShdw>
                </a:effectLst>
                <a:latin typeface="한양해서" pitchFamily="18" charset="-127"/>
                <a:ea typeface="한양해서" pitchFamily="18" charset="-127"/>
                <a:cs typeface="함초롬바탕" pitchFamily="18" charset="-127"/>
              </a:rPr>
              <a:t>制品</a:t>
            </a:r>
            <a:r>
              <a:rPr kumimoji="1" lang="en-US" altLang="ko-KR" sz="1800" b="1" dirty="0" smtClean="0">
                <a:solidFill>
                  <a:srgbClr val="0000FF"/>
                </a:solidFill>
                <a:effectLst>
                  <a:outerShdw blurRad="38100" dist="38100" dir="2700000" algn="tl">
                    <a:srgbClr val="000000">
                      <a:alpha val="43137"/>
                    </a:srgbClr>
                  </a:outerShdw>
                </a:effectLst>
                <a:latin typeface="한양해서" pitchFamily="18" charset="-127"/>
                <a:ea typeface="한양해서" pitchFamily="18" charset="-127"/>
                <a:cs typeface="함초롬바탕" pitchFamily="18" charset="-127"/>
              </a:rPr>
              <a:t> </a:t>
            </a:r>
            <a:r>
              <a:rPr kumimoji="1" lang="ko-KR" altLang="en-US" sz="1800" b="1" i="0" u="none" strike="noStrike" cap="none" normalizeH="0" baseline="0" dirty="0" smtClean="0">
                <a:ln>
                  <a:noFill/>
                </a:ln>
                <a:solidFill>
                  <a:srgbClr val="0000FF"/>
                </a:solidFill>
                <a:effectLst>
                  <a:outerShdw blurRad="38100" dist="38100" dir="2700000" algn="tl">
                    <a:srgbClr val="000000">
                      <a:alpha val="43137"/>
                    </a:srgbClr>
                  </a:outerShdw>
                </a:effectLst>
                <a:latin typeface="한양해서" pitchFamily="18" charset="-127"/>
                <a:ea typeface="한양해서" pitchFamily="18" charset="-127"/>
                <a:cs typeface="함초롬바탕" pitchFamily="18" charset="-127"/>
              </a:rPr>
              <a:t>品质法</a:t>
            </a:r>
            <a:r>
              <a:rPr kumimoji="1" lang="en-US" altLang="ko-KR" sz="1800" b="1" i="0" u="none" strike="noStrike" cap="none" normalizeH="0" baseline="0" dirty="0" smtClean="0">
                <a:ln>
                  <a:noFill/>
                </a:ln>
                <a:solidFill>
                  <a:srgbClr val="0000FF"/>
                </a:solidFill>
                <a:effectLst/>
                <a:latin typeface="+mn-lt"/>
                <a:ea typeface="Adobe 고딕 Std B" pitchFamily="34" charset="-127"/>
                <a:cs typeface="Times New Roman" pitchFamily="18" charset="0"/>
              </a:rPr>
              <a:t>) etc, like the Model Uniform Liability Act  in the United States</a:t>
            </a:r>
          </a:p>
          <a:p>
            <a:pPr lvl="0" indent="130175" latinLnBrk="1">
              <a:lnSpc>
                <a:spcPts val="2800"/>
              </a:lnSpc>
            </a:pPr>
            <a:r>
              <a:rPr kumimoji="1" lang="en-US" altLang="ko-KR" sz="1800" b="1" dirty="0" smtClean="0">
                <a:solidFill>
                  <a:srgbClr val="0000FF"/>
                </a:solidFill>
                <a:latin typeface="+mn-lt"/>
                <a:ea typeface="Adobe 고딕 Std B" pitchFamily="34" charset="-127"/>
                <a:cs typeface="Times New Roman" pitchFamily="18" charset="0"/>
              </a:rPr>
              <a:t>    </a:t>
            </a:r>
            <a:r>
              <a:rPr kumimoji="1" lang="en-US" altLang="ko-KR" sz="1800" b="1" i="0" u="none" strike="noStrike" cap="none" normalizeH="0" baseline="0" dirty="0" smtClean="0">
                <a:ln>
                  <a:noFill/>
                </a:ln>
                <a:solidFill>
                  <a:srgbClr val="0000FF"/>
                </a:solidFill>
                <a:effectLst/>
                <a:latin typeface="+mn-lt"/>
                <a:ea typeface="Adobe 고딕 Std B" pitchFamily="34" charset="-127"/>
                <a:cs typeface="Times New Roman" pitchFamily="18" charset="0"/>
              </a:rPr>
              <a:t> of America. </a:t>
            </a:r>
          </a:p>
          <a:p>
            <a:pPr marL="0" marR="0" lvl="0" indent="130175" algn="l" defTabSz="914400" rtl="0" eaLnBrk="1" fontAlgn="base" latinLnBrk="1" hangingPunct="1">
              <a:lnSpc>
                <a:spcPts val="2800"/>
              </a:lnSpc>
              <a:spcBef>
                <a:spcPct val="0"/>
              </a:spcBef>
              <a:spcAft>
                <a:spcPct val="0"/>
              </a:spcAft>
              <a:buClrTx/>
              <a:buSzTx/>
              <a:buFontTx/>
              <a:buNone/>
              <a:tabLst/>
            </a:pPr>
            <a:r>
              <a:rPr kumimoji="1" lang="en-US" altLang="ko-KR" sz="1800" b="1" i="0" u="none" strike="noStrike" cap="none" normalizeH="0" baseline="0" dirty="0" smtClean="0">
                <a:ln>
                  <a:noFill/>
                </a:ln>
                <a:solidFill>
                  <a:srgbClr val="0000FF"/>
                </a:solidFill>
                <a:effectLst/>
                <a:latin typeface="+mn-lt"/>
                <a:ea typeface="Adobe 고딕 Std B" pitchFamily="34" charset="-127"/>
                <a:cs typeface="Times New Roman" pitchFamily="18" charset="0"/>
              </a:rPr>
              <a:t>  </a:t>
            </a:r>
            <a:endParaRPr kumimoji="1" lang="en-US" altLang="ko-KR" sz="1800" b="1" i="0" u="none" strike="noStrike" cap="none" normalizeH="0" baseline="0" dirty="0" smtClean="0">
              <a:ln>
                <a:noFill/>
              </a:ln>
              <a:solidFill>
                <a:srgbClr val="0000FF"/>
              </a:solidFill>
              <a:effectLst/>
              <a:latin typeface="+mn-lt"/>
              <a:ea typeface="Adobe 고딕 Std B" pitchFamily="34" charset="-127"/>
              <a:cs typeface="굴림" pitchFamily="50" charset="-127"/>
            </a:endParaRPr>
          </a:p>
        </p:txBody>
      </p:sp>
      <p:sp>
        <p:nvSpPr>
          <p:cNvPr id="5" name="직사각형 4"/>
          <p:cNvSpPr/>
          <p:nvPr/>
        </p:nvSpPr>
        <p:spPr>
          <a:xfrm>
            <a:off x="0" y="-1"/>
            <a:ext cx="9144000" cy="830997"/>
          </a:xfrm>
          <a:prstGeom prst="rect">
            <a:avLst/>
          </a:prstGeom>
          <a:solidFill>
            <a:schemeClr val="tx1">
              <a:lumMod val="75000"/>
            </a:schemeClr>
          </a:solidFill>
        </p:spPr>
        <p:txBody>
          <a:bodyPr wrap="square">
            <a:spAutoFit/>
          </a:bodyPr>
          <a:lstStyle/>
          <a:p>
            <a:pPr lvl="0" indent="152400" algn="ctr" latinLnBrk="1"/>
            <a:r>
              <a:rPr kumimoji="1" lang="en-US" altLang="ko-KR" b="1" dirty="0" smtClean="0">
                <a:solidFill>
                  <a:srgbClr val="FF0000"/>
                </a:solidFill>
                <a:effectLst>
                  <a:outerShdw blurRad="38100" dist="38100" dir="2700000" algn="tl">
                    <a:srgbClr val="000000">
                      <a:alpha val="43137"/>
                    </a:srgbClr>
                  </a:outerShdw>
                </a:effectLst>
                <a:latin typeface="+mj-ea"/>
                <a:ea typeface="+mj-ea"/>
                <a:cs typeface="Segoe UI Black" panose="020B0A02040204020203" pitchFamily="34" charset="0"/>
              </a:rPr>
              <a:t>3. U.S. Law Firm plans to bring suit against Boeing, Malaysia Airlines (3)</a:t>
            </a:r>
            <a:endParaRPr kumimoji="1" lang="en-US" altLang="ko-KR" dirty="0" smtClean="0">
              <a:solidFill>
                <a:srgbClr val="FF0000"/>
              </a:solidFill>
              <a:effectLst>
                <a:outerShdw blurRad="38100" dist="38100" dir="2700000" algn="tl">
                  <a:srgbClr val="000000">
                    <a:alpha val="43137"/>
                  </a:srgbClr>
                </a:outerShdw>
              </a:effectLst>
              <a:latin typeface="+mj-ea"/>
              <a:ea typeface="+mj-ea"/>
              <a:cs typeface="Segoe UI Black" panose="020B0A02040204020203" pitchFamily="34" charset="0"/>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38</a:t>
            </a:fld>
            <a:endParaRPr lang="en-US" altLang="ko-KR"/>
          </a:p>
        </p:txBody>
      </p:sp>
      <p:sp>
        <p:nvSpPr>
          <p:cNvPr id="3" name="직사각형 2"/>
          <p:cNvSpPr/>
          <p:nvPr/>
        </p:nvSpPr>
        <p:spPr>
          <a:xfrm>
            <a:off x="1" y="713232"/>
            <a:ext cx="9143999" cy="6093976"/>
          </a:xfrm>
          <a:prstGeom prst="rect">
            <a:avLst/>
          </a:prstGeom>
          <a:solidFill>
            <a:srgbClr val="FFFFFF"/>
          </a:solidFill>
        </p:spPr>
        <p:txBody>
          <a:bodyPr wrap="square">
            <a:spAutoFit/>
          </a:bodyPr>
          <a:lstStyle/>
          <a:p>
            <a:pPr lvl="0" indent="130175" latinLnBrk="1">
              <a:lnSpc>
                <a:spcPts val="2600"/>
              </a:lnSpc>
            </a:pPr>
            <a:endParaRPr kumimoji="1" lang="en-US" altLang="ko-KR" sz="1800" b="1" dirty="0" smtClean="0">
              <a:solidFill>
                <a:schemeClr val="accent3">
                  <a:lumMod val="10000"/>
                </a:schemeClr>
              </a:solidFill>
              <a:latin typeface="HY견고딕" pitchFamily="18" charset="-127"/>
              <a:ea typeface="HY견고딕" pitchFamily="18" charset="-127"/>
              <a:cs typeface="Times New Roman" pitchFamily="18" charset="0"/>
            </a:endParaRPr>
          </a:p>
          <a:p>
            <a:pPr lvl="0" indent="130175" latinLnBrk="1">
              <a:lnSpc>
                <a:spcPts val="2600"/>
              </a:lnSpc>
            </a:pPr>
            <a:endParaRPr lang="en-US" altLang="ko-KR" sz="1200" b="1" dirty="0" smtClean="0">
              <a:solidFill>
                <a:schemeClr val="accent3">
                  <a:lumMod val="10000"/>
                </a:schemeClr>
              </a:solidFill>
              <a:latin typeface="HY견고딕" pitchFamily="18" charset="-127"/>
              <a:ea typeface="HY견고딕" pitchFamily="18" charset="-127"/>
            </a:endParaRPr>
          </a:p>
          <a:p>
            <a:pPr lvl="0" indent="130175" latinLnBrk="1">
              <a:lnSpc>
                <a:spcPts val="2600"/>
              </a:lnSpc>
            </a:pPr>
            <a:r>
              <a:rPr lang="en-US" altLang="ko-KR" sz="1100" b="1" dirty="0" smtClean="0">
                <a:solidFill>
                  <a:schemeClr val="accent3">
                    <a:lumMod val="10000"/>
                  </a:schemeClr>
                </a:solidFill>
                <a:latin typeface="Franklin Gothic Medium" panose="020B0603020102020204" pitchFamily="34" charset="0"/>
                <a:ea typeface="HY견고딕" pitchFamily="18" charset="-127"/>
              </a:rPr>
              <a:t>●</a:t>
            </a:r>
            <a:r>
              <a:rPr kumimoji="1" lang="en-US" altLang="ko-KR" sz="1100" b="1" dirty="0" smtClean="0">
                <a:solidFill>
                  <a:schemeClr val="accent3">
                    <a:lumMod val="10000"/>
                  </a:schemeClr>
                </a:solidFill>
                <a:latin typeface="Franklin Gothic Medium" panose="020B0603020102020204" pitchFamily="34" charset="0"/>
                <a:ea typeface="HY견고딕" pitchFamily="18" charset="-127"/>
                <a:cs typeface="Times New Roman" pitchFamily="18" charset="0"/>
              </a:rPr>
              <a:t>  </a:t>
            </a:r>
            <a:r>
              <a:rPr kumimoji="1" lang="en-US" altLang="ko-KR" sz="1800" b="1" dirty="0" smtClean="0">
                <a:solidFill>
                  <a:schemeClr val="accent3">
                    <a:lumMod val="10000"/>
                  </a:schemeClr>
                </a:solidFill>
                <a:latin typeface="+mj-ea"/>
                <a:ea typeface="+mj-ea"/>
                <a:cs typeface="Times New Roman" pitchFamily="18" charset="0"/>
              </a:rPr>
              <a:t>In </a:t>
            </a:r>
            <a:r>
              <a:rPr kumimoji="1" lang="en-US" altLang="ko-KR" sz="1800" b="1" dirty="0" smtClean="0">
                <a:solidFill>
                  <a:schemeClr val="accent3">
                    <a:lumMod val="25000"/>
                  </a:schemeClr>
                </a:solidFill>
                <a:latin typeface="+mj-ea"/>
                <a:ea typeface="+mj-ea"/>
                <a:cs typeface="Times New Roman" pitchFamily="18" charset="0"/>
              </a:rPr>
              <a:t>Korea (</a:t>
            </a:r>
            <a:r>
              <a:rPr lang="zh-CN" altLang="ko-KR" sz="1800" b="1" dirty="0" smtClean="0">
                <a:solidFill>
                  <a:schemeClr val="accent3">
                    <a:lumMod val="25000"/>
                  </a:schemeClr>
                </a:solidFill>
                <a:effectLst>
                  <a:outerShdw blurRad="38100" dist="38100" dir="2700000" algn="tl">
                    <a:srgbClr val="000000">
                      <a:alpha val="43137"/>
                    </a:srgbClr>
                  </a:outerShdw>
                </a:effectLst>
                <a:latin typeface="+mj-ea"/>
                <a:ea typeface="+mj-ea"/>
                <a:cs typeface="Times New Roman" pitchFamily="18" charset="0"/>
              </a:rPr>
              <a:t>韩国</a:t>
            </a:r>
            <a:r>
              <a:rPr lang="en-US" altLang="zh-CN" sz="1800" b="1" dirty="0" smtClean="0">
                <a:solidFill>
                  <a:schemeClr val="accent3">
                    <a:lumMod val="25000"/>
                  </a:schemeClr>
                </a:solidFill>
                <a:latin typeface="+mj-ea"/>
                <a:ea typeface="+mj-ea"/>
                <a:cs typeface="Times New Roman" pitchFamily="18" charset="0"/>
              </a:rPr>
              <a:t> </a:t>
            </a:r>
            <a:r>
              <a:rPr lang="en-US" altLang="zh-CN" sz="1800" b="1" dirty="0" smtClean="0">
                <a:solidFill>
                  <a:schemeClr val="accent3">
                    <a:lumMod val="25000"/>
                  </a:schemeClr>
                </a:solidFill>
                <a:latin typeface="+mj-ea"/>
                <a:ea typeface="+mj-ea"/>
              </a:rPr>
              <a:t>)</a:t>
            </a:r>
            <a:r>
              <a:rPr kumimoji="1" lang="en-US" altLang="ko-KR" sz="1800" b="1" dirty="0" smtClean="0">
                <a:solidFill>
                  <a:schemeClr val="accent3">
                    <a:lumMod val="25000"/>
                  </a:schemeClr>
                </a:solidFill>
                <a:latin typeface="+mj-ea"/>
                <a:ea typeface="+mj-ea"/>
                <a:cs typeface="Times New Roman" pitchFamily="18" charset="0"/>
              </a:rPr>
              <a:t>product liability (PL) is regulated by the Product Liability</a:t>
            </a:r>
          </a:p>
          <a:p>
            <a:pPr lvl="0" indent="130175" latinLnBrk="1">
              <a:lnSpc>
                <a:spcPts val="2600"/>
              </a:lnSpc>
            </a:pPr>
            <a:r>
              <a:rPr kumimoji="1" lang="en-US" altLang="ko-KR" sz="1800" b="1" dirty="0" smtClean="0">
                <a:solidFill>
                  <a:schemeClr val="accent3">
                    <a:lumMod val="25000"/>
                  </a:schemeClr>
                </a:solidFill>
                <a:latin typeface="+mj-ea"/>
                <a:ea typeface="+mj-ea"/>
                <a:cs typeface="Times New Roman" pitchFamily="18" charset="0"/>
              </a:rPr>
              <a:t>    Act  (</a:t>
            </a:r>
            <a:r>
              <a:rPr kumimoji="1" lang="ko-KR" altLang="en-US" sz="1800" b="1" dirty="0" err="1" smtClean="0">
                <a:solidFill>
                  <a:schemeClr val="accent3">
                    <a:lumMod val="25000"/>
                  </a:schemeClr>
                </a:solidFill>
                <a:effectLst>
                  <a:outerShdw blurRad="38100" dist="38100" dir="2700000" algn="tl">
                    <a:srgbClr val="000000">
                      <a:alpha val="43137"/>
                    </a:srgbClr>
                  </a:outerShdw>
                </a:effectLst>
                <a:latin typeface="+mj-ea"/>
                <a:ea typeface="+mj-ea"/>
                <a:cs typeface="함초롬바탕" pitchFamily="18" charset="-127"/>
              </a:rPr>
              <a:t>制造物责任法</a:t>
            </a:r>
            <a:r>
              <a:rPr kumimoji="1" lang="en-US" altLang="ko-KR" sz="1800" b="1" dirty="0" smtClean="0">
                <a:solidFill>
                  <a:schemeClr val="accent3">
                    <a:lumMod val="25000"/>
                  </a:schemeClr>
                </a:solidFill>
                <a:latin typeface="+mj-ea"/>
                <a:ea typeface="+mj-ea"/>
                <a:cs typeface="Times New Roman" pitchFamily="18" charset="0"/>
              </a:rPr>
              <a:t>), which was enacted in 2000 and then revised on May</a:t>
            </a:r>
          </a:p>
          <a:p>
            <a:pPr lvl="0" indent="130175" latinLnBrk="1">
              <a:lnSpc>
                <a:spcPts val="2600"/>
              </a:lnSpc>
            </a:pPr>
            <a:r>
              <a:rPr kumimoji="1" lang="en-US" altLang="ko-KR" sz="1800" b="1" dirty="0" smtClean="0">
                <a:solidFill>
                  <a:schemeClr val="accent3">
                    <a:lumMod val="25000"/>
                  </a:schemeClr>
                </a:solidFill>
                <a:latin typeface="+mj-ea"/>
                <a:ea typeface="+mj-ea"/>
                <a:cs typeface="Times New Roman" pitchFamily="18" charset="0"/>
              </a:rPr>
              <a:t>    22, 2013. </a:t>
            </a:r>
            <a:endParaRPr kumimoji="1" lang="en-US" altLang="ko-KR" sz="1800" b="1" dirty="0" smtClean="0">
              <a:solidFill>
                <a:srgbClr val="0000FF"/>
              </a:solidFill>
              <a:latin typeface="+mj-ea"/>
              <a:ea typeface="+mj-ea"/>
              <a:cs typeface="굴림" pitchFamily="50" charset="-127"/>
            </a:endParaRPr>
          </a:p>
          <a:p>
            <a:pPr lvl="0" indent="127000" eaLnBrk="0" hangingPunct="0">
              <a:lnSpc>
                <a:spcPts val="2600"/>
              </a:lnSpc>
            </a:pPr>
            <a:r>
              <a:rPr lang="en-US" altLang="ko-KR" sz="1800" b="1" dirty="0" smtClean="0">
                <a:solidFill>
                  <a:srgbClr val="0000FF"/>
                </a:solidFill>
                <a:latin typeface="+mj-ea"/>
                <a:ea typeface="+mj-ea"/>
              </a:rPr>
              <a:t>●</a:t>
            </a:r>
            <a:r>
              <a:rPr kumimoji="1" lang="en-US" altLang="ko-KR" sz="1800" b="1" dirty="0" smtClean="0">
                <a:solidFill>
                  <a:srgbClr val="0000FF"/>
                </a:solidFill>
                <a:latin typeface="+mj-ea"/>
                <a:ea typeface="+mj-ea"/>
                <a:cs typeface="Times New Roman" pitchFamily="18" charset="0"/>
              </a:rPr>
              <a:t> It was enacted against strong opposition of business community to protect </a:t>
            </a:r>
          </a:p>
          <a:p>
            <a:pPr lvl="0" indent="127000" eaLnBrk="0" hangingPunct="0">
              <a:lnSpc>
                <a:spcPts val="2600"/>
              </a:lnSpc>
            </a:pPr>
            <a:r>
              <a:rPr kumimoji="1" lang="en-US" altLang="ko-KR" sz="1800" b="1" dirty="0">
                <a:solidFill>
                  <a:srgbClr val="0000FF"/>
                </a:solidFill>
                <a:latin typeface="+mj-ea"/>
                <a:ea typeface="+mj-ea"/>
                <a:cs typeface="Times New Roman" pitchFamily="18" charset="0"/>
              </a:rPr>
              <a:t> </a:t>
            </a:r>
            <a:r>
              <a:rPr kumimoji="1" lang="en-US" altLang="ko-KR" sz="1800" b="1" dirty="0" smtClean="0">
                <a:solidFill>
                  <a:srgbClr val="0000FF"/>
                </a:solidFill>
                <a:latin typeface="+mj-ea"/>
                <a:ea typeface="+mj-ea"/>
                <a:cs typeface="Times New Roman" pitchFamily="18" charset="0"/>
              </a:rPr>
              <a:t>  consumers from injury and damage caused by defective products based on </a:t>
            </a:r>
          </a:p>
          <a:p>
            <a:pPr lvl="0" indent="127000" eaLnBrk="0" hangingPunct="0">
              <a:lnSpc>
                <a:spcPts val="2600"/>
              </a:lnSpc>
            </a:pPr>
            <a:r>
              <a:rPr kumimoji="1" lang="en-US" altLang="ko-KR" sz="1800" b="1" dirty="0">
                <a:solidFill>
                  <a:srgbClr val="0000FF"/>
                </a:solidFill>
                <a:latin typeface="+mj-ea"/>
                <a:ea typeface="+mj-ea"/>
                <a:cs typeface="Times New Roman" pitchFamily="18" charset="0"/>
              </a:rPr>
              <a:t> </a:t>
            </a:r>
            <a:r>
              <a:rPr kumimoji="1" lang="en-US" altLang="ko-KR" sz="1800" b="1" dirty="0" smtClean="0">
                <a:solidFill>
                  <a:srgbClr val="0000FF"/>
                </a:solidFill>
                <a:latin typeface="+mj-ea"/>
                <a:ea typeface="+mj-ea"/>
                <a:cs typeface="Times New Roman" pitchFamily="18" charset="0"/>
              </a:rPr>
              <a:t>  strict liability, and to enhance the safety standards of products, thereby </a:t>
            </a:r>
          </a:p>
          <a:p>
            <a:pPr lvl="0" indent="127000" eaLnBrk="0" hangingPunct="0">
              <a:lnSpc>
                <a:spcPts val="2600"/>
              </a:lnSpc>
            </a:pPr>
            <a:r>
              <a:rPr kumimoji="1" lang="en-US" altLang="ko-KR" sz="1800" b="1" dirty="0">
                <a:solidFill>
                  <a:srgbClr val="0000FF"/>
                </a:solidFill>
                <a:latin typeface="+mj-ea"/>
                <a:ea typeface="+mj-ea"/>
                <a:cs typeface="Times New Roman" pitchFamily="18" charset="0"/>
              </a:rPr>
              <a:t> </a:t>
            </a:r>
            <a:r>
              <a:rPr kumimoji="1" lang="en-US" altLang="ko-KR" sz="1800" b="1" dirty="0" smtClean="0">
                <a:solidFill>
                  <a:srgbClr val="0000FF"/>
                </a:solidFill>
                <a:latin typeface="+mj-ea"/>
                <a:ea typeface="+mj-ea"/>
                <a:cs typeface="Times New Roman" pitchFamily="18" charset="0"/>
              </a:rPr>
              <a:t>  contributing to the competitiveness of manufacturers. </a:t>
            </a:r>
          </a:p>
          <a:p>
            <a:pPr lvl="0" indent="127000" eaLnBrk="0" hangingPunct="0">
              <a:lnSpc>
                <a:spcPts val="2600"/>
              </a:lnSpc>
            </a:pPr>
            <a:endParaRPr kumimoji="1" lang="en-US" altLang="ko-KR" sz="1800" b="1" dirty="0" smtClean="0">
              <a:solidFill>
                <a:srgbClr val="086C19"/>
              </a:solidFill>
              <a:latin typeface="+mj-ea"/>
              <a:ea typeface="+mj-ea"/>
              <a:cs typeface="Times New Roman" pitchFamily="18" charset="0"/>
            </a:endParaRPr>
          </a:p>
          <a:p>
            <a:pPr lvl="0" indent="127000" eaLnBrk="0" hangingPunct="0">
              <a:lnSpc>
                <a:spcPts val="2600"/>
              </a:lnSpc>
            </a:pPr>
            <a:r>
              <a:rPr kumimoji="1" lang="en-US" altLang="ko-KR" sz="1800" b="1" dirty="0" smtClean="0">
                <a:solidFill>
                  <a:srgbClr val="086C19"/>
                </a:solidFill>
                <a:latin typeface="+mj-ea"/>
                <a:ea typeface="+mj-ea"/>
                <a:cs typeface="Times New Roman" pitchFamily="18" charset="0"/>
              </a:rPr>
              <a:t> </a:t>
            </a:r>
            <a:r>
              <a:rPr lang="en-US" altLang="ko-KR" sz="1800" b="1" dirty="0" smtClean="0">
                <a:solidFill>
                  <a:srgbClr val="086C19"/>
                </a:solidFill>
                <a:latin typeface="+mj-ea"/>
                <a:ea typeface="+mj-ea"/>
              </a:rPr>
              <a:t>●</a:t>
            </a:r>
            <a:r>
              <a:rPr kumimoji="1" lang="en-US" altLang="ko-KR" sz="1800" b="1" dirty="0" smtClean="0">
                <a:solidFill>
                  <a:srgbClr val="086C19"/>
                </a:solidFill>
                <a:latin typeface="+mj-ea"/>
                <a:ea typeface="+mj-ea"/>
                <a:cs typeface="Times New Roman" pitchFamily="18" charset="0"/>
              </a:rPr>
              <a:t>  A manufacturer shall be liable for loss of life, injury or other damages </a:t>
            </a:r>
          </a:p>
          <a:p>
            <a:pPr lvl="0" indent="127000" eaLnBrk="0" hangingPunct="0">
              <a:lnSpc>
                <a:spcPts val="2600"/>
              </a:lnSpc>
            </a:pPr>
            <a:r>
              <a:rPr kumimoji="1" lang="en-US" altLang="ko-KR" sz="1800" b="1" dirty="0" smtClean="0">
                <a:solidFill>
                  <a:srgbClr val="086C19"/>
                </a:solidFill>
                <a:latin typeface="+mj-ea"/>
                <a:ea typeface="+mj-ea"/>
                <a:cs typeface="Times New Roman" pitchFamily="18" charset="0"/>
              </a:rPr>
              <a:t>     caused by </a:t>
            </a:r>
            <a:r>
              <a:rPr kumimoji="1" lang="en-US" altLang="ko-KR" sz="1800" b="1" u="sng" dirty="0" smtClean="0">
                <a:solidFill>
                  <a:srgbClr val="FF0000"/>
                </a:solidFill>
                <a:latin typeface="+mj-ea"/>
                <a:ea typeface="+mj-ea"/>
                <a:cs typeface="Times New Roman" pitchFamily="18" charset="0"/>
              </a:rPr>
              <a:t>defective products </a:t>
            </a:r>
            <a:r>
              <a:rPr kumimoji="1" lang="en-US" altLang="ko-KR" sz="1800" b="1" dirty="0" smtClean="0">
                <a:solidFill>
                  <a:srgbClr val="086C19"/>
                </a:solidFill>
                <a:latin typeface="+mj-ea"/>
                <a:ea typeface="+mj-ea"/>
                <a:cs typeface="Times New Roman" pitchFamily="18" charset="0"/>
              </a:rPr>
              <a:t>(Article 3, 1). </a:t>
            </a:r>
          </a:p>
          <a:p>
            <a:pPr lvl="0" indent="127000" eaLnBrk="0" hangingPunct="0">
              <a:lnSpc>
                <a:spcPts val="2600"/>
              </a:lnSpc>
            </a:pPr>
            <a:endParaRPr kumimoji="1" lang="en-US" altLang="ko-KR" sz="1800" b="1" dirty="0" smtClean="0">
              <a:solidFill>
                <a:schemeClr val="accent2">
                  <a:lumMod val="50000"/>
                </a:schemeClr>
              </a:solidFill>
              <a:latin typeface="+mj-ea"/>
              <a:ea typeface="+mj-ea"/>
              <a:cs typeface="Times New Roman" pitchFamily="18" charset="0"/>
            </a:endParaRPr>
          </a:p>
          <a:p>
            <a:pPr lvl="0" indent="127000" eaLnBrk="0" hangingPunct="0">
              <a:lnSpc>
                <a:spcPts val="2600"/>
              </a:lnSpc>
            </a:pPr>
            <a:r>
              <a:rPr kumimoji="1" lang="en-US" altLang="ko-KR" sz="1800" b="1" dirty="0" smtClean="0">
                <a:solidFill>
                  <a:schemeClr val="accent2">
                    <a:lumMod val="50000"/>
                  </a:schemeClr>
                </a:solidFill>
                <a:latin typeface="+mj-ea"/>
                <a:ea typeface="+mj-ea"/>
                <a:cs typeface="Times New Roman" pitchFamily="18" charset="0"/>
              </a:rPr>
              <a:t> </a:t>
            </a:r>
            <a:r>
              <a:rPr lang="en-US" altLang="ko-KR" sz="1800" b="1" dirty="0" smtClean="0">
                <a:solidFill>
                  <a:schemeClr val="accent2">
                    <a:lumMod val="50000"/>
                  </a:schemeClr>
                </a:solidFill>
                <a:latin typeface="+mj-ea"/>
                <a:ea typeface="+mj-ea"/>
              </a:rPr>
              <a:t>●</a:t>
            </a:r>
            <a:r>
              <a:rPr kumimoji="1" lang="en-US" altLang="ko-KR" sz="1800" b="1" dirty="0" smtClean="0">
                <a:solidFill>
                  <a:schemeClr val="accent2">
                    <a:lumMod val="50000"/>
                  </a:schemeClr>
                </a:solidFill>
                <a:latin typeface="+mj-ea"/>
                <a:ea typeface="+mj-ea"/>
                <a:cs typeface="Times New Roman" pitchFamily="18" charset="0"/>
              </a:rPr>
              <a:t>  When more than two persons are liable for the same damage, they shall </a:t>
            </a:r>
          </a:p>
          <a:p>
            <a:pPr lvl="0" indent="127000" eaLnBrk="0" hangingPunct="0">
              <a:lnSpc>
                <a:spcPts val="2600"/>
              </a:lnSpc>
            </a:pPr>
            <a:r>
              <a:rPr kumimoji="1" lang="en-US" altLang="ko-KR" sz="1800" b="1" dirty="0" smtClean="0">
                <a:solidFill>
                  <a:schemeClr val="accent2">
                    <a:lumMod val="50000"/>
                  </a:schemeClr>
                </a:solidFill>
                <a:latin typeface="+mj-ea"/>
                <a:ea typeface="+mj-ea"/>
                <a:cs typeface="Times New Roman" pitchFamily="18" charset="0"/>
              </a:rPr>
              <a:t>     bear joint and several liability like tort liability based on the Civil Act </a:t>
            </a:r>
          </a:p>
          <a:p>
            <a:pPr lvl="0" indent="127000" eaLnBrk="0" hangingPunct="0">
              <a:lnSpc>
                <a:spcPts val="2600"/>
              </a:lnSpc>
            </a:pPr>
            <a:r>
              <a:rPr kumimoji="1" lang="en-US" altLang="ko-KR" sz="1800" b="1" dirty="0" smtClean="0">
                <a:solidFill>
                  <a:schemeClr val="accent2">
                    <a:lumMod val="50000"/>
                  </a:schemeClr>
                </a:solidFill>
                <a:latin typeface="+mj-ea"/>
                <a:ea typeface="+mj-ea"/>
                <a:cs typeface="Times New Roman" pitchFamily="18" charset="0"/>
              </a:rPr>
              <a:t>     ( Article 5) in Korea.</a:t>
            </a:r>
          </a:p>
          <a:p>
            <a:pPr lvl="0" indent="127000" eaLnBrk="0" hangingPunct="0">
              <a:lnSpc>
                <a:spcPts val="2600"/>
              </a:lnSpc>
            </a:pPr>
            <a:endParaRPr kumimoji="1" lang="en-US" altLang="ko-KR" sz="1800" b="1" dirty="0" smtClean="0">
              <a:solidFill>
                <a:schemeClr val="accent2">
                  <a:lumMod val="50000"/>
                </a:schemeClr>
              </a:solidFill>
              <a:latin typeface="+mj-ea"/>
              <a:ea typeface="+mj-ea"/>
              <a:cs typeface="굴림" pitchFamily="50" charset="-127"/>
            </a:endParaRPr>
          </a:p>
          <a:p>
            <a:pPr lvl="0" indent="127000" eaLnBrk="0" hangingPunct="0">
              <a:lnSpc>
                <a:spcPts val="2600"/>
              </a:lnSpc>
            </a:pPr>
            <a:r>
              <a:rPr kumimoji="1" lang="en-US" altLang="ko-KR" sz="1800" b="1" dirty="0" smtClean="0">
                <a:solidFill>
                  <a:srgbClr val="0000FF"/>
                </a:solidFill>
                <a:latin typeface="+mj-ea"/>
                <a:ea typeface="+mj-ea"/>
                <a:cs typeface="굴림" pitchFamily="50" charset="-127"/>
              </a:rPr>
              <a:t>       </a:t>
            </a:r>
          </a:p>
        </p:txBody>
      </p:sp>
      <p:sp>
        <p:nvSpPr>
          <p:cNvPr id="5" name="직사각형 4"/>
          <p:cNvSpPr/>
          <p:nvPr/>
        </p:nvSpPr>
        <p:spPr>
          <a:xfrm>
            <a:off x="1" y="0"/>
            <a:ext cx="9144000" cy="830997"/>
          </a:xfrm>
          <a:prstGeom prst="rect">
            <a:avLst/>
          </a:prstGeom>
          <a:solidFill>
            <a:schemeClr val="tx1">
              <a:lumMod val="75000"/>
            </a:schemeClr>
          </a:solidFill>
          <a:ln>
            <a:solidFill>
              <a:schemeClr val="bg2"/>
            </a:solidFill>
          </a:ln>
        </p:spPr>
        <p:txBody>
          <a:bodyPr wrap="square">
            <a:spAutoFit/>
          </a:bodyPr>
          <a:lstStyle/>
          <a:p>
            <a:pPr lvl="0" indent="152400" algn="ctr" latinLnBrk="1"/>
            <a:r>
              <a:rPr kumimoji="1" lang="en-US" altLang="ko-KR" b="1" dirty="0" smtClean="0">
                <a:solidFill>
                  <a:srgbClr val="FF0000"/>
                </a:solidFill>
                <a:effectLst>
                  <a:outerShdw blurRad="38100" dist="38100" dir="2700000" algn="tl">
                    <a:srgbClr val="000000">
                      <a:alpha val="43137"/>
                    </a:srgbClr>
                  </a:outerShdw>
                </a:effectLst>
                <a:latin typeface="+mn-lt"/>
                <a:ea typeface="Adobe 고딕 Std B" pitchFamily="34" charset="-127"/>
                <a:cs typeface="Segoe UI Black" panose="020B0A02040204020203" pitchFamily="34" charset="0"/>
              </a:rPr>
              <a:t>3. U.S. Law Firm plans to bring suit against Boeing and  Malaysia Airlines (4) </a:t>
            </a:r>
            <a:endParaRPr kumimoji="1" lang="en-US" altLang="ko-KR" dirty="0" smtClean="0">
              <a:solidFill>
                <a:srgbClr val="FF0000"/>
              </a:solidFill>
              <a:effectLst>
                <a:outerShdw blurRad="38100" dist="38100" dir="2700000" algn="tl">
                  <a:srgbClr val="000000">
                    <a:alpha val="43137"/>
                  </a:srgbClr>
                </a:outerShdw>
              </a:effectLst>
              <a:latin typeface="+mn-lt"/>
              <a:ea typeface="Adobe 고딕 Std B" pitchFamily="34" charset="-127"/>
              <a:cs typeface="Segoe UI Black" panose="020B0A02040204020203" pitchFamily="34"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39</a:t>
            </a:fld>
            <a:endParaRPr lang="en-US" altLang="ko-KR"/>
          </a:p>
        </p:txBody>
      </p:sp>
      <p:pic>
        <p:nvPicPr>
          <p:cNvPr id="100354" name="Picture 2" descr="Arunan Selvaraj"/>
          <p:cNvPicPr>
            <a:picLocks noChangeAspect="1" noChangeArrowheads="1"/>
          </p:cNvPicPr>
          <p:nvPr/>
        </p:nvPicPr>
        <p:blipFill>
          <a:blip r:embed="rId2" cstate="print"/>
          <a:srcRect/>
          <a:stretch>
            <a:fillRect/>
          </a:stretch>
        </p:blipFill>
        <p:spPr bwMode="auto">
          <a:xfrm>
            <a:off x="0" y="604639"/>
            <a:ext cx="3741244" cy="2104450"/>
          </a:xfrm>
          <a:prstGeom prst="rect">
            <a:avLst/>
          </a:prstGeom>
          <a:noFill/>
        </p:spPr>
      </p:pic>
      <p:sp>
        <p:nvSpPr>
          <p:cNvPr id="4" name="직사각형 3"/>
          <p:cNvSpPr/>
          <p:nvPr/>
        </p:nvSpPr>
        <p:spPr>
          <a:xfrm>
            <a:off x="3667125" y="605294"/>
            <a:ext cx="5476875" cy="2062103"/>
          </a:xfrm>
          <a:prstGeom prst="rect">
            <a:avLst/>
          </a:prstGeom>
          <a:solidFill>
            <a:srgbClr val="FFFFFF"/>
          </a:solidFill>
        </p:spPr>
        <p:txBody>
          <a:bodyPr wrap="square">
            <a:spAutoFit/>
          </a:bodyPr>
          <a:lstStyle/>
          <a:p>
            <a:r>
              <a:rPr lang="en-US" altLang="ko-KR" sz="1600" b="1" dirty="0" smtClean="0">
                <a:latin typeface="Franklin Gothic Medium" panose="020B0603020102020204" pitchFamily="34" charset="0"/>
              </a:rPr>
              <a:t>  </a:t>
            </a:r>
            <a:r>
              <a:rPr lang="en-US" altLang="ko-KR" sz="1600" b="1" dirty="0" smtClean="0">
                <a:solidFill>
                  <a:schemeClr val="bg1"/>
                </a:solidFill>
                <a:latin typeface="Franklin Gothic Medium" panose="020B0603020102020204" pitchFamily="34" charset="0"/>
                <a:ea typeface="Adobe 고딕 Std B" pitchFamily="34" charset="-127"/>
              </a:rPr>
              <a:t>Malaysian lawyer </a:t>
            </a:r>
            <a:r>
              <a:rPr lang="en-US" altLang="ko-KR" sz="1600" b="1" dirty="0" err="1" smtClean="0">
                <a:solidFill>
                  <a:schemeClr val="bg1"/>
                </a:solidFill>
                <a:latin typeface="Franklin Gothic Medium" panose="020B0603020102020204" pitchFamily="34" charset="0"/>
                <a:ea typeface="Adobe 고딕 Std B" pitchFamily="34" charset="-127"/>
              </a:rPr>
              <a:t>Arunan</a:t>
            </a:r>
            <a:r>
              <a:rPr lang="en-US" altLang="ko-KR" sz="1600" b="1" dirty="0" smtClean="0">
                <a:solidFill>
                  <a:schemeClr val="bg1"/>
                </a:solidFill>
                <a:latin typeface="Franklin Gothic Medium" panose="020B0603020102020204" pitchFamily="34" charset="0"/>
                <a:ea typeface="Adobe 고딕 Std B" pitchFamily="34" charset="-127"/>
              </a:rPr>
              <a:t> </a:t>
            </a:r>
            <a:r>
              <a:rPr lang="en-US" altLang="ko-KR" sz="1600" b="1" dirty="0" err="1" smtClean="0">
                <a:solidFill>
                  <a:schemeClr val="bg1"/>
                </a:solidFill>
                <a:latin typeface="Franklin Gothic Medium" panose="020B0603020102020204" pitchFamily="34" charset="0"/>
                <a:ea typeface="Adobe 고딕 Std B" pitchFamily="34" charset="-127"/>
              </a:rPr>
              <a:t>Selvaraj</a:t>
            </a:r>
            <a:r>
              <a:rPr lang="en-US" altLang="ko-KR" sz="1600" b="1" dirty="0" smtClean="0">
                <a:solidFill>
                  <a:schemeClr val="bg1"/>
                </a:solidFill>
                <a:latin typeface="Franklin Gothic Medium" panose="020B0603020102020204" pitchFamily="34" charset="0"/>
                <a:ea typeface="Adobe 고딕 Std B" pitchFamily="34" charset="-127"/>
              </a:rPr>
              <a:t>, center, speaks  to</a:t>
            </a:r>
          </a:p>
          <a:p>
            <a:r>
              <a:rPr lang="en-US" altLang="ko-KR" sz="1600" b="1" dirty="0" smtClean="0">
                <a:solidFill>
                  <a:schemeClr val="bg1"/>
                </a:solidFill>
                <a:latin typeface="Franklin Gothic Medium" panose="020B0603020102020204" pitchFamily="34" charset="0"/>
                <a:ea typeface="Adobe 고딕 Std B" pitchFamily="34" charset="-127"/>
              </a:rPr>
              <a:t>  journalists outside a courthouse in Kuala Lumpur, </a:t>
            </a:r>
          </a:p>
          <a:p>
            <a:r>
              <a:rPr lang="en-US" altLang="ko-KR" sz="1600" b="1" dirty="0">
                <a:solidFill>
                  <a:schemeClr val="bg1"/>
                </a:solidFill>
                <a:latin typeface="Franklin Gothic Medium" panose="020B0603020102020204" pitchFamily="34" charset="0"/>
                <a:ea typeface="Adobe 고딕 Std B" pitchFamily="34" charset="-127"/>
              </a:rPr>
              <a:t> </a:t>
            </a:r>
            <a:r>
              <a:rPr lang="en-US" altLang="ko-KR" sz="1600" b="1" dirty="0" smtClean="0">
                <a:solidFill>
                  <a:schemeClr val="bg1"/>
                </a:solidFill>
                <a:latin typeface="Franklin Gothic Medium" panose="020B0603020102020204" pitchFamily="34" charset="0"/>
                <a:ea typeface="Adobe 고딕 Std B" pitchFamily="34" charset="-127"/>
              </a:rPr>
              <a:t> Malaysia.  </a:t>
            </a:r>
          </a:p>
          <a:p>
            <a:r>
              <a:rPr lang="en-US" altLang="ko-KR" sz="1600" b="1" dirty="0">
                <a:solidFill>
                  <a:schemeClr val="bg1"/>
                </a:solidFill>
                <a:latin typeface="Franklin Gothic Medium" panose="020B0603020102020204" pitchFamily="34" charset="0"/>
                <a:ea typeface="Adobe 고딕 Std B" pitchFamily="34" charset="-127"/>
              </a:rPr>
              <a:t> </a:t>
            </a:r>
            <a:r>
              <a:rPr lang="en-US" altLang="ko-KR" sz="1600" b="1" dirty="0" smtClean="0">
                <a:solidFill>
                  <a:schemeClr val="bg1"/>
                </a:solidFill>
                <a:latin typeface="Franklin Gothic Medium" panose="020B0603020102020204" pitchFamily="34" charset="0"/>
                <a:ea typeface="Adobe 고딕 Std B" pitchFamily="34" charset="-127"/>
              </a:rPr>
              <a:t> </a:t>
            </a:r>
            <a:r>
              <a:rPr lang="en-US" altLang="ko-KR" sz="1600" b="1" dirty="0" smtClean="0">
                <a:solidFill>
                  <a:schemeClr val="accent6">
                    <a:lumMod val="50000"/>
                  </a:schemeClr>
                </a:solidFill>
                <a:latin typeface="Franklin Gothic Medium" panose="020B0603020102020204" pitchFamily="34" charset="0"/>
                <a:ea typeface="Adobe 고딕 Std B" pitchFamily="34" charset="-127"/>
              </a:rPr>
              <a:t>Two Malaysian teenage boys sued Malaysia Airlines and </a:t>
            </a:r>
          </a:p>
          <a:p>
            <a:r>
              <a:rPr lang="en-US" altLang="ko-KR" sz="1600" b="1" dirty="0">
                <a:solidFill>
                  <a:schemeClr val="accent6">
                    <a:lumMod val="50000"/>
                  </a:schemeClr>
                </a:solidFill>
                <a:latin typeface="Franklin Gothic Medium" panose="020B0603020102020204" pitchFamily="34" charset="0"/>
                <a:ea typeface="Adobe 고딕 Std B" pitchFamily="34" charset="-127"/>
              </a:rPr>
              <a:t> </a:t>
            </a:r>
            <a:r>
              <a:rPr lang="en-US" altLang="ko-KR" sz="1600" b="1" dirty="0" smtClean="0">
                <a:solidFill>
                  <a:schemeClr val="accent6">
                    <a:lumMod val="50000"/>
                  </a:schemeClr>
                </a:solidFill>
                <a:latin typeface="Franklin Gothic Medium" panose="020B0603020102020204" pitchFamily="34" charset="0"/>
                <a:ea typeface="Adobe 고딕 Std B" pitchFamily="34" charset="-127"/>
              </a:rPr>
              <a:t>  the government over the loss of their  father on Flight </a:t>
            </a:r>
          </a:p>
          <a:p>
            <a:r>
              <a:rPr lang="en-US" altLang="ko-KR" sz="1600" b="1" dirty="0">
                <a:solidFill>
                  <a:schemeClr val="accent6">
                    <a:lumMod val="50000"/>
                  </a:schemeClr>
                </a:solidFill>
                <a:latin typeface="Franklin Gothic Medium" panose="020B0603020102020204" pitchFamily="34" charset="0"/>
                <a:ea typeface="Adobe 고딕 Std B" pitchFamily="34" charset="-127"/>
              </a:rPr>
              <a:t> </a:t>
            </a:r>
            <a:r>
              <a:rPr lang="en-US" altLang="ko-KR" sz="1600" b="1" dirty="0" smtClean="0">
                <a:solidFill>
                  <a:schemeClr val="accent6">
                    <a:lumMod val="50000"/>
                  </a:schemeClr>
                </a:solidFill>
                <a:latin typeface="Franklin Gothic Medium" panose="020B0603020102020204" pitchFamily="34" charset="0"/>
                <a:ea typeface="Adobe 고딕 Std B" pitchFamily="34" charset="-127"/>
              </a:rPr>
              <a:t>  370 on Oct. 31, 2014</a:t>
            </a:r>
            <a:r>
              <a:rPr lang="en-US" altLang="ko-KR" sz="1600" b="1" dirty="0" smtClean="0">
                <a:solidFill>
                  <a:schemeClr val="bg1"/>
                </a:solidFill>
                <a:latin typeface="Franklin Gothic Medium" panose="020B0603020102020204" pitchFamily="34" charset="0"/>
                <a:ea typeface="Adobe 고딕 Std B" pitchFamily="34" charset="-127"/>
              </a:rPr>
              <a:t>, the first lawsuit filed by the family </a:t>
            </a:r>
          </a:p>
          <a:p>
            <a:r>
              <a:rPr lang="en-US" altLang="ko-KR" sz="1600" b="1" dirty="0">
                <a:solidFill>
                  <a:schemeClr val="bg1"/>
                </a:solidFill>
                <a:latin typeface="Franklin Gothic Medium" panose="020B0603020102020204" pitchFamily="34" charset="0"/>
                <a:ea typeface="Adobe 고딕 Std B" pitchFamily="34" charset="-127"/>
              </a:rPr>
              <a:t> </a:t>
            </a:r>
            <a:r>
              <a:rPr lang="en-US" altLang="ko-KR" sz="1600" b="1" dirty="0" smtClean="0">
                <a:solidFill>
                  <a:schemeClr val="bg1"/>
                </a:solidFill>
                <a:latin typeface="Franklin Gothic Medium" panose="020B0603020102020204" pitchFamily="34" charset="0"/>
                <a:ea typeface="Adobe 고딕 Std B" pitchFamily="34" charset="-127"/>
              </a:rPr>
              <a:t>  of a passenger of the jetliner that mysteriously  </a:t>
            </a:r>
          </a:p>
          <a:p>
            <a:r>
              <a:rPr lang="en-US" altLang="ko-KR" sz="1600" b="1" dirty="0" smtClean="0">
                <a:solidFill>
                  <a:schemeClr val="bg1"/>
                </a:solidFill>
                <a:latin typeface="Franklin Gothic Medium" panose="020B0603020102020204" pitchFamily="34" charset="0"/>
                <a:ea typeface="Adobe 고딕 Std B" pitchFamily="34" charset="-127"/>
              </a:rPr>
              <a:t>   disappeared eight months ago.  </a:t>
            </a:r>
            <a:endParaRPr lang="ko-KR" altLang="en-US" sz="1600" b="1" dirty="0">
              <a:solidFill>
                <a:schemeClr val="bg1"/>
              </a:solidFill>
              <a:latin typeface="Franklin Gothic Medium" panose="020B0603020102020204" pitchFamily="34" charset="0"/>
              <a:ea typeface="Adobe 고딕 Std B" pitchFamily="34" charset="-127"/>
            </a:endParaRPr>
          </a:p>
        </p:txBody>
      </p:sp>
      <p:sp>
        <p:nvSpPr>
          <p:cNvPr id="5" name="직사각형 4"/>
          <p:cNvSpPr/>
          <p:nvPr/>
        </p:nvSpPr>
        <p:spPr>
          <a:xfrm>
            <a:off x="0" y="0"/>
            <a:ext cx="9144000" cy="605294"/>
          </a:xfrm>
          <a:prstGeom prst="rect">
            <a:avLst/>
          </a:prstGeom>
          <a:solidFill>
            <a:schemeClr val="tx1">
              <a:lumMod val="75000"/>
            </a:schemeClr>
          </a:solidFill>
          <a:ln>
            <a:solidFill>
              <a:schemeClr val="bg2"/>
            </a:solidFill>
          </a:ln>
        </p:spPr>
        <p:txBody>
          <a:bodyPr wrap="square">
            <a:spAutoFit/>
          </a:bodyPr>
          <a:lstStyle/>
          <a:p>
            <a:pPr algn="ctr">
              <a:lnSpc>
                <a:spcPts val="2000"/>
              </a:lnSpc>
            </a:pPr>
            <a:r>
              <a:rPr lang="en-US" altLang="ko-KR" sz="2000" b="1" dirty="0" smtClean="0">
                <a:solidFill>
                  <a:srgbClr val="FF0000"/>
                </a:solidFill>
                <a:effectLst>
                  <a:outerShdw blurRad="38100" dist="38100" dir="2700000" algn="tl">
                    <a:srgbClr val="000000">
                      <a:alpha val="43137"/>
                    </a:srgbClr>
                  </a:outerShdw>
                </a:effectLst>
              </a:rPr>
              <a:t>Two Malaysian boys sue airline, government in first case after MH370′s mysteriously disappeared eight month ago (5)</a:t>
            </a:r>
            <a:endParaRPr lang="ko-KR" altLang="en-US" sz="2000" b="1" dirty="0">
              <a:solidFill>
                <a:srgbClr val="FF0000"/>
              </a:solidFill>
              <a:effectLst>
                <a:outerShdw blurRad="38100" dist="38100" dir="2700000" algn="tl">
                  <a:srgbClr val="000000">
                    <a:alpha val="43137"/>
                  </a:srgbClr>
                </a:outerShdw>
              </a:effectLst>
            </a:endParaRPr>
          </a:p>
        </p:txBody>
      </p:sp>
      <p:sp>
        <p:nvSpPr>
          <p:cNvPr id="6" name="직사각형 5"/>
          <p:cNvSpPr/>
          <p:nvPr/>
        </p:nvSpPr>
        <p:spPr>
          <a:xfrm>
            <a:off x="0" y="2667397"/>
            <a:ext cx="9144000" cy="4801314"/>
          </a:xfrm>
          <a:prstGeom prst="rect">
            <a:avLst/>
          </a:prstGeom>
          <a:solidFill>
            <a:srgbClr val="FFFFFF"/>
          </a:solidFill>
        </p:spPr>
        <p:txBody>
          <a:bodyPr wrap="square">
            <a:spAutoFit/>
          </a:bodyPr>
          <a:lstStyle/>
          <a:p>
            <a:r>
              <a:rPr lang="en-US" altLang="ko-KR" sz="1800" b="1" dirty="0" smtClean="0">
                <a:solidFill>
                  <a:srgbClr val="C00000"/>
                </a:solidFill>
                <a:latin typeface="+mj-ea"/>
                <a:ea typeface="+mj-ea"/>
              </a:rPr>
              <a:t>    </a:t>
            </a:r>
          </a:p>
          <a:p>
            <a:pPr>
              <a:buFont typeface="Wingdings" pitchFamily="2" charset="2"/>
              <a:buChar char="l"/>
            </a:pPr>
            <a:r>
              <a:rPr lang="en-US" altLang="ko-KR" sz="1800" b="1" dirty="0" smtClean="0">
                <a:solidFill>
                  <a:srgbClr val="C00000"/>
                </a:solidFill>
                <a:latin typeface="+mj-ea"/>
                <a:ea typeface="+mj-ea"/>
              </a:rPr>
              <a:t> </a:t>
            </a:r>
            <a:r>
              <a:rPr lang="en-US" altLang="ko-KR" sz="1800" b="1" dirty="0" err="1" smtClean="0">
                <a:solidFill>
                  <a:srgbClr val="C00000"/>
                </a:solidFill>
                <a:latin typeface="+mj-ea"/>
                <a:ea typeface="+mj-ea"/>
              </a:rPr>
              <a:t>Jee</a:t>
            </a:r>
            <a:r>
              <a:rPr lang="en-US" altLang="ko-KR" sz="1800" b="1" dirty="0" smtClean="0">
                <a:solidFill>
                  <a:srgbClr val="C00000"/>
                </a:solidFill>
                <a:latin typeface="+mj-ea"/>
                <a:ea typeface="+mj-ea"/>
              </a:rPr>
              <a:t> </a:t>
            </a:r>
            <a:r>
              <a:rPr lang="en-US" altLang="ko-KR" sz="1800" b="1" dirty="0" err="1" smtClean="0">
                <a:solidFill>
                  <a:srgbClr val="C00000"/>
                </a:solidFill>
                <a:latin typeface="+mj-ea"/>
                <a:ea typeface="+mj-ea"/>
              </a:rPr>
              <a:t>Kinson</a:t>
            </a:r>
            <a:r>
              <a:rPr lang="en-US" altLang="ko-KR" sz="1800" b="1" dirty="0" smtClean="0">
                <a:solidFill>
                  <a:srgbClr val="C00000"/>
                </a:solidFill>
                <a:latin typeface="+mj-ea"/>
                <a:ea typeface="+mj-ea"/>
              </a:rPr>
              <a:t>, 13, and </a:t>
            </a:r>
            <a:r>
              <a:rPr lang="en-US" altLang="ko-KR" sz="1800" b="1" dirty="0" err="1" smtClean="0">
                <a:solidFill>
                  <a:srgbClr val="C00000"/>
                </a:solidFill>
                <a:latin typeface="+mj-ea"/>
                <a:ea typeface="+mj-ea"/>
              </a:rPr>
              <a:t>Jee</a:t>
            </a:r>
            <a:r>
              <a:rPr lang="en-US" altLang="ko-KR" sz="1800" b="1" dirty="0" smtClean="0">
                <a:solidFill>
                  <a:srgbClr val="C00000"/>
                </a:solidFill>
                <a:latin typeface="+mj-ea"/>
                <a:ea typeface="+mj-ea"/>
              </a:rPr>
              <a:t> </a:t>
            </a:r>
            <a:r>
              <a:rPr lang="en-US" altLang="ko-KR" sz="1800" b="1" dirty="0" err="1" smtClean="0">
                <a:solidFill>
                  <a:srgbClr val="C00000"/>
                </a:solidFill>
                <a:latin typeface="+mj-ea"/>
                <a:ea typeface="+mj-ea"/>
              </a:rPr>
              <a:t>Kinland</a:t>
            </a:r>
            <a:r>
              <a:rPr lang="en-US" altLang="ko-KR" sz="1800" b="1" dirty="0" smtClean="0">
                <a:solidFill>
                  <a:srgbClr val="C00000"/>
                </a:solidFill>
                <a:latin typeface="+mj-ea"/>
                <a:ea typeface="+mj-ea"/>
              </a:rPr>
              <a:t>, 11, accused the civil aviation department </a:t>
            </a:r>
          </a:p>
          <a:p>
            <a:r>
              <a:rPr lang="en-US" altLang="ko-KR" sz="1800" b="1" dirty="0" smtClean="0">
                <a:solidFill>
                  <a:srgbClr val="C00000"/>
                </a:solidFill>
                <a:latin typeface="+mj-ea"/>
                <a:ea typeface="+mj-ea"/>
              </a:rPr>
              <a:t>   of negligence for failing to try and contact the plane within a reasonable </a:t>
            </a:r>
          </a:p>
          <a:p>
            <a:r>
              <a:rPr lang="en-US" altLang="ko-KR" sz="1800" b="1" dirty="0" smtClean="0">
                <a:solidFill>
                  <a:srgbClr val="C00000"/>
                </a:solidFill>
                <a:latin typeface="+mj-ea"/>
                <a:ea typeface="+mj-ea"/>
              </a:rPr>
              <a:t>   time after it disappeared from radar while flying from Kuala Lumpur to </a:t>
            </a:r>
          </a:p>
          <a:p>
            <a:r>
              <a:rPr lang="en-US" altLang="ko-KR" sz="1800" b="1" dirty="0" smtClean="0">
                <a:solidFill>
                  <a:srgbClr val="C00000"/>
                </a:solidFill>
                <a:latin typeface="+mj-ea"/>
                <a:ea typeface="+mj-ea"/>
              </a:rPr>
              <a:t>   Beijing on March 8 with 239 people on board.</a:t>
            </a:r>
          </a:p>
          <a:p>
            <a:pPr marL="285750" indent="-285750">
              <a:buFont typeface="Wingdings" pitchFamily="2" charset="2"/>
              <a:buChar char="l"/>
            </a:pPr>
            <a:r>
              <a:rPr lang="en-US" altLang="ko-KR" sz="1800" b="1" dirty="0" smtClean="0">
                <a:solidFill>
                  <a:srgbClr val="006600"/>
                </a:solidFill>
                <a:latin typeface="+mj-ea"/>
                <a:ea typeface="+mj-ea"/>
              </a:rPr>
              <a:t>The suit filed at the Kuala Lumpur High Court alleges the airline was negligent and failed to take all due measures to ensure a safe flight. </a:t>
            </a:r>
          </a:p>
          <a:p>
            <a:pPr marL="285750" indent="-285750"/>
            <a:r>
              <a:rPr lang="en-US" altLang="ko-KR" sz="1800" b="1" dirty="0" smtClean="0">
                <a:solidFill>
                  <a:srgbClr val="006600"/>
                </a:solidFill>
                <a:latin typeface="+mj-ea"/>
                <a:ea typeface="+mj-ea"/>
              </a:rPr>
              <a:t>    They committed gross neglect and breach of duty.</a:t>
            </a:r>
          </a:p>
          <a:p>
            <a:pPr marL="285750" indent="-285750"/>
            <a:endParaRPr lang="en-US" altLang="ko-KR" sz="1800" b="1" dirty="0" smtClean="0">
              <a:solidFill>
                <a:srgbClr val="006600"/>
              </a:solidFill>
              <a:latin typeface="+mj-ea"/>
              <a:ea typeface="+mj-ea"/>
            </a:endParaRPr>
          </a:p>
          <a:p>
            <a:pPr marL="285750" indent="-285750">
              <a:buFont typeface="Wingdings" pitchFamily="2" charset="2"/>
              <a:buChar char="l"/>
            </a:pPr>
            <a:r>
              <a:rPr lang="en-US" altLang="ko-KR" sz="1800" b="1" dirty="0" smtClean="0">
                <a:solidFill>
                  <a:srgbClr val="FF3399"/>
                </a:solidFill>
                <a:latin typeface="+mj-ea"/>
                <a:ea typeface="+mj-ea"/>
              </a:rPr>
              <a:t>"We have waited for eight months. A big plane missing in this age of technology is really unacceptable," their lawyer </a:t>
            </a:r>
            <a:r>
              <a:rPr lang="en-US" altLang="ko-KR" sz="1800" b="1" dirty="0" err="1" smtClean="0">
                <a:solidFill>
                  <a:srgbClr val="FF3399"/>
                </a:solidFill>
                <a:latin typeface="+mj-ea"/>
                <a:ea typeface="+mj-ea"/>
              </a:rPr>
              <a:t>Arunan</a:t>
            </a:r>
            <a:r>
              <a:rPr lang="en-US" altLang="ko-KR" sz="1800" b="1" dirty="0" smtClean="0">
                <a:solidFill>
                  <a:srgbClr val="FF3399"/>
                </a:solidFill>
                <a:latin typeface="+mj-ea"/>
                <a:ea typeface="+mj-ea"/>
              </a:rPr>
              <a:t> </a:t>
            </a:r>
            <a:r>
              <a:rPr lang="en-US" altLang="ko-KR" sz="1800" b="1" dirty="0" err="1" smtClean="0">
                <a:solidFill>
                  <a:srgbClr val="FF3399"/>
                </a:solidFill>
                <a:latin typeface="+mj-ea"/>
                <a:ea typeface="+mj-ea"/>
              </a:rPr>
              <a:t>Selvaraj</a:t>
            </a:r>
            <a:r>
              <a:rPr lang="en-US" altLang="ko-KR" sz="1800" b="1" dirty="0" smtClean="0">
                <a:solidFill>
                  <a:srgbClr val="FF3399"/>
                </a:solidFill>
                <a:latin typeface="+mj-ea"/>
                <a:ea typeface="+mj-ea"/>
              </a:rPr>
              <a:t> said. </a:t>
            </a:r>
          </a:p>
          <a:p>
            <a:pPr marL="285750" indent="-285750">
              <a:buFont typeface="Wingdings" pitchFamily="2" charset="2"/>
              <a:buChar char="l"/>
            </a:pPr>
            <a:r>
              <a:rPr lang="en-US" altLang="ko-KR" sz="1800" b="1" dirty="0" smtClean="0">
                <a:solidFill>
                  <a:schemeClr val="bg1"/>
                </a:solidFill>
                <a:latin typeface="+mj-ea"/>
                <a:ea typeface="+mj-ea"/>
              </a:rPr>
              <a:t>The boys are seeking damages for mental distress, emotional pain and </a:t>
            </a:r>
          </a:p>
          <a:p>
            <a:pPr marL="285750" indent="-285750"/>
            <a:r>
              <a:rPr lang="en-US" altLang="ko-KR" sz="1800" b="1" dirty="0" smtClean="0">
                <a:solidFill>
                  <a:schemeClr val="bg1"/>
                </a:solidFill>
                <a:latin typeface="+mj-ea"/>
                <a:ea typeface="+mj-ea"/>
              </a:rPr>
              <a:t>     the loss of support following the disappearance of their father.</a:t>
            </a:r>
            <a:r>
              <a:rPr lang="ko-KR" altLang="ko-KR" sz="1800" dirty="0" smtClean="0">
                <a:latin typeface="+mj-ea"/>
                <a:ea typeface="+mj-ea"/>
              </a:rPr>
              <a:t> </a:t>
            </a:r>
            <a:endParaRPr lang="en-US" altLang="ko-KR" sz="1800" dirty="0" smtClean="0">
              <a:latin typeface="+mj-ea"/>
              <a:ea typeface="+mj-ea"/>
            </a:endParaRPr>
          </a:p>
          <a:p>
            <a:pPr latinLnBrk="0"/>
            <a:r>
              <a:rPr lang="ko-KR" altLang="en-US" sz="1800" b="1" dirty="0" smtClean="0">
                <a:solidFill>
                  <a:schemeClr val="accent6">
                    <a:lumMod val="50000"/>
                  </a:schemeClr>
                </a:solidFill>
                <a:latin typeface="+mj-ea"/>
                <a:ea typeface="+mj-ea"/>
                <a:sym typeface="Wingdings"/>
              </a:rPr>
              <a:t>  </a:t>
            </a:r>
            <a:r>
              <a:rPr lang="ko-KR" altLang="ko-KR" sz="1800" b="1" dirty="0" smtClean="0">
                <a:solidFill>
                  <a:schemeClr val="accent6">
                    <a:lumMod val="50000"/>
                  </a:schemeClr>
                </a:solidFill>
                <a:latin typeface="+mj-ea"/>
                <a:ea typeface="+mj-ea"/>
              </a:rPr>
              <a:t>Steve Wang, a Chinese man whose mother was on the plane, said many </a:t>
            </a:r>
            <a:endParaRPr lang="en-US" altLang="ko-KR" sz="1800" b="1" dirty="0" smtClean="0">
              <a:solidFill>
                <a:schemeClr val="accent6">
                  <a:lumMod val="50000"/>
                </a:schemeClr>
              </a:solidFill>
              <a:latin typeface="+mj-ea"/>
              <a:ea typeface="+mj-ea"/>
            </a:endParaRPr>
          </a:p>
          <a:p>
            <a:pPr latinLnBrk="0"/>
            <a:r>
              <a:rPr lang="en-US" altLang="ko-KR" sz="1800" b="1" dirty="0" smtClean="0">
                <a:solidFill>
                  <a:schemeClr val="accent6">
                    <a:lumMod val="50000"/>
                  </a:schemeClr>
                </a:solidFill>
                <a:latin typeface="+mj-ea"/>
                <a:ea typeface="+mj-ea"/>
              </a:rPr>
              <a:t>    </a:t>
            </a:r>
            <a:r>
              <a:rPr lang="ko-KR" altLang="ko-KR" sz="1800" b="1" dirty="0" smtClean="0">
                <a:solidFill>
                  <a:schemeClr val="accent6">
                    <a:lumMod val="50000"/>
                  </a:schemeClr>
                </a:solidFill>
                <a:latin typeface="+mj-ea"/>
                <a:ea typeface="+mj-ea"/>
              </a:rPr>
              <a:t>Chinese families had retained lawyers but he didn't think any of them </a:t>
            </a:r>
            <a:endParaRPr lang="en-US" altLang="ko-KR" sz="1800" b="1" dirty="0" smtClean="0">
              <a:solidFill>
                <a:schemeClr val="accent6">
                  <a:lumMod val="50000"/>
                </a:schemeClr>
              </a:solidFill>
              <a:latin typeface="+mj-ea"/>
              <a:ea typeface="+mj-ea"/>
            </a:endParaRPr>
          </a:p>
          <a:p>
            <a:pPr latinLnBrk="0"/>
            <a:r>
              <a:rPr lang="en-US" altLang="ko-KR" sz="1800" b="1" dirty="0" smtClean="0">
                <a:solidFill>
                  <a:schemeClr val="accent6">
                    <a:lumMod val="50000"/>
                  </a:schemeClr>
                </a:solidFill>
                <a:latin typeface="+mj-ea"/>
                <a:ea typeface="+mj-ea"/>
              </a:rPr>
              <a:t>    </a:t>
            </a:r>
            <a:r>
              <a:rPr lang="ko-KR" altLang="ko-KR" sz="1800" b="1" dirty="0" smtClean="0">
                <a:solidFill>
                  <a:schemeClr val="accent6">
                    <a:lumMod val="50000"/>
                  </a:schemeClr>
                </a:solidFill>
                <a:latin typeface="+mj-ea"/>
                <a:ea typeface="+mj-ea"/>
              </a:rPr>
              <a:t>had filed a lawsuit yet.</a:t>
            </a:r>
            <a:endParaRPr lang="en-US" altLang="ko-KR" sz="1800" b="1" dirty="0" smtClean="0">
              <a:solidFill>
                <a:schemeClr val="accent6">
                  <a:lumMod val="50000"/>
                </a:schemeClr>
              </a:solidFill>
              <a:latin typeface="+mj-ea"/>
              <a:ea typeface="+mj-ea"/>
            </a:endParaRPr>
          </a:p>
          <a:p>
            <a:pPr latinLnBrk="0"/>
            <a:endParaRPr lang="en-US" altLang="ko-KR" sz="1800" b="1" dirty="0">
              <a:solidFill>
                <a:schemeClr val="bg1"/>
              </a:solidFill>
              <a:latin typeface="+mj-ea"/>
              <a:ea typeface="+mj-ea"/>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a:t>
            </a:fld>
            <a:endParaRPr lang="en-US" altLang="ko-KR"/>
          </a:p>
        </p:txBody>
      </p:sp>
      <p:pic>
        <p:nvPicPr>
          <p:cNvPr id="3" name="그림 2" descr="http://static01.nyt.com/images/2014/12/30/world/airasia-8501-debris-map/airasia-8501-debris-map-master495.jpg">
            <a:hlinkClick r:id="rId2"/>
          </p:cNvPr>
          <p:cNvPicPr/>
          <p:nvPr/>
        </p:nvPicPr>
        <p:blipFill>
          <a:blip r:embed="rId3" cstate="print"/>
          <a:srcRect/>
          <a:stretch>
            <a:fillRect/>
          </a:stretch>
        </p:blipFill>
        <p:spPr bwMode="auto">
          <a:xfrm>
            <a:off x="0" y="1399783"/>
            <a:ext cx="9144000" cy="5458217"/>
          </a:xfrm>
          <a:prstGeom prst="rect">
            <a:avLst/>
          </a:prstGeom>
          <a:noFill/>
          <a:ln w="9525">
            <a:noFill/>
            <a:miter lim="800000"/>
            <a:headEnd/>
            <a:tailEnd/>
          </a:ln>
        </p:spPr>
      </p:pic>
      <p:sp>
        <p:nvSpPr>
          <p:cNvPr id="4" name="직사각형 3"/>
          <p:cNvSpPr/>
          <p:nvPr/>
        </p:nvSpPr>
        <p:spPr>
          <a:xfrm>
            <a:off x="0" y="0"/>
            <a:ext cx="9144000" cy="1323439"/>
          </a:xfrm>
          <a:prstGeom prst="rect">
            <a:avLst/>
          </a:prstGeom>
        </p:spPr>
        <p:txBody>
          <a:bodyPr wrap="square">
            <a:spAutoFit/>
          </a:bodyPr>
          <a:lstStyle/>
          <a:p>
            <a:pPr algn="ctr"/>
            <a:r>
              <a:rPr lang="en-US" altLang="ko-KR" sz="2000" b="1" dirty="0" smtClean="0">
                <a:solidFill>
                  <a:schemeClr val="tx1">
                    <a:lumMod val="90000"/>
                  </a:schemeClr>
                </a:solidFill>
              </a:rPr>
              <a:t>Indonesia </a:t>
            </a:r>
            <a:r>
              <a:rPr lang="en-US" altLang="ko-KR" sz="2000" b="1" dirty="0" err="1" smtClean="0">
                <a:solidFill>
                  <a:schemeClr val="tx1">
                    <a:lumMod val="90000"/>
                  </a:schemeClr>
                </a:solidFill>
              </a:rPr>
              <a:t>AirAsia</a:t>
            </a:r>
            <a:r>
              <a:rPr lang="en-US" altLang="ko-KR" sz="2000" b="1" dirty="0" smtClean="0">
                <a:solidFill>
                  <a:schemeClr val="tx1">
                    <a:lumMod val="90000"/>
                  </a:schemeClr>
                </a:solidFill>
              </a:rPr>
              <a:t> jet </a:t>
            </a:r>
            <a:r>
              <a:rPr lang="en-US" altLang="ko-KR" sz="2000" b="1" dirty="0" smtClean="0">
                <a:solidFill>
                  <a:srgbClr val="FFFFFF"/>
                </a:solidFill>
              </a:rPr>
              <a:t>carrying 162 people lost contact with ground </a:t>
            </a:r>
          </a:p>
          <a:p>
            <a:pPr algn="ctr"/>
            <a:r>
              <a:rPr lang="en-US" altLang="ko-KR" sz="2000" b="1" dirty="0" smtClean="0">
                <a:solidFill>
                  <a:srgbClr val="FFFFFF"/>
                </a:solidFill>
              </a:rPr>
              <a:t>controllers on Dec. 28, 2014</a:t>
            </a:r>
            <a:r>
              <a:rPr lang="en-US" altLang="ko-KR" sz="2000" dirty="0" smtClean="0">
                <a:solidFill>
                  <a:srgbClr val="FFFFFF"/>
                </a:solidFill>
              </a:rPr>
              <a:t>. </a:t>
            </a:r>
            <a:r>
              <a:rPr lang="en-US" altLang="ko-KR" sz="2000" b="1" dirty="0" smtClean="0">
                <a:solidFill>
                  <a:srgbClr val="FFFFFF"/>
                </a:solidFill>
              </a:rPr>
              <a:t>An Indonesia government official </a:t>
            </a:r>
          </a:p>
          <a:p>
            <a:pPr algn="ctr"/>
            <a:r>
              <a:rPr lang="en-US" altLang="ko-KR" sz="2000" b="1" dirty="0" smtClean="0">
                <a:solidFill>
                  <a:srgbClr val="FFFFFF"/>
                </a:solidFill>
              </a:rPr>
              <a:t>confirmed that </a:t>
            </a:r>
            <a:r>
              <a:rPr lang="en-US" altLang="ko-KR" sz="2000" b="1" dirty="0" smtClean="0">
                <a:solidFill>
                  <a:schemeClr val="tx1">
                    <a:lumMod val="90000"/>
                  </a:schemeClr>
                </a:solidFill>
              </a:rPr>
              <a:t>the debris </a:t>
            </a:r>
            <a:r>
              <a:rPr lang="en-US" altLang="ko-KR" sz="2000" b="1" dirty="0" smtClean="0">
                <a:solidFill>
                  <a:srgbClr val="FFFFFF"/>
                </a:solidFill>
              </a:rPr>
              <a:t>was from Flight 8501. </a:t>
            </a:r>
            <a:r>
              <a:rPr lang="en-US" altLang="ko-KR" sz="2000" b="1" dirty="0" smtClean="0">
                <a:solidFill>
                  <a:schemeClr val="tx1">
                    <a:lumMod val="90000"/>
                  </a:schemeClr>
                </a:solidFill>
              </a:rPr>
              <a:t>The debris </a:t>
            </a:r>
            <a:r>
              <a:rPr lang="en-US" altLang="ko-KR" sz="2000" b="1" dirty="0" smtClean="0">
                <a:solidFill>
                  <a:srgbClr val="FFFFFF"/>
                </a:solidFill>
              </a:rPr>
              <a:t>was   </a:t>
            </a:r>
          </a:p>
          <a:p>
            <a:pPr algn="ctr"/>
            <a:r>
              <a:rPr lang="en-US" altLang="ko-KR" sz="2000" b="1" dirty="0" smtClean="0">
                <a:solidFill>
                  <a:srgbClr val="FFFFFF"/>
                </a:solidFill>
              </a:rPr>
              <a:t>found about 66 miles from the plane’s last detected position.</a:t>
            </a:r>
            <a:endParaRPr lang="ko-KR" altLang="en-US" sz="2000" b="1" dirty="0">
              <a:solidFill>
                <a:srgbClr val="FFFFFF"/>
              </a:solidFill>
            </a:endParaRPr>
          </a:p>
        </p:txBody>
      </p:sp>
      <p:sp>
        <p:nvSpPr>
          <p:cNvPr id="5" name="직사각형 4"/>
          <p:cNvSpPr/>
          <p:nvPr/>
        </p:nvSpPr>
        <p:spPr>
          <a:xfrm>
            <a:off x="4462272" y="3200400"/>
            <a:ext cx="1234440" cy="338554"/>
          </a:xfrm>
          <a:prstGeom prst="rect">
            <a:avLst/>
          </a:prstGeom>
        </p:spPr>
        <p:txBody>
          <a:bodyPr wrap="square">
            <a:spAutoFit/>
          </a:bodyPr>
          <a:lstStyle/>
          <a:p>
            <a:r>
              <a:rPr lang="en-US" altLang="ko-KR" sz="1600" b="1" dirty="0" smtClean="0">
                <a:solidFill>
                  <a:srgbClr val="FF0000"/>
                </a:solidFill>
              </a:rPr>
              <a:t>66 miles </a:t>
            </a:r>
            <a:endParaRPr lang="ko-KR" altLang="en-US" sz="1600" b="1" dirty="0">
              <a:solidFill>
                <a:srgbClr val="FF0000"/>
              </a:solidFill>
            </a:endParaRPr>
          </a:p>
        </p:txBody>
      </p:sp>
      <p:pic>
        <p:nvPicPr>
          <p:cNvPr id="83974" name="그림 1" descr="http://upload.wikimedia.org/wikipedia/commons/thumb/9/9f/Flag_of_Indonesia.svg/23px-Flag_of_Indonesia.svg.png"/>
          <p:cNvPicPr>
            <a:picLocks noChangeAspect="1" noChangeArrowheads="1"/>
          </p:cNvPicPr>
          <p:nvPr/>
        </p:nvPicPr>
        <p:blipFill>
          <a:blip r:embed="rId4" cstate="print"/>
          <a:srcRect/>
          <a:stretch>
            <a:fillRect/>
          </a:stretch>
        </p:blipFill>
        <p:spPr bwMode="auto">
          <a:xfrm>
            <a:off x="0" y="0"/>
            <a:ext cx="219075" cy="142875"/>
          </a:xfrm>
          <a:prstGeom prst="rect">
            <a:avLst/>
          </a:prstGeom>
          <a:noFill/>
        </p:spPr>
      </p:pic>
      <p:pic>
        <p:nvPicPr>
          <p:cNvPr id="83973" name="그림 2" descr="http://upload.wikimedia.org/wikipedia/commons/thumb/0/09/Flag_of_South_Korea.svg/23px-Flag_of_South_Korea.svg.png"/>
          <p:cNvPicPr>
            <a:picLocks noChangeAspect="1" noChangeArrowheads="1"/>
          </p:cNvPicPr>
          <p:nvPr/>
        </p:nvPicPr>
        <p:blipFill>
          <a:blip r:embed="rId5" cstate="print"/>
          <a:srcRect/>
          <a:stretch>
            <a:fillRect/>
          </a:stretch>
        </p:blipFill>
        <p:spPr bwMode="auto">
          <a:xfrm>
            <a:off x="0" y="0"/>
            <a:ext cx="219075" cy="142875"/>
          </a:xfrm>
          <a:prstGeom prst="rect">
            <a:avLst/>
          </a:prstGeom>
          <a:noFill/>
        </p:spPr>
      </p:pic>
      <p:pic>
        <p:nvPicPr>
          <p:cNvPr id="83972" name="그림 3" descr="http://upload.wikimedia.org/wikipedia/en/thumb/c/c3/Flag_of_France.svg/23px-Flag_of_France.svg.png"/>
          <p:cNvPicPr>
            <a:picLocks noChangeAspect="1" noChangeArrowheads="1"/>
          </p:cNvPicPr>
          <p:nvPr/>
        </p:nvPicPr>
        <p:blipFill>
          <a:blip r:embed="rId6" cstate="print"/>
          <a:srcRect/>
          <a:stretch>
            <a:fillRect/>
          </a:stretch>
        </p:blipFill>
        <p:spPr bwMode="auto">
          <a:xfrm>
            <a:off x="0" y="0"/>
            <a:ext cx="219075" cy="142875"/>
          </a:xfrm>
          <a:prstGeom prst="rect">
            <a:avLst/>
          </a:prstGeom>
          <a:noFill/>
        </p:spPr>
      </p:pic>
      <p:pic>
        <p:nvPicPr>
          <p:cNvPr id="83971" name="그림 4" descr="http://upload.wikimedia.org/wikipedia/commons/thumb/6/66/Flag_of_Malaysia.svg/23px-Flag_of_Malaysia.svg.png"/>
          <p:cNvPicPr>
            <a:picLocks noChangeAspect="1" noChangeArrowheads="1"/>
          </p:cNvPicPr>
          <p:nvPr/>
        </p:nvPicPr>
        <p:blipFill>
          <a:blip r:embed="rId7" cstate="print"/>
          <a:srcRect/>
          <a:stretch>
            <a:fillRect/>
          </a:stretch>
        </p:blipFill>
        <p:spPr bwMode="auto">
          <a:xfrm>
            <a:off x="0" y="0"/>
            <a:ext cx="219075" cy="114300"/>
          </a:xfrm>
          <a:prstGeom prst="rect">
            <a:avLst/>
          </a:prstGeom>
          <a:noFill/>
        </p:spPr>
      </p:pic>
      <p:pic>
        <p:nvPicPr>
          <p:cNvPr id="83970" name="그림 5" descr="http://upload.wikimedia.org/wikipedia/commons/thumb/4/48/Flag_of_Singapore.svg/23px-Flag_of_Singapore.svg.png"/>
          <p:cNvPicPr>
            <a:picLocks noChangeAspect="1" noChangeArrowheads="1"/>
          </p:cNvPicPr>
          <p:nvPr/>
        </p:nvPicPr>
        <p:blipFill>
          <a:blip r:embed="rId8" cstate="print"/>
          <a:srcRect/>
          <a:stretch>
            <a:fillRect/>
          </a:stretch>
        </p:blipFill>
        <p:spPr bwMode="auto">
          <a:xfrm>
            <a:off x="0" y="0"/>
            <a:ext cx="219075" cy="142875"/>
          </a:xfrm>
          <a:prstGeom prst="rect">
            <a:avLst/>
          </a:prstGeom>
          <a:noFill/>
        </p:spPr>
      </p:pic>
      <p:pic>
        <p:nvPicPr>
          <p:cNvPr id="83969" name="그림 6" descr="http://upload.wikimedia.org/wikipedia/en/thumb/a/ae/Flag_of_the_United_Kingdom.svg/23px-Flag_of_the_United_Kingdom.svg.png"/>
          <p:cNvPicPr>
            <a:picLocks noChangeAspect="1" noChangeArrowheads="1"/>
          </p:cNvPicPr>
          <p:nvPr/>
        </p:nvPicPr>
        <p:blipFill>
          <a:blip r:embed="rId9" cstate="print"/>
          <a:srcRect/>
          <a:stretch>
            <a:fillRect/>
          </a:stretch>
        </p:blipFill>
        <p:spPr bwMode="auto">
          <a:xfrm>
            <a:off x="0" y="0"/>
            <a:ext cx="219075" cy="114300"/>
          </a:xfrm>
          <a:prstGeom prst="rect">
            <a:avLst/>
          </a:prstGeom>
          <a:noFill/>
        </p:spPr>
      </p:pic>
      <p:sp>
        <p:nvSpPr>
          <p:cNvPr id="8397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40</a:t>
            </a:fld>
            <a:endParaRPr lang="en-US" altLang="ko-KR"/>
          </a:p>
        </p:txBody>
      </p:sp>
      <p:sp>
        <p:nvSpPr>
          <p:cNvPr id="3" name="직사각형 2"/>
          <p:cNvSpPr/>
          <p:nvPr/>
        </p:nvSpPr>
        <p:spPr>
          <a:xfrm>
            <a:off x="0" y="0"/>
            <a:ext cx="9144000" cy="7263527"/>
          </a:xfrm>
          <a:prstGeom prst="rect">
            <a:avLst/>
          </a:prstGeom>
          <a:solidFill>
            <a:srgbClr val="FFFFFF"/>
          </a:solidFill>
        </p:spPr>
        <p:txBody>
          <a:bodyPr wrap="square">
            <a:spAutoFit/>
          </a:bodyPr>
          <a:lstStyle/>
          <a:p>
            <a:pPr fontAlgn="t" latinLnBrk="0"/>
            <a:endParaRPr lang="en-US" altLang="ko-KR" sz="1600" dirty="0" smtClean="0">
              <a:solidFill>
                <a:schemeClr val="accent3">
                  <a:lumMod val="25000"/>
                </a:schemeClr>
              </a:solidFill>
            </a:endParaRPr>
          </a:p>
          <a:p>
            <a:pPr fontAlgn="t" latinLnBrk="0"/>
            <a:endParaRPr lang="en-US" altLang="ko-KR" sz="1600" dirty="0" smtClean="0">
              <a:solidFill>
                <a:schemeClr val="accent3">
                  <a:lumMod val="25000"/>
                </a:schemeClr>
              </a:solidFill>
              <a:latin typeface="HY견고딕" pitchFamily="18" charset="-127"/>
              <a:ea typeface="HY견고딕" pitchFamily="18" charset="-127"/>
            </a:endParaRPr>
          </a:p>
          <a:p>
            <a:pPr fontAlgn="t" latinLnBrk="0"/>
            <a:r>
              <a:rPr lang="en-US" altLang="ko-KR" sz="1600" dirty="0" smtClean="0">
                <a:solidFill>
                  <a:schemeClr val="accent3">
                    <a:lumMod val="25000"/>
                  </a:schemeClr>
                </a:solidFill>
                <a:latin typeface="HY견고딕" pitchFamily="18" charset="-127"/>
                <a:ea typeface="HY견고딕" pitchFamily="18" charset="-127"/>
              </a:rPr>
              <a:t>        </a:t>
            </a:r>
          </a:p>
          <a:p>
            <a:pPr fontAlgn="t" latinLnBrk="0"/>
            <a:r>
              <a:rPr lang="en-US" altLang="ko-KR" sz="1600" b="1" dirty="0" smtClean="0">
                <a:solidFill>
                  <a:schemeClr val="accent3">
                    <a:lumMod val="25000"/>
                  </a:schemeClr>
                </a:solidFill>
                <a:latin typeface="HY견고딕" pitchFamily="18" charset="-127"/>
                <a:ea typeface="HY견고딕" pitchFamily="18" charset="-127"/>
              </a:rPr>
              <a:t>  </a:t>
            </a:r>
            <a:r>
              <a:rPr lang="en-US" altLang="ko-KR" sz="1800" b="1" dirty="0" smtClean="0">
                <a:solidFill>
                  <a:srgbClr val="990099"/>
                </a:solidFill>
                <a:latin typeface="HY견고딕" pitchFamily="18" charset="-127"/>
                <a:ea typeface="HY견고딕" pitchFamily="18" charset="-127"/>
              </a:rPr>
              <a:t>1) </a:t>
            </a:r>
            <a:r>
              <a:rPr lang="en-US" altLang="ko-KR" sz="1800" b="1" dirty="0" smtClean="0">
                <a:solidFill>
                  <a:srgbClr val="990099"/>
                </a:solidFill>
              </a:rPr>
              <a:t>Venue of the jurisdiction for the Indonesia and Malaysia Airline’s case </a:t>
            </a:r>
          </a:p>
          <a:p>
            <a:pPr fontAlgn="t" latinLnBrk="0"/>
            <a:r>
              <a:rPr lang="en-US" altLang="ko-KR" sz="1600" b="1" dirty="0" smtClean="0">
                <a:solidFill>
                  <a:srgbClr val="990099"/>
                </a:solidFill>
                <a:latin typeface="HY견고딕" pitchFamily="18" charset="-127"/>
                <a:ea typeface="HY견고딕" pitchFamily="18" charset="-127"/>
              </a:rPr>
              <a:t>  </a:t>
            </a:r>
          </a:p>
          <a:p>
            <a:pPr fontAlgn="t" latinLnBrk="0"/>
            <a:r>
              <a:rPr lang="en-US" altLang="ko-KR" sz="1600" b="1" dirty="0" smtClean="0">
                <a:solidFill>
                  <a:srgbClr val="990099"/>
                </a:solidFill>
                <a:latin typeface="HY견고딕" pitchFamily="18" charset="-127"/>
                <a:ea typeface="HY견고딕" pitchFamily="18" charset="-127"/>
              </a:rPr>
              <a:t>    </a:t>
            </a:r>
            <a:r>
              <a:rPr lang="en-US" altLang="ko-KR" sz="1200" b="1" dirty="0" smtClean="0">
                <a:solidFill>
                  <a:schemeClr val="accent3">
                    <a:lumMod val="25000"/>
                  </a:schemeClr>
                </a:solidFill>
                <a:latin typeface="HY견고딕" pitchFamily="18" charset="-127"/>
                <a:ea typeface="HY견고딕" pitchFamily="18" charset="-127"/>
              </a:rPr>
              <a:t>●  </a:t>
            </a:r>
            <a:r>
              <a:rPr lang="en-US" altLang="ko-KR" sz="1600" b="1" dirty="0" smtClean="0">
                <a:solidFill>
                  <a:schemeClr val="accent3">
                    <a:lumMod val="25000"/>
                  </a:schemeClr>
                </a:solidFill>
                <a:latin typeface="HY견고딕" pitchFamily="18" charset="-127"/>
                <a:ea typeface="HY견고딕" pitchFamily="18" charset="-127"/>
              </a:rPr>
              <a:t>As South Korea, China, Indonesia, Malaysia and the USA are party states of  </a:t>
            </a:r>
          </a:p>
          <a:p>
            <a:pPr fontAlgn="t" latinLnBrk="0"/>
            <a:r>
              <a:rPr lang="en-US" altLang="ko-KR" sz="1600" b="1" dirty="0" smtClean="0">
                <a:solidFill>
                  <a:schemeClr val="accent3">
                    <a:lumMod val="25000"/>
                  </a:schemeClr>
                </a:solidFill>
                <a:latin typeface="HY견고딕" pitchFamily="18" charset="-127"/>
                <a:ea typeface="HY견고딕" pitchFamily="18" charset="-127"/>
              </a:rPr>
              <a:t>        1999 Montreal Convention, so the case of the Indonesia and Malaysia Airline</a:t>
            </a:r>
          </a:p>
          <a:p>
            <a:pPr fontAlgn="t" latinLnBrk="0"/>
            <a:r>
              <a:rPr lang="en-US" altLang="ko-KR" sz="1600" b="1" dirty="0" smtClean="0">
                <a:solidFill>
                  <a:schemeClr val="accent3">
                    <a:lumMod val="25000"/>
                  </a:schemeClr>
                </a:solidFill>
                <a:latin typeface="HY견고딕" pitchFamily="18" charset="-127"/>
                <a:ea typeface="HY견고딕" pitchFamily="18" charset="-127"/>
              </a:rPr>
              <a:t>        case will be applied by the Article 33 (Jurisdiction) of the 1999 Montreal </a:t>
            </a:r>
          </a:p>
          <a:p>
            <a:pPr lvl="0" fontAlgn="t" latinLnBrk="0"/>
            <a:r>
              <a:rPr lang="en-US" altLang="ko-KR" sz="1600" b="1" dirty="0" smtClean="0">
                <a:solidFill>
                  <a:schemeClr val="accent3">
                    <a:lumMod val="25000"/>
                  </a:schemeClr>
                </a:solidFill>
                <a:latin typeface="HY견고딕" pitchFamily="18" charset="-127"/>
                <a:ea typeface="HY견고딕" pitchFamily="18" charset="-127"/>
              </a:rPr>
              <a:t>        Convention as the following.</a:t>
            </a:r>
            <a:r>
              <a:rPr lang="en-US" altLang="ko-KR" sz="1600" b="1" dirty="0" smtClean="0"/>
              <a:t> </a:t>
            </a:r>
            <a:endParaRPr lang="ko-KR" altLang="ko-KR" sz="1600" dirty="0" smtClean="0">
              <a:solidFill>
                <a:srgbClr val="990099"/>
              </a:solidFill>
            </a:endParaRPr>
          </a:p>
          <a:p>
            <a:r>
              <a:rPr lang="en-US" altLang="ko-KR" sz="1600" b="1" dirty="0" smtClean="0">
                <a:solidFill>
                  <a:srgbClr val="086C19"/>
                </a:solidFill>
                <a:latin typeface="HY견고딕" pitchFamily="18" charset="-127"/>
                <a:ea typeface="HY견고딕" pitchFamily="18" charset="-127"/>
              </a:rPr>
              <a:t>        Article 33</a:t>
            </a:r>
            <a:r>
              <a:rPr lang="ko-KR" altLang="en-US" sz="1600" b="1" dirty="0" smtClean="0">
                <a:solidFill>
                  <a:srgbClr val="086C19"/>
                </a:solidFill>
                <a:latin typeface="HY견고딕" pitchFamily="18" charset="-127"/>
                <a:ea typeface="HY견고딕" pitchFamily="18" charset="-127"/>
              </a:rPr>
              <a:t>－</a:t>
            </a:r>
            <a:r>
              <a:rPr lang="en-US" altLang="ko-KR" sz="1600" b="1" dirty="0" smtClean="0">
                <a:solidFill>
                  <a:srgbClr val="086C19"/>
                </a:solidFill>
                <a:latin typeface="HY견고딕" pitchFamily="18" charset="-127"/>
                <a:ea typeface="HY견고딕" pitchFamily="18" charset="-127"/>
              </a:rPr>
              <a:t>Jurisdiction (</a:t>
            </a:r>
            <a:r>
              <a:rPr lang="ko-KR" altLang="en-US" sz="1600" b="1" dirty="0" smtClean="0">
                <a:solidFill>
                  <a:srgbClr val="086C19"/>
                </a:solidFill>
                <a:effectLst>
                  <a:outerShdw blurRad="38100" dist="38100" dir="2700000" algn="tl">
                    <a:srgbClr val="000000">
                      <a:alpha val="43137"/>
                    </a:srgbClr>
                  </a:outerShdw>
                </a:effectLst>
                <a:latin typeface="한양해서" pitchFamily="18" charset="-127"/>
                <a:ea typeface="한양해서" pitchFamily="18" charset="-127"/>
              </a:rPr>
              <a:t>第</a:t>
            </a:r>
            <a:r>
              <a:rPr lang="en-US" altLang="ko-KR" sz="1600" b="1" dirty="0" smtClean="0">
                <a:solidFill>
                  <a:srgbClr val="086C19"/>
                </a:solidFill>
                <a:effectLst>
                  <a:outerShdw blurRad="38100" dist="38100" dir="2700000" algn="tl">
                    <a:srgbClr val="000000">
                      <a:alpha val="43137"/>
                    </a:srgbClr>
                  </a:outerShdw>
                </a:effectLst>
                <a:latin typeface="한양해서" pitchFamily="18" charset="-127"/>
                <a:ea typeface="한양해서" pitchFamily="18" charset="-127"/>
              </a:rPr>
              <a:t>33</a:t>
            </a:r>
            <a:r>
              <a:rPr lang="ko-KR" altLang="en-US" sz="1600" b="1" dirty="0" smtClean="0">
                <a:solidFill>
                  <a:srgbClr val="086C19"/>
                </a:solidFill>
                <a:effectLst>
                  <a:outerShdw blurRad="38100" dist="38100" dir="2700000" algn="tl">
                    <a:srgbClr val="000000">
                      <a:alpha val="43137"/>
                    </a:srgbClr>
                  </a:outerShdw>
                </a:effectLst>
                <a:latin typeface="한양해서" pitchFamily="18" charset="-127"/>
                <a:ea typeface="한양해서" pitchFamily="18" charset="-127"/>
              </a:rPr>
              <a:t>条 </a:t>
            </a:r>
            <a:r>
              <a:rPr lang="en-US" altLang="ko-KR" sz="1600" b="1" dirty="0" smtClean="0">
                <a:solidFill>
                  <a:srgbClr val="086C19"/>
                </a:solidFill>
                <a:effectLst>
                  <a:outerShdw blurRad="38100" dist="38100" dir="2700000" algn="tl">
                    <a:srgbClr val="000000">
                      <a:alpha val="43137"/>
                    </a:srgbClr>
                  </a:outerShdw>
                </a:effectLst>
                <a:latin typeface="한양해서" pitchFamily="18" charset="-127"/>
                <a:ea typeface="한양해서" pitchFamily="18" charset="-127"/>
              </a:rPr>
              <a:t>- </a:t>
            </a:r>
            <a:r>
              <a:rPr lang="ko-KR" altLang="en-US" sz="1600" b="1" dirty="0" smtClean="0">
                <a:solidFill>
                  <a:srgbClr val="086C19"/>
                </a:solidFill>
                <a:effectLst>
                  <a:outerShdw blurRad="38100" dist="38100" dir="2700000" algn="tl">
                    <a:srgbClr val="000000">
                      <a:alpha val="43137"/>
                    </a:srgbClr>
                  </a:outerShdw>
                </a:effectLst>
                <a:latin typeface="한양해서" pitchFamily="18" charset="-127"/>
                <a:ea typeface="한양해서" pitchFamily="18" charset="-127"/>
              </a:rPr>
              <a:t>裁判管辖权</a:t>
            </a:r>
            <a:r>
              <a:rPr lang="en-US" altLang="ko-KR" sz="1600" b="1" dirty="0" smtClean="0">
                <a:solidFill>
                  <a:srgbClr val="086C19"/>
                </a:solidFill>
                <a:latin typeface="HY견고딕" pitchFamily="18" charset="-127"/>
                <a:ea typeface="HY견고딕" pitchFamily="18" charset="-127"/>
              </a:rPr>
              <a:t>)</a:t>
            </a:r>
            <a:endParaRPr lang="ko-KR" altLang="en-US" sz="1600" b="1" dirty="0" smtClean="0">
              <a:solidFill>
                <a:srgbClr val="086C19"/>
              </a:solidFill>
              <a:latin typeface="HY견고딕" pitchFamily="18" charset="-127"/>
              <a:ea typeface="HY견고딕" pitchFamily="18" charset="-127"/>
            </a:endParaRPr>
          </a:p>
          <a:p>
            <a:pPr latinLnBrk="1"/>
            <a:r>
              <a:rPr lang="en-US" altLang="ko-KR" sz="1600" b="1" dirty="0" smtClean="0">
                <a:solidFill>
                  <a:srgbClr val="086C19"/>
                </a:solidFill>
                <a:latin typeface="HY견고딕" pitchFamily="18" charset="-127"/>
                <a:ea typeface="HY견고딕" pitchFamily="18" charset="-127"/>
              </a:rPr>
              <a:t>        1. An action for damages must be brought, at the option of the plaintiff, in</a:t>
            </a:r>
          </a:p>
          <a:p>
            <a:pPr latinLnBrk="1"/>
            <a:r>
              <a:rPr lang="en-US" altLang="ko-KR" sz="1600" b="1" dirty="0" smtClean="0">
                <a:solidFill>
                  <a:srgbClr val="086C19"/>
                </a:solidFill>
                <a:latin typeface="HY견고딕" pitchFamily="18" charset="-127"/>
                <a:ea typeface="HY견고딕" pitchFamily="18" charset="-127"/>
              </a:rPr>
              <a:t>            the territory of one of the States Parties, either before</a:t>
            </a:r>
          </a:p>
          <a:p>
            <a:pPr latinLnBrk="1"/>
            <a:r>
              <a:rPr lang="en-US" altLang="ko-KR" sz="1600" b="1" dirty="0" smtClean="0">
                <a:solidFill>
                  <a:schemeClr val="accent3">
                    <a:lumMod val="25000"/>
                  </a:schemeClr>
                </a:solidFill>
                <a:latin typeface="HY견고딕" pitchFamily="18" charset="-127"/>
                <a:ea typeface="HY견고딕" pitchFamily="18" charset="-127"/>
              </a:rPr>
              <a:t>         </a:t>
            </a:r>
            <a:r>
              <a:rPr lang="en-US" altLang="ko-KR" sz="1600" b="1" dirty="0" smtClean="0">
                <a:solidFill>
                  <a:srgbClr val="FF3399"/>
                </a:solidFill>
                <a:latin typeface="HY견고딕" pitchFamily="18" charset="-127"/>
                <a:ea typeface="HY견고딕" pitchFamily="18" charset="-127"/>
              </a:rPr>
              <a:t>① the court of the domicile of the air carrier or of </a:t>
            </a:r>
          </a:p>
          <a:p>
            <a:pPr latinLnBrk="1"/>
            <a:r>
              <a:rPr lang="en-US" altLang="ko-KR" sz="1600" b="1" dirty="0" smtClean="0">
                <a:solidFill>
                  <a:srgbClr val="FF3399"/>
                </a:solidFill>
                <a:latin typeface="HY견고딕" pitchFamily="18" charset="-127"/>
                <a:ea typeface="HY견고딕" pitchFamily="18" charset="-127"/>
              </a:rPr>
              <a:t>         ② its principal place of business (airlines), or </a:t>
            </a:r>
          </a:p>
          <a:p>
            <a:pPr latinLnBrk="1"/>
            <a:r>
              <a:rPr lang="en-US" altLang="ko-KR" sz="1600" b="1" dirty="0" smtClean="0">
                <a:solidFill>
                  <a:srgbClr val="FF3399"/>
                </a:solidFill>
                <a:latin typeface="HY견고딕" pitchFamily="18" charset="-127"/>
                <a:ea typeface="HY견고딕" pitchFamily="18" charset="-127"/>
              </a:rPr>
              <a:t>         ③ where it has a place of business through which the contract has </a:t>
            </a:r>
          </a:p>
          <a:p>
            <a:pPr>
              <a:spcBef>
                <a:spcPts val="0"/>
              </a:spcBef>
              <a:spcAft>
                <a:spcPts val="0"/>
              </a:spcAft>
            </a:pPr>
            <a:r>
              <a:rPr lang="en-US" altLang="ko-KR" sz="1600" b="1" dirty="0" smtClean="0">
                <a:solidFill>
                  <a:srgbClr val="FF3399"/>
                </a:solidFill>
                <a:latin typeface="HY견고딕" pitchFamily="18" charset="-127"/>
                <a:ea typeface="HY견고딕" pitchFamily="18" charset="-127"/>
              </a:rPr>
              <a:t>             been made or </a:t>
            </a:r>
          </a:p>
          <a:p>
            <a:pPr>
              <a:spcBef>
                <a:spcPts val="0"/>
              </a:spcBef>
              <a:spcAft>
                <a:spcPts val="0"/>
              </a:spcAft>
            </a:pPr>
            <a:r>
              <a:rPr lang="en-US" altLang="ko-KR" sz="1600" b="1" kern="0" dirty="0" smtClean="0">
                <a:solidFill>
                  <a:srgbClr val="FF3399"/>
                </a:solidFill>
                <a:latin typeface="HY견고딕" pitchFamily="18" charset="-127"/>
                <a:ea typeface="HY견고딕" pitchFamily="18" charset="-127"/>
              </a:rPr>
              <a:t>         </a:t>
            </a:r>
            <a:r>
              <a:rPr lang="en-US" altLang="ko-KR" sz="1600" kern="0" dirty="0" smtClean="0">
                <a:solidFill>
                  <a:srgbClr val="FF3399"/>
                </a:solidFill>
                <a:latin typeface="함초롬바탕"/>
                <a:ea typeface="함초롬바탕"/>
              </a:rPr>
              <a:t>④</a:t>
            </a:r>
            <a:r>
              <a:rPr lang="en-US" altLang="ko-KR" sz="1600" b="1" dirty="0" smtClean="0">
                <a:solidFill>
                  <a:srgbClr val="FF3399"/>
                </a:solidFill>
                <a:latin typeface="HY견고딕" pitchFamily="18" charset="-127"/>
                <a:ea typeface="HY견고딕" pitchFamily="18" charset="-127"/>
              </a:rPr>
              <a:t>  before the court at the place of destination.</a:t>
            </a:r>
          </a:p>
          <a:p>
            <a:pPr>
              <a:spcBef>
                <a:spcPts val="0"/>
              </a:spcBef>
              <a:spcAft>
                <a:spcPts val="0"/>
              </a:spcAft>
            </a:pPr>
            <a:endParaRPr lang="en-US" altLang="ko-KR" sz="1600" b="1" dirty="0" smtClean="0">
              <a:solidFill>
                <a:srgbClr val="FF3399"/>
              </a:solidFill>
              <a:latin typeface="HY견고딕" pitchFamily="18" charset="-127"/>
              <a:ea typeface="HY견고딕" pitchFamily="18" charset="-127"/>
            </a:endParaRPr>
          </a:p>
          <a:p>
            <a:pPr latinLnBrk="1"/>
            <a:r>
              <a:rPr lang="en-US" altLang="ko-KR" sz="1600" b="1" dirty="0" smtClean="0">
                <a:solidFill>
                  <a:srgbClr val="0000FF"/>
                </a:solidFill>
                <a:latin typeface="HY견고딕" pitchFamily="18" charset="-127"/>
                <a:ea typeface="HY견고딕" pitchFamily="18" charset="-127"/>
              </a:rPr>
              <a:t>        2. In respect of damage resulting from the death or injury of a passenger, </a:t>
            </a:r>
          </a:p>
          <a:p>
            <a:pPr latinLnBrk="1"/>
            <a:r>
              <a:rPr lang="en-US" altLang="ko-KR" sz="1600" b="1" dirty="0" smtClean="0">
                <a:solidFill>
                  <a:srgbClr val="0000FF"/>
                </a:solidFill>
                <a:latin typeface="HY견고딕" pitchFamily="18" charset="-127"/>
                <a:ea typeface="HY견고딕" pitchFamily="18" charset="-127"/>
              </a:rPr>
              <a:t>            an action may be brought before one of the courts mentioned in </a:t>
            </a:r>
          </a:p>
          <a:p>
            <a:pPr latinLnBrk="1"/>
            <a:r>
              <a:rPr lang="en-US" altLang="ko-KR" sz="1600" b="1" dirty="0" smtClean="0">
                <a:solidFill>
                  <a:srgbClr val="0000FF"/>
                </a:solidFill>
                <a:latin typeface="HY견고딕" pitchFamily="18" charset="-127"/>
                <a:ea typeface="HY견고딕" pitchFamily="18" charset="-127"/>
              </a:rPr>
              <a:t>            paragraph 1 of this Article, or in the territory of a State Party in which </a:t>
            </a:r>
          </a:p>
          <a:p>
            <a:pPr latinLnBrk="1"/>
            <a:r>
              <a:rPr lang="en-US" altLang="ko-KR" sz="1600" b="1" dirty="0" smtClean="0">
                <a:solidFill>
                  <a:srgbClr val="0000FF"/>
                </a:solidFill>
                <a:latin typeface="HY견고딕" pitchFamily="18" charset="-127"/>
                <a:ea typeface="HY견고딕" pitchFamily="18" charset="-127"/>
              </a:rPr>
              <a:t>            at the time of the accident the passenger has </a:t>
            </a:r>
          </a:p>
          <a:p>
            <a:pPr latinLnBrk="1"/>
            <a:r>
              <a:rPr lang="en-US" altLang="ko-KR" sz="1600" b="1" dirty="0" smtClean="0">
                <a:solidFill>
                  <a:srgbClr val="FF3399"/>
                </a:solidFill>
                <a:latin typeface="HY견고딕" pitchFamily="18" charset="-127"/>
                <a:ea typeface="HY견고딕" pitchFamily="18" charset="-127"/>
              </a:rPr>
              <a:t>        ⑤ his or her principal and permanent residence.</a:t>
            </a:r>
          </a:p>
          <a:p>
            <a:pPr latinLnBrk="1"/>
            <a:endParaRPr lang="en-US" altLang="ko-KR" sz="1600" b="1" dirty="0" smtClean="0">
              <a:solidFill>
                <a:srgbClr val="FF3399"/>
              </a:solidFill>
              <a:latin typeface="HY견고딕" pitchFamily="18" charset="-127"/>
              <a:ea typeface="HY견고딕" pitchFamily="18" charset="-127"/>
            </a:endParaRPr>
          </a:p>
          <a:p>
            <a:pPr latinLnBrk="1"/>
            <a:r>
              <a:rPr lang="en-US" altLang="ko-KR" sz="1200" b="1" dirty="0" smtClean="0">
                <a:solidFill>
                  <a:srgbClr val="C00000"/>
                </a:solidFill>
                <a:latin typeface="HY견고딕" pitchFamily="18" charset="-127"/>
                <a:ea typeface="HY견고딕" pitchFamily="18" charset="-127"/>
              </a:rPr>
              <a:t>     </a:t>
            </a:r>
            <a:r>
              <a:rPr lang="en-US" altLang="ko-KR" sz="1200" b="1" dirty="0" smtClean="0">
                <a:solidFill>
                  <a:schemeClr val="bg2"/>
                </a:solidFill>
                <a:latin typeface="HY견고딕" pitchFamily="18" charset="-127"/>
                <a:ea typeface="HY견고딕" pitchFamily="18" charset="-127"/>
              </a:rPr>
              <a:t>●</a:t>
            </a:r>
            <a:r>
              <a:rPr lang="en-US" altLang="ko-KR" sz="1600" b="1" dirty="0" smtClean="0">
                <a:solidFill>
                  <a:schemeClr val="bg2"/>
                </a:solidFill>
                <a:latin typeface="HY견고딕" pitchFamily="18" charset="-127"/>
                <a:ea typeface="HY견고딕" pitchFamily="18" charset="-127"/>
              </a:rPr>
              <a:t>  Chinese, Korean, Indonesian, Malaysian &amp; USA victims may raise a lawsuit </a:t>
            </a:r>
          </a:p>
          <a:p>
            <a:pPr latinLnBrk="1"/>
            <a:r>
              <a:rPr lang="en-US" altLang="ko-KR" sz="1600" b="1" dirty="0" smtClean="0">
                <a:solidFill>
                  <a:schemeClr val="bg2"/>
                </a:solidFill>
                <a:latin typeface="HY견고딕" pitchFamily="18" charset="-127"/>
                <a:ea typeface="HY견고딕" pitchFamily="18" charset="-127"/>
              </a:rPr>
              <a:t>        relating to the compensation for damage at the said option’s five venue </a:t>
            </a:r>
          </a:p>
          <a:p>
            <a:pPr latinLnBrk="1"/>
            <a:r>
              <a:rPr lang="en-US" altLang="ko-KR" sz="1600" b="1" dirty="0" smtClean="0">
                <a:solidFill>
                  <a:schemeClr val="bg2"/>
                </a:solidFill>
                <a:latin typeface="HY견고딕" pitchFamily="18" charset="-127"/>
                <a:ea typeface="HY견고딕" pitchFamily="18" charset="-127"/>
              </a:rPr>
              <a:t>        of jurisdiction by the victims to the Chinese, Indonesian and the US court. </a:t>
            </a:r>
          </a:p>
          <a:p>
            <a:pPr latinLnBrk="1"/>
            <a:endParaRPr lang="en-US" altLang="ko-KR" sz="1600" b="1" dirty="0">
              <a:solidFill>
                <a:schemeClr val="bg2"/>
              </a:solidFill>
              <a:latin typeface="HY견고딕" pitchFamily="18" charset="-127"/>
              <a:ea typeface="HY견고딕" pitchFamily="18" charset="-127"/>
            </a:endParaRPr>
          </a:p>
        </p:txBody>
      </p:sp>
      <p:sp>
        <p:nvSpPr>
          <p:cNvPr id="138241" name="Rectangle 1"/>
          <p:cNvSpPr>
            <a:spLocks noChangeArrowheads="1"/>
          </p:cNvSpPr>
          <p:nvPr/>
        </p:nvSpPr>
        <p:spPr bwMode="auto">
          <a:xfrm>
            <a:off x="4440393" y="-48399"/>
            <a:ext cx="263214" cy="553998"/>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t" latinLnBrk="1" hangingPunct="1">
              <a:lnSpc>
                <a:spcPct val="100000"/>
              </a:lnSpc>
              <a:spcBef>
                <a:spcPct val="0"/>
              </a:spcBef>
              <a:spcAft>
                <a:spcPct val="0"/>
              </a:spcAft>
              <a:buClrTx/>
              <a:buSzTx/>
              <a:buFontTx/>
              <a:buNone/>
              <a:tabLst/>
            </a:pPr>
            <a:endParaRPr kumimoji="1" lang="en-US" altLang="ko-KR" sz="2000" b="1" i="0" u="none" strike="noStrike" cap="none" normalizeH="0" baseline="0" dirty="0" smtClean="0">
              <a:ln>
                <a:noFill/>
              </a:ln>
              <a:solidFill>
                <a:srgbClr val="000000"/>
              </a:solidFill>
              <a:effectLst/>
              <a:latin typeface="함초롬바탕" pitchFamily="18" charset="-127"/>
              <a:ea typeface="함초롬바탕" pitchFamily="18" charset="-127"/>
              <a:cs typeface="함초롬바탕" pitchFamily="18"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rgbClr val="000000"/>
                </a:solidFill>
                <a:effectLst/>
                <a:latin typeface="Arial"/>
                <a:ea typeface="굴림" pitchFamily="50" charset="-127"/>
                <a:cs typeface="굴림" pitchFamily="50" charset="-127"/>
              </a:rPr>
              <a:t> </a:t>
            </a:r>
            <a:r>
              <a:rPr kumimoji="1" lang="en-US"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en-US"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138242" name="Rectangle 2"/>
          <p:cNvSpPr>
            <a:spLocks noChangeArrowheads="1"/>
          </p:cNvSpPr>
          <p:nvPr/>
        </p:nvSpPr>
        <p:spPr bwMode="auto">
          <a:xfrm>
            <a:off x="0" y="-48399"/>
            <a:ext cx="9144000" cy="646331"/>
          </a:xfrm>
          <a:prstGeom prst="rect">
            <a:avLst/>
          </a:prstGeom>
          <a:solidFill>
            <a:schemeClr val="tx1">
              <a:lumMod val="75000"/>
            </a:schemeClr>
          </a:solid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latinLnBrk="0"/>
            <a:r>
              <a:rPr kumimoji="1" lang="en-US" altLang="ko-KR"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a:t>
            </a:r>
            <a:r>
              <a:rPr lang="en-US" altLang="ko-KR" sz="1800" b="1" dirty="0" smtClean="0">
                <a:solidFill>
                  <a:srgbClr val="FF0000"/>
                </a:solidFill>
                <a:effectLst>
                  <a:outerShdw blurRad="38100" dist="38100" dir="2700000" algn="tl">
                    <a:srgbClr val="000000">
                      <a:alpha val="43137"/>
                    </a:srgbClr>
                  </a:outerShdw>
                </a:effectLst>
              </a:rPr>
              <a:t> 4. The venue of the jurisdiction and amount of compensation for damage</a:t>
            </a:r>
            <a:endParaRPr lang="ko-KR" altLang="ko-KR" sz="1800" dirty="0" smtClean="0">
              <a:solidFill>
                <a:srgbClr val="FF0000"/>
              </a:solidFill>
              <a:effectLst>
                <a:outerShdw blurRad="38100" dist="38100" dir="2700000" algn="tl">
                  <a:srgbClr val="000000">
                    <a:alpha val="43137"/>
                  </a:srgbClr>
                </a:outerShdw>
              </a:effectLst>
            </a:endParaRPr>
          </a:p>
          <a:p>
            <a:pPr fontAlgn="t" latinLnBrk="0"/>
            <a:r>
              <a:rPr lang="en-US" altLang="ko-KR" sz="1800" b="1" dirty="0" smtClean="0">
                <a:solidFill>
                  <a:srgbClr val="FF0000"/>
                </a:solidFill>
                <a:effectLst>
                  <a:outerShdw blurRad="38100" dist="38100" dir="2700000" algn="tl">
                    <a:srgbClr val="000000">
                      <a:alpha val="43137"/>
                    </a:srgbClr>
                  </a:outerShdw>
                </a:effectLst>
              </a:rPr>
              <a:t>       caused by aircraft’s accidents of Indonesia and Malaysia Airlines (1)</a:t>
            </a:r>
            <a:endParaRPr lang="ko-KR" altLang="ko-KR" sz="1800" dirty="0" smtClean="0">
              <a:solidFill>
                <a:srgbClr val="FF0000"/>
              </a:solidFill>
              <a:effectLst>
                <a:outerShdw blurRad="38100" dist="38100" dir="2700000" algn="tl">
                  <a:srgbClr val="000000">
                    <a:alpha val="43137"/>
                  </a:srgbClr>
                </a:outerShdw>
              </a:effectLst>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41</a:t>
            </a:fld>
            <a:endParaRPr lang="en-US" altLang="ko-KR"/>
          </a:p>
        </p:txBody>
      </p:sp>
      <p:sp>
        <p:nvSpPr>
          <p:cNvPr id="3" name="직사각형 2"/>
          <p:cNvSpPr/>
          <p:nvPr/>
        </p:nvSpPr>
        <p:spPr>
          <a:xfrm>
            <a:off x="0" y="0"/>
            <a:ext cx="9144000" cy="6678751"/>
          </a:xfrm>
          <a:prstGeom prst="rect">
            <a:avLst/>
          </a:prstGeom>
          <a:solidFill>
            <a:srgbClr val="FFFFFF"/>
          </a:solidFill>
        </p:spPr>
        <p:txBody>
          <a:bodyPr wrap="square">
            <a:spAutoFit/>
          </a:bodyPr>
          <a:lstStyle/>
          <a:p>
            <a:pPr latinLnBrk="1"/>
            <a:endParaRPr lang="en-US" altLang="ko-KR" sz="1800" b="1" dirty="0" smtClean="0">
              <a:latin typeface="HY견고딕" pitchFamily="18" charset="-127"/>
              <a:ea typeface="HY견고딕" pitchFamily="18" charset="-127"/>
            </a:endParaRPr>
          </a:p>
          <a:p>
            <a:pPr latinLnBrk="1"/>
            <a:endParaRPr lang="en-US" altLang="ko-KR" sz="1800" b="1" dirty="0" smtClean="0">
              <a:latin typeface="HY견고딕" pitchFamily="18" charset="-127"/>
              <a:ea typeface="HY견고딕" pitchFamily="18" charset="-127"/>
            </a:endParaRPr>
          </a:p>
          <a:p>
            <a:pPr latinLnBrk="1"/>
            <a:r>
              <a:rPr lang="en-US" altLang="ko-KR" sz="1600" b="1" dirty="0" smtClean="0">
                <a:solidFill>
                  <a:schemeClr val="bg2"/>
                </a:solidFill>
                <a:latin typeface="HY견고딕" pitchFamily="18" charset="-127"/>
                <a:ea typeface="HY견고딕" pitchFamily="18" charset="-127"/>
              </a:rPr>
              <a:t>        </a:t>
            </a:r>
          </a:p>
          <a:p>
            <a:pPr latinLnBrk="1"/>
            <a:r>
              <a:rPr lang="en-US" altLang="ko-KR" sz="1600" b="1" dirty="0" smtClean="0">
                <a:solidFill>
                  <a:srgbClr val="0000FF"/>
                </a:solidFill>
                <a:latin typeface="HY견고딕" pitchFamily="18" charset="-127"/>
                <a:ea typeface="HY견고딕" pitchFamily="18" charset="-127"/>
              </a:rPr>
              <a:t>  </a:t>
            </a:r>
            <a:r>
              <a:rPr lang="en-US" altLang="ko-KR" sz="1400" b="1" dirty="0" smtClean="0">
                <a:solidFill>
                  <a:srgbClr val="0000FF"/>
                </a:solidFill>
                <a:latin typeface="HY견고딕" pitchFamily="18" charset="-127"/>
                <a:ea typeface="HY견고딕" pitchFamily="18" charset="-127"/>
              </a:rPr>
              <a:t> ●  </a:t>
            </a:r>
            <a:r>
              <a:rPr lang="en-US" altLang="ko-KR" sz="1800" b="1" dirty="0" smtClean="0">
                <a:solidFill>
                  <a:srgbClr val="0000FF"/>
                </a:solidFill>
                <a:latin typeface="HY견고딕" pitchFamily="18" charset="-127"/>
                <a:ea typeface="HY견고딕" pitchFamily="18" charset="-127"/>
              </a:rPr>
              <a:t>Though the United States had adopted the limited liability system </a:t>
            </a:r>
          </a:p>
          <a:p>
            <a:pPr latinLnBrk="1"/>
            <a:r>
              <a:rPr lang="en-US" altLang="ko-KR" sz="1800" b="1" dirty="0" smtClean="0">
                <a:solidFill>
                  <a:srgbClr val="0000FF"/>
                </a:solidFill>
                <a:latin typeface="HY견고딕" pitchFamily="18" charset="-127"/>
                <a:ea typeface="HY견고딕" pitchFamily="18" charset="-127"/>
              </a:rPr>
              <a:t>       for air carrier’s liability in the international flight based on the </a:t>
            </a:r>
          </a:p>
          <a:p>
            <a:pPr latinLnBrk="1"/>
            <a:r>
              <a:rPr lang="en-US" altLang="ko-KR" sz="1800" b="1" dirty="0" smtClean="0">
                <a:solidFill>
                  <a:srgbClr val="0000FF"/>
                </a:solidFill>
                <a:latin typeface="HY견고딕" pitchFamily="18" charset="-127"/>
                <a:ea typeface="HY견고딕" pitchFamily="18" charset="-127"/>
              </a:rPr>
              <a:t>       1999 Montreal Convention, but the United States had been adopted </a:t>
            </a:r>
          </a:p>
          <a:p>
            <a:pPr latinLnBrk="1"/>
            <a:r>
              <a:rPr lang="en-US" altLang="ko-KR" sz="1800" b="1" dirty="0" smtClean="0">
                <a:solidFill>
                  <a:srgbClr val="0000FF"/>
                </a:solidFill>
                <a:latin typeface="HY견고딕" pitchFamily="18" charset="-127"/>
                <a:ea typeface="HY견고딕" pitchFamily="18" charset="-127"/>
              </a:rPr>
              <a:t>       the unlimited liability systems for air carrier’s liability in the </a:t>
            </a:r>
          </a:p>
          <a:p>
            <a:pPr latinLnBrk="1"/>
            <a:r>
              <a:rPr lang="en-US" altLang="ko-KR" sz="1800" b="1" dirty="0" smtClean="0">
                <a:solidFill>
                  <a:srgbClr val="0000FF"/>
                </a:solidFill>
                <a:latin typeface="HY견고딕" pitchFamily="18" charset="-127"/>
                <a:ea typeface="HY견고딕" pitchFamily="18" charset="-127"/>
              </a:rPr>
              <a:t>       domestic flight in order to protect American passengers. </a:t>
            </a:r>
          </a:p>
          <a:p>
            <a:pPr latinLnBrk="1"/>
            <a:endParaRPr lang="en-US" altLang="ko-KR" sz="1800" b="1" dirty="0" smtClean="0">
              <a:solidFill>
                <a:schemeClr val="bg2"/>
              </a:solidFill>
              <a:latin typeface="HY견고딕" pitchFamily="18" charset="-127"/>
              <a:ea typeface="HY견고딕" pitchFamily="18" charset="-127"/>
            </a:endParaRPr>
          </a:p>
          <a:p>
            <a:pPr latinLnBrk="1"/>
            <a:r>
              <a:rPr lang="en-US" altLang="ko-KR" sz="1400" b="1" dirty="0" smtClean="0">
                <a:solidFill>
                  <a:schemeClr val="bg2"/>
                </a:solidFill>
                <a:latin typeface="HY견고딕" pitchFamily="18" charset="-127"/>
                <a:ea typeface="HY견고딕" pitchFamily="18" charset="-127"/>
              </a:rPr>
              <a:t>   ●   </a:t>
            </a:r>
            <a:r>
              <a:rPr lang="en-US" altLang="ko-KR" sz="1800" b="1" dirty="0" smtClean="0">
                <a:solidFill>
                  <a:schemeClr val="bg2"/>
                </a:solidFill>
                <a:latin typeface="HY견고딕" pitchFamily="18" charset="-127"/>
                <a:ea typeface="HY견고딕" pitchFamily="18" charset="-127"/>
              </a:rPr>
              <a:t>Already in 1971 at the Guatemala City Diplomatic Conference the </a:t>
            </a:r>
          </a:p>
          <a:p>
            <a:pPr latinLnBrk="1"/>
            <a:r>
              <a:rPr lang="en-US" altLang="ko-KR" sz="1800" b="1" dirty="0" smtClean="0">
                <a:solidFill>
                  <a:schemeClr val="bg2"/>
                </a:solidFill>
                <a:latin typeface="HY견고딕" pitchFamily="18" charset="-127"/>
                <a:ea typeface="HY견고딕" pitchFamily="18" charset="-127"/>
              </a:rPr>
              <a:t>       US delegation insisted on the inclusion of the 5th jurisdiction-the </a:t>
            </a:r>
          </a:p>
          <a:p>
            <a:pPr latinLnBrk="1"/>
            <a:r>
              <a:rPr lang="en-US" altLang="ko-KR" sz="1800" b="1" dirty="0" smtClean="0">
                <a:solidFill>
                  <a:schemeClr val="bg2"/>
                </a:solidFill>
                <a:latin typeface="HY견고딕" pitchFamily="18" charset="-127"/>
                <a:ea typeface="HY견고딕" pitchFamily="18" charset="-127"/>
              </a:rPr>
              <a:t>       place of residence of the claimant. </a:t>
            </a:r>
          </a:p>
          <a:p>
            <a:pPr latinLnBrk="1"/>
            <a:endParaRPr lang="en-US" altLang="ko-KR" sz="1800" b="1" dirty="0" smtClean="0">
              <a:solidFill>
                <a:srgbClr val="C00000"/>
              </a:solidFill>
              <a:latin typeface="HY견고딕" pitchFamily="18" charset="-127"/>
              <a:ea typeface="HY견고딕" pitchFamily="18" charset="-127"/>
            </a:endParaRPr>
          </a:p>
          <a:p>
            <a:pPr latinLnBrk="1"/>
            <a:r>
              <a:rPr lang="en-US" altLang="ko-KR" sz="1800" b="1" dirty="0" smtClean="0">
                <a:solidFill>
                  <a:srgbClr val="C00000"/>
                </a:solidFill>
                <a:latin typeface="HY견고딕" pitchFamily="18" charset="-127"/>
                <a:ea typeface="HY견고딕" pitchFamily="18" charset="-127"/>
              </a:rPr>
              <a:t>  </a:t>
            </a:r>
            <a:r>
              <a:rPr lang="en-US" altLang="ko-KR" sz="1400" b="1" dirty="0" smtClean="0">
                <a:solidFill>
                  <a:srgbClr val="C00000"/>
                </a:solidFill>
                <a:latin typeface="HY견고딕" pitchFamily="18" charset="-127"/>
                <a:ea typeface="HY견고딕" pitchFamily="18" charset="-127"/>
              </a:rPr>
              <a:t>● </a:t>
            </a:r>
            <a:r>
              <a:rPr lang="en-US" altLang="ko-KR" sz="1800" b="1" dirty="0" smtClean="0">
                <a:solidFill>
                  <a:srgbClr val="C00000"/>
                </a:solidFill>
                <a:latin typeface="HY견고딕" pitchFamily="18" charset="-127"/>
                <a:ea typeface="HY견고딕" pitchFamily="18" charset="-127"/>
              </a:rPr>
              <a:t>  The delegations realized at that time that the consequence of this </a:t>
            </a:r>
          </a:p>
          <a:p>
            <a:pPr latinLnBrk="1"/>
            <a:r>
              <a:rPr lang="en-US" altLang="ko-KR" sz="1800" b="1" dirty="0" smtClean="0">
                <a:solidFill>
                  <a:srgbClr val="C00000"/>
                </a:solidFill>
                <a:latin typeface="HY견고딕" pitchFamily="18" charset="-127"/>
                <a:ea typeface="HY견고딕" pitchFamily="18" charset="-127"/>
              </a:rPr>
              <a:t>       proposal was that every US claimant will be able to establish the </a:t>
            </a:r>
          </a:p>
          <a:p>
            <a:pPr latinLnBrk="1"/>
            <a:r>
              <a:rPr lang="en-US" altLang="ko-KR" sz="1800" b="1" dirty="0" smtClean="0">
                <a:solidFill>
                  <a:srgbClr val="C00000"/>
                </a:solidFill>
                <a:latin typeface="HY견고딕" pitchFamily="18" charset="-127"/>
                <a:ea typeface="HY견고딕" pitchFamily="18" charset="-127"/>
              </a:rPr>
              <a:t>       jurisdiction within the US whose Courts were known for awarding </a:t>
            </a:r>
          </a:p>
          <a:p>
            <a:pPr latinLnBrk="1"/>
            <a:r>
              <a:rPr lang="en-US" altLang="ko-KR" sz="1800" b="1" dirty="0" smtClean="0">
                <a:solidFill>
                  <a:srgbClr val="C00000"/>
                </a:solidFill>
                <a:latin typeface="HY견고딕" pitchFamily="18" charset="-127"/>
                <a:ea typeface="HY견고딕" pitchFamily="18" charset="-127"/>
              </a:rPr>
              <a:t>       compensations far in excess of the awards common in other </a:t>
            </a:r>
          </a:p>
          <a:p>
            <a:pPr latinLnBrk="1"/>
            <a:r>
              <a:rPr lang="en-US" altLang="ko-KR" sz="1800" b="1" dirty="0" smtClean="0">
                <a:solidFill>
                  <a:srgbClr val="C00000"/>
                </a:solidFill>
                <a:latin typeface="HY견고딕" pitchFamily="18" charset="-127"/>
                <a:ea typeface="HY견고딕" pitchFamily="18" charset="-127"/>
              </a:rPr>
              <a:t>       countries. </a:t>
            </a:r>
          </a:p>
          <a:p>
            <a:pPr latinLnBrk="1"/>
            <a:r>
              <a:rPr lang="en-US" altLang="ko-KR" sz="1400" b="1" dirty="0" smtClean="0">
                <a:solidFill>
                  <a:schemeClr val="accent3">
                    <a:lumMod val="25000"/>
                  </a:schemeClr>
                </a:solidFill>
                <a:latin typeface="HY견고딕" pitchFamily="18" charset="-127"/>
                <a:ea typeface="HY견고딕" pitchFamily="18" charset="-127"/>
              </a:rPr>
              <a:t>   ●   </a:t>
            </a:r>
            <a:r>
              <a:rPr lang="en-US" altLang="ko-KR" sz="1800" b="1" dirty="0" smtClean="0">
                <a:solidFill>
                  <a:schemeClr val="accent3">
                    <a:lumMod val="25000"/>
                  </a:schemeClr>
                </a:solidFill>
                <a:latin typeface="HY견고딕" pitchFamily="18" charset="-127"/>
                <a:ea typeface="HY견고딕" pitchFamily="18" charset="-127"/>
              </a:rPr>
              <a:t>During the preparatory work on the Montreal Convention and at </a:t>
            </a:r>
          </a:p>
          <a:p>
            <a:pPr latinLnBrk="1"/>
            <a:r>
              <a:rPr lang="en-US" altLang="ko-KR" sz="1800" b="1" dirty="0" smtClean="0">
                <a:solidFill>
                  <a:schemeClr val="accent3">
                    <a:lumMod val="25000"/>
                  </a:schemeClr>
                </a:solidFill>
                <a:latin typeface="HY견고딕" pitchFamily="18" charset="-127"/>
                <a:ea typeface="HY견고딕" pitchFamily="18" charset="-127"/>
              </a:rPr>
              <a:t>       the opening of the Diplomatic Conference the US delegation made </a:t>
            </a:r>
          </a:p>
          <a:p>
            <a:pPr latinLnBrk="1"/>
            <a:r>
              <a:rPr lang="en-US" altLang="ko-KR" sz="1800" b="1" dirty="0" smtClean="0">
                <a:solidFill>
                  <a:schemeClr val="accent3">
                    <a:lumMod val="25000"/>
                  </a:schemeClr>
                </a:solidFill>
                <a:latin typeface="HY견고딕" pitchFamily="18" charset="-127"/>
                <a:ea typeface="HY견고딕" pitchFamily="18" charset="-127"/>
              </a:rPr>
              <a:t>       clear it belief that including the fifth jurisdiction in any new    </a:t>
            </a:r>
          </a:p>
          <a:p>
            <a:pPr latinLnBrk="1"/>
            <a:r>
              <a:rPr lang="en-US" altLang="ko-KR" sz="1800" b="1" dirty="0" smtClean="0">
                <a:solidFill>
                  <a:schemeClr val="accent3">
                    <a:lumMod val="25000"/>
                  </a:schemeClr>
                </a:solidFill>
                <a:latin typeface="HY견고딕" pitchFamily="18" charset="-127"/>
                <a:ea typeface="HY견고딕" pitchFamily="18" charset="-127"/>
              </a:rPr>
              <a:t>       convention.</a:t>
            </a:r>
          </a:p>
          <a:p>
            <a:pPr latinLnBrk="1"/>
            <a:endParaRPr lang="en-US" altLang="ko-KR" sz="1800" b="1" dirty="0" smtClean="0">
              <a:solidFill>
                <a:schemeClr val="bg2"/>
              </a:solidFill>
              <a:latin typeface="HY견고딕" pitchFamily="18" charset="-127"/>
              <a:ea typeface="HY견고딕" pitchFamily="18" charset="-127"/>
            </a:endParaRPr>
          </a:p>
          <a:p>
            <a:pPr latinLnBrk="1"/>
            <a:endParaRPr lang="en-US" altLang="ko-KR" sz="1600" b="1" dirty="0">
              <a:solidFill>
                <a:schemeClr val="bg2"/>
              </a:solidFill>
              <a:latin typeface="HY견고딕" pitchFamily="18" charset="-127"/>
              <a:ea typeface="HY견고딕" pitchFamily="18" charset="-127"/>
            </a:endParaRPr>
          </a:p>
        </p:txBody>
      </p:sp>
      <p:sp>
        <p:nvSpPr>
          <p:cNvPr id="4" name="직사각형 3"/>
          <p:cNvSpPr/>
          <p:nvPr/>
        </p:nvSpPr>
        <p:spPr>
          <a:xfrm>
            <a:off x="0" y="0"/>
            <a:ext cx="9144000" cy="646331"/>
          </a:xfrm>
          <a:prstGeom prst="rect">
            <a:avLst/>
          </a:prstGeom>
          <a:solidFill>
            <a:schemeClr val="tx1">
              <a:lumMod val="75000"/>
            </a:schemeClr>
          </a:solidFill>
          <a:ln>
            <a:solidFill>
              <a:srgbClr val="00B050"/>
            </a:solidFill>
          </a:ln>
        </p:spPr>
        <p:txBody>
          <a:bodyPr wrap="square">
            <a:spAutoFit/>
          </a:bodyPr>
          <a:lstStyle/>
          <a:p>
            <a:pPr latinLnBrk="0"/>
            <a:r>
              <a:rPr kumimoji="1" lang="en-US" altLang="ko-KR" sz="18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4</a:t>
            </a:r>
            <a:r>
              <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a:t>
            </a:r>
            <a:r>
              <a:rPr lang="en-US" altLang="ko-KR" sz="1800" b="1" dirty="0" smtClean="0">
                <a:solidFill>
                  <a:srgbClr val="FF0000"/>
                </a:solidFill>
                <a:effectLst>
                  <a:outerShdw blurRad="38100" dist="38100" dir="2700000" algn="tl">
                    <a:srgbClr val="000000">
                      <a:alpha val="43137"/>
                    </a:srgbClr>
                  </a:outerShdw>
                </a:effectLst>
              </a:rPr>
              <a:t>The venue of the jurisdiction and amount of compensation for damage</a:t>
            </a:r>
            <a:endParaRPr lang="ko-KR" altLang="ko-KR" sz="1800" dirty="0" smtClean="0">
              <a:solidFill>
                <a:srgbClr val="FF0000"/>
              </a:solidFill>
              <a:effectLst>
                <a:outerShdw blurRad="38100" dist="38100" dir="2700000" algn="tl">
                  <a:srgbClr val="000000">
                    <a:alpha val="43137"/>
                  </a:srgbClr>
                </a:outerShdw>
              </a:effectLst>
            </a:endParaRPr>
          </a:p>
          <a:p>
            <a:pPr fontAlgn="t" latinLnBrk="0"/>
            <a:r>
              <a:rPr lang="en-US" altLang="ko-KR" sz="1800" b="1" dirty="0" smtClean="0">
                <a:solidFill>
                  <a:srgbClr val="FF0000"/>
                </a:solidFill>
                <a:effectLst>
                  <a:outerShdw blurRad="38100" dist="38100" dir="2700000" algn="tl">
                    <a:srgbClr val="000000">
                      <a:alpha val="43137"/>
                    </a:srgbClr>
                  </a:outerShdw>
                </a:effectLst>
              </a:rPr>
              <a:t>        caused by aircraft’s accidents of Indonesia and Malaysia Airlines </a:t>
            </a:r>
            <a:r>
              <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(2)</a:t>
            </a:r>
            <a:endParaRPr lang="en-US" altLang="ko-KR" sz="1600" b="1" dirty="0">
              <a:solidFill>
                <a:schemeClr val="bg2"/>
              </a:solidFill>
              <a:latin typeface="HY견고딕" pitchFamily="18" charset="-127"/>
              <a:ea typeface="HY견고딕" pitchFamily="18" charset="-127"/>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42</a:t>
            </a:fld>
            <a:endParaRPr lang="en-US" altLang="ko-KR"/>
          </a:p>
        </p:txBody>
      </p:sp>
      <p:sp>
        <p:nvSpPr>
          <p:cNvPr id="3" name="직사각형 2"/>
          <p:cNvSpPr/>
          <p:nvPr/>
        </p:nvSpPr>
        <p:spPr>
          <a:xfrm>
            <a:off x="0" y="1"/>
            <a:ext cx="9144000" cy="6740307"/>
          </a:xfrm>
          <a:prstGeom prst="rect">
            <a:avLst/>
          </a:prstGeom>
          <a:solidFill>
            <a:srgbClr val="FFFFFF"/>
          </a:solidFill>
        </p:spPr>
        <p:txBody>
          <a:bodyPr wrap="square">
            <a:spAutoFit/>
          </a:bodyPr>
          <a:lstStyle/>
          <a:p>
            <a:pPr latinLnBrk="1"/>
            <a:endParaRPr lang="en-US" altLang="ko-KR" sz="1800" b="1" dirty="0" smtClean="0">
              <a:solidFill>
                <a:schemeClr val="bg2"/>
              </a:solidFill>
              <a:latin typeface="HY견고딕" pitchFamily="18" charset="-127"/>
              <a:ea typeface="HY견고딕" pitchFamily="18" charset="-127"/>
            </a:endParaRPr>
          </a:p>
          <a:p>
            <a:pPr latinLnBrk="1"/>
            <a:endParaRPr lang="en-US" altLang="ko-KR" sz="1800" b="1" dirty="0" smtClean="0">
              <a:solidFill>
                <a:schemeClr val="bg2"/>
              </a:solidFill>
              <a:latin typeface="HY견고딕" pitchFamily="18" charset="-127"/>
              <a:ea typeface="HY견고딕" pitchFamily="18" charset="-127"/>
            </a:endParaRPr>
          </a:p>
          <a:p>
            <a:pPr latinLnBrk="1"/>
            <a:r>
              <a:rPr lang="en-US" altLang="ko-KR" sz="1800" b="1" dirty="0" smtClean="0">
                <a:solidFill>
                  <a:schemeClr val="bg2"/>
                </a:solidFill>
                <a:latin typeface="HY견고딕" pitchFamily="18" charset="-127"/>
                <a:ea typeface="HY견고딕" pitchFamily="18" charset="-127"/>
              </a:rPr>
              <a:t>      </a:t>
            </a:r>
          </a:p>
          <a:p>
            <a:pPr latinLnBrk="1"/>
            <a:r>
              <a:rPr lang="en-US" altLang="ko-KR" sz="1800" b="1" dirty="0" smtClean="0">
                <a:solidFill>
                  <a:srgbClr val="C00000"/>
                </a:solidFill>
                <a:latin typeface="HY견고딕" pitchFamily="18" charset="-127"/>
                <a:ea typeface="HY견고딕" pitchFamily="18" charset="-127"/>
              </a:rPr>
              <a:t>  </a:t>
            </a:r>
          </a:p>
          <a:p>
            <a:pPr latinLnBrk="1"/>
            <a:r>
              <a:rPr lang="en-US" altLang="ko-KR" sz="1800" b="1" dirty="0" smtClean="0">
                <a:solidFill>
                  <a:schemeClr val="accent3">
                    <a:lumMod val="25000"/>
                  </a:schemeClr>
                </a:solidFill>
                <a:latin typeface="HY견고딕" pitchFamily="18" charset="-127"/>
                <a:ea typeface="HY견고딕" pitchFamily="18" charset="-127"/>
              </a:rPr>
              <a:t>   </a:t>
            </a:r>
            <a:r>
              <a:rPr lang="en-US" altLang="ko-KR" sz="1000" b="1" dirty="0" smtClean="0">
                <a:solidFill>
                  <a:srgbClr val="C30DAD"/>
                </a:solidFill>
                <a:latin typeface="HY견고딕" pitchFamily="18" charset="-127"/>
                <a:ea typeface="HY견고딕" pitchFamily="18" charset="-127"/>
              </a:rPr>
              <a:t>●  </a:t>
            </a:r>
            <a:r>
              <a:rPr lang="en-US" altLang="ko-KR" sz="1800" b="1" dirty="0" smtClean="0">
                <a:solidFill>
                  <a:srgbClr val="C30DAD"/>
                </a:solidFill>
                <a:latin typeface="+mj-ea"/>
                <a:ea typeface="+mj-ea"/>
              </a:rPr>
              <a:t>The question of the </a:t>
            </a:r>
            <a:r>
              <a:rPr lang="en-US" altLang="ko-KR" sz="1800" b="1" dirty="0" smtClean="0">
                <a:solidFill>
                  <a:srgbClr val="FF0000"/>
                </a:solidFill>
                <a:latin typeface="+mj-ea"/>
                <a:ea typeface="+mj-ea"/>
              </a:rPr>
              <a:t>5th jurisdiction </a:t>
            </a:r>
            <a:r>
              <a:rPr lang="en-US" altLang="ko-KR" sz="1800" b="1" dirty="0" smtClean="0">
                <a:solidFill>
                  <a:srgbClr val="C30DAD"/>
                </a:solidFill>
                <a:latin typeface="+mj-ea"/>
                <a:ea typeface="+mj-ea"/>
              </a:rPr>
              <a:t>thus became a non-negotiable </a:t>
            </a:r>
          </a:p>
          <a:p>
            <a:pPr latinLnBrk="1"/>
            <a:r>
              <a:rPr lang="en-US" altLang="ko-KR" sz="1800" b="1" dirty="0" smtClean="0">
                <a:solidFill>
                  <a:srgbClr val="C30DAD"/>
                </a:solidFill>
                <a:latin typeface="+mj-ea"/>
                <a:ea typeface="+mj-ea"/>
              </a:rPr>
              <a:t>       issue and the ICAO Diplomatic Conference gradually rallied to it.</a:t>
            </a:r>
          </a:p>
          <a:p>
            <a:pPr latinLnBrk="1"/>
            <a:endParaRPr lang="en-US" altLang="ko-KR" sz="1800" b="1" dirty="0" smtClean="0">
              <a:solidFill>
                <a:srgbClr val="002060"/>
              </a:solidFill>
              <a:latin typeface="+mj-ea"/>
              <a:ea typeface="+mj-ea"/>
            </a:endParaRPr>
          </a:p>
          <a:p>
            <a:pPr latinLnBrk="1"/>
            <a:r>
              <a:rPr lang="en-US" altLang="ko-KR" sz="1800" b="1" dirty="0" smtClean="0">
                <a:solidFill>
                  <a:schemeClr val="tx1">
                    <a:lumMod val="10000"/>
                  </a:schemeClr>
                </a:solidFill>
                <a:latin typeface="+mj-ea"/>
                <a:ea typeface="+mj-ea"/>
              </a:rPr>
              <a:t>   </a:t>
            </a:r>
            <a:r>
              <a:rPr lang="en-US" altLang="ko-KR" sz="2000" b="1" dirty="0" smtClean="0">
                <a:solidFill>
                  <a:schemeClr val="tx1">
                    <a:lumMod val="10000"/>
                  </a:schemeClr>
                </a:solidFill>
                <a:latin typeface="+mj-ea"/>
                <a:ea typeface="+mj-ea"/>
              </a:rPr>
              <a:t>●  </a:t>
            </a:r>
            <a:r>
              <a:rPr lang="en-US" altLang="ko-KR" sz="1800" b="1" dirty="0" smtClean="0">
                <a:solidFill>
                  <a:schemeClr val="tx1">
                    <a:lumMod val="10000"/>
                  </a:schemeClr>
                </a:solidFill>
                <a:latin typeface="+mj-ea"/>
                <a:ea typeface="+mj-ea"/>
              </a:rPr>
              <a:t>The introduction </a:t>
            </a:r>
            <a:r>
              <a:rPr lang="en-US" altLang="ko-KR" sz="1800" b="1" dirty="0" smtClean="0">
                <a:solidFill>
                  <a:schemeClr val="bg2"/>
                </a:solidFill>
                <a:latin typeface="+mj-ea"/>
                <a:ea typeface="+mj-ea"/>
              </a:rPr>
              <a:t>of the </a:t>
            </a:r>
            <a:r>
              <a:rPr lang="en-US" altLang="ko-KR" sz="1800" b="1" dirty="0" smtClean="0">
                <a:solidFill>
                  <a:srgbClr val="FF0000"/>
                </a:solidFill>
                <a:latin typeface="+mj-ea"/>
                <a:ea typeface="+mj-ea"/>
              </a:rPr>
              <a:t>5th jurisdiction </a:t>
            </a:r>
            <a:r>
              <a:rPr lang="en-US" altLang="ko-KR" sz="1800" b="1" dirty="0" smtClean="0">
                <a:solidFill>
                  <a:schemeClr val="bg2"/>
                </a:solidFill>
                <a:latin typeface="+mj-ea"/>
                <a:ea typeface="+mj-ea"/>
              </a:rPr>
              <a:t>in Article 33 paragraph 2 of </a:t>
            </a:r>
          </a:p>
          <a:p>
            <a:pPr latinLnBrk="1"/>
            <a:r>
              <a:rPr lang="en-US" altLang="ko-KR" sz="1800" b="1" dirty="0" smtClean="0">
                <a:solidFill>
                  <a:schemeClr val="bg2"/>
                </a:solidFill>
                <a:latin typeface="+mj-ea"/>
                <a:ea typeface="+mj-ea"/>
              </a:rPr>
              <a:t>       the Montreal Convention hardly deserves much theoretical attention </a:t>
            </a:r>
          </a:p>
          <a:p>
            <a:pPr latinLnBrk="1"/>
            <a:r>
              <a:rPr lang="en-US" altLang="ko-KR" sz="1800" b="1" dirty="0" smtClean="0">
                <a:solidFill>
                  <a:schemeClr val="bg2"/>
                </a:solidFill>
                <a:latin typeface="+mj-ea"/>
                <a:ea typeface="+mj-ea"/>
              </a:rPr>
              <a:t>       and is in no way revolutionary. </a:t>
            </a:r>
          </a:p>
          <a:p>
            <a:pPr latinLnBrk="1"/>
            <a:r>
              <a:rPr lang="en-US" altLang="ko-KR" sz="2000" b="1" dirty="0" smtClean="0">
                <a:solidFill>
                  <a:schemeClr val="bg1"/>
                </a:solidFill>
                <a:latin typeface="+mj-ea"/>
                <a:ea typeface="+mj-ea"/>
              </a:rPr>
              <a:t>   ●</a:t>
            </a:r>
            <a:r>
              <a:rPr lang="en-US" altLang="ko-KR" sz="1400" b="1" dirty="0" smtClean="0">
                <a:solidFill>
                  <a:schemeClr val="bg1"/>
                </a:solidFill>
                <a:latin typeface="+mj-ea"/>
                <a:ea typeface="+mj-ea"/>
              </a:rPr>
              <a:t>  </a:t>
            </a:r>
            <a:r>
              <a:rPr lang="en-US" altLang="ko-KR" sz="1800" b="1" dirty="0" smtClean="0">
                <a:solidFill>
                  <a:srgbClr val="0000FF"/>
                </a:solidFill>
                <a:latin typeface="+mj-ea"/>
                <a:ea typeface="+mj-ea"/>
              </a:rPr>
              <a:t>Under most legal systems the claimant can always bring an action </a:t>
            </a:r>
          </a:p>
          <a:p>
            <a:pPr latinLnBrk="1"/>
            <a:r>
              <a:rPr lang="en-US" altLang="ko-KR" sz="1800" b="1" dirty="0" smtClean="0">
                <a:solidFill>
                  <a:srgbClr val="0000FF"/>
                </a:solidFill>
                <a:latin typeface="+mj-ea"/>
                <a:ea typeface="+mj-ea"/>
              </a:rPr>
              <a:t>      in the place of his principal and permanent residence  if the </a:t>
            </a:r>
          </a:p>
          <a:p>
            <a:pPr latinLnBrk="1"/>
            <a:r>
              <a:rPr lang="en-US" altLang="ko-KR" sz="1800" b="1" dirty="0" smtClean="0">
                <a:solidFill>
                  <a:srgbClr val="0000FF"/>
                </a:solidFill>
                <a:latin typeface="+mj-ea"/>
                <a:ea typeface="+mj-ea"/>
              </a:rPr>
              <a:t>      opponent has some (commercial) presence in the same place. </a:t>
            </a:r>
          </a:p>
          <a:p>
            <a:pPr latinLnBrk="1"/>
            <a:endParaRPr lang="en-US" altLang="ko-KR" sz="1800" b="1" dirty="0" smtClean="0">
              <a:solidFill>
                <a:srgbClr val="086C19"/>
              </a:solidFill>
              <a:latin typeface="+mj-ea"/>
              <a:ea typeface="+mj-ea"/>
            </a:endParaRPr>
          </a:p>
          <a:p>
            <a:pPr latinLnBrk="1"/>
            <a:r>
              <a:rPr lang="en-US" altLang="ko-KR" sz="1400" b="1" dirty="0" smtClean="0">
                <a:solidFill>
                  <a:srgbClr val="339933"/>
                </a:solidFill>
                <a:latin typeface="+mj-ea"/>
                <a:ea typeface="+mj-ea"/>
              </a:rPr>
              <a:t>   ● </a:t>
            </a:r>
            <a:r>
              <a:rPr lang="en-US" altLang="ko-KR" sz="1800" b="1" dirty="0" smtClean="0">
                <a:solidFill>
                  <a:srgbClr val="339933"/>
                </a:solidFill>
                <a:latin typeface="+mj-ea"/>
                <a:ea typeface="+mj-ea"/>
              </a:rPr>
              <a:t>In </a:t>
            </a:r>
            <a:r>
              <a:rPr lang="en-US" altLang="ko-KR" sz="1800" b="1" dirty="0" smtClean="0">
                <a:solidFill>
                  <a:srgbClr val="086C19"/>
                </a:solidFill>
                <a:latin typeface="+mj-ea"/>
                <a:ea typeface="+mj-ea"/>
              </a:rPr>
              <a:t>fact Article 28 of the Warsaw Convention was needlessly depriving</a:t>
            </a:r>
          </a:p>
          <a:p>
            <a:pPr latinLnBrk="1"/>
            <a:r>
              <a:rPr lang="en-US" altLang="ko-KR" sz="1800" b="1" dirty="0" smtClean="0">
                <a:solidFill>
                  <a:srgbClr val="086C19"/>
                </a:solidFill>
                <a:latin typeface="+mj-ea"/>
                <a:ea typeface="+mj-ea"/>
              </a:rPr>
              <a:t>     the claimant of this logical jurisdiction. </a:t>
            </a:r>
          </a:p>
          <a:p>
            <a:pPr latinLnBrk="1"/>
            <a:endParaRPr lang="en-US" altLang="ko-KR" sz="1800" b="1" dirty="0" smtClean="0">
              <a:solidFill>
                <a:schemeClr val="accent3">
                  <a:lumMod val="25000"/>
                </a:schemeClr>
              </a:solidFill>
              <a:latin typeface="+mj-ea"/>
              <a:ea typeface="+mj-ea"/>
            </a:endParaRPr>
          </a:p>
          <a:p>
            <a:pPr latinLnBrk="1"/>
            <a:r>
              <a:rPr lang="en-US" altLang="ko-KR" sz="1400" b="1" dirty="0" smtClean="0">
                <a:solidFill>
                  <a:schemeClr val="accent3">
                    <a:lumMod val="25000"/>
                  </a:schemeClr>
                </a:solidFill>
                <a:latin typeface="+mj-ea"/>
                <a:ea typeface="+mj-ea"/>
              </a:rPr>
              <a:t>   ●  </a:t>
            </a:r>
            <a:r>
              <a:rPr lang="en-US" altLang="ko-KR" sz="1800" b="1" dirty="0" smtClean="0">
                <a:solidFill>
                  <a:schemeClr val="accent3">
                    <a:lumMod val="25000"/>
                  </a:schemeClr>
                </a:solidFill>
                <a:latin typeface="+mj-ea"/>
                <a:ea typeface="+mj-ea"/>
              </a:rPr>
              <a:t>However, the acceptance of </a:t>
            </a:r>
            <a:r>
              <a:rPr lang="en-US" altLang="ko-KR" sz="1800" b="1" dirty="0" smtClean="0">
                <a:solidFill>
                  <a:srgbClr val="FF0000"/>
                </a:solidFill>
                <a:latin typeface="+mj-ea"/>
                <a:ea typeface="+mj-ea"/>
              </a:rPr>
              <a:t>the 5th jurisdiction </a:t>
            </a:r>
            <a:r>
              <a:rPr lang="en-US" altLang="ko-KR" sz="1800" b="1" dirty="0" smtClean="0">
                <a:solidFill>
                  <a:schemeClr val="accent3">
                    <a:lumMod val="25000"/>
                  </a:schemeClr>
                </a:solidFill>
                <a:latin typeface="+mj-ea"/>
                <a:ea typeface="+mj-ea"/>
              </a:rPr>
              <a:t>is a diplomatic  </a:t>
            </a:r>
          </a:p>
          <a:p>
            <a:pPr latinLnBrk="1"/>
            <a:r>
              <a:rPr lang="en-US" altLang="ko-KR" sz="1800" b="1" dirty="0" smtClean="0">
                <a:solidFill>
                  <a:schemeClr val="accent3">
                    <a:lumMod val="25000"/>
                  </a:schemeClr>
                </a:solidFill>
                <a:latin typeface="+mj-ea"/>
                <a:ea typeface="+mj-ea"/>
              </a:rPr>
              <a:t>      victory for the US and it can be realistically expected that claimants’ </a:t>
            </a:r>
          </a:p>
          <a:p>
            <a:pPr latinLnBrk="1"/>
            <a:r>
              <a:rPr lang="en-US" altLang="ko-KR" sz="1800" b="1" dirty="0" smtClean="0">
                <a:solidFill>
                  <a:schemeClr val="accent3">
                    <a:lumMod val="25000"/>
                  </a:schemeClr>
                </a:solidFill>
                <a:latin typeface="+mj-ea"/>
                <a:ea typeface="+mj-ea"/>
              </a:rPr>
              <a:t>      lawyers will use every opportunity to file the claim in the US </a:t>
            </a:r>
          </a:p>
          <a:p>
            <a:pPr latinLnBrk="1"/>
            <a:r>
              <a:rPr lang="en-US" altLang="ko-KR" sz="1800" b="1" dirty="0" smtClean="0">
                <a:solidFill>
                  <a:schemeClr val="accent3">
                    <a:lumMod val="25000"/>
                  </a:schemeClr>
                </a:solidFill>
                <a:latin typeface="+mj-ea"/>
                <a:ea typeface="+mj-ea"/>
              </a:rPr>
              <a:t>      jurisdiction.</a:t>
            </a:r>
          </a:p>
          <a:p>
            <a:pPr latinLnBrk="1"/>
            <a:r>
              <a:rPr lang="en-US" altLang="ko-KR" sz="1800" b="1" dirty="0" smtClean="0">
                <a:solidFill>
                  <a:srgbClr val="C00000"/>
                </a:solidFill>
                <a:latin typeface="+mj-ea"/>
                <a:ea typeface="+mj-ea"/>
              </a:rPr>
              <a:t>  </a:t>
            </a:r>
            <a:r>
              <a:rPr lang="en-US" altLang="ko-KR" sz="1400" b="1" dirty="0" smtClean="0">
                <a:solidFill>
                  <a:srgbClr val="C00000"/>
                </a:solidFill>
                <a:latin typeface="+mj-ea"/>
                <a:ea typeface="+mj-ea"/>
              </a:rPr>
              <a:t>●  </a:t>
            </a:r>
            <a:r>
              <a:rPr lang="en-US" altLang="ko-KR" sz="1800" b="1" dirty="0" smtClean="0">
                <a:solidFill>
                  <a:srgbClr val="C00000"/>
                </a:solidFill>
                <a:latin typeface="+mj-ea"/>
                <a:ea typeface="+mj-ea"/>
              </a:rPr>
              <a:t>In the long run it will be the consumer who will pay for high </a:t>
            </a:r>
          </a:p>
          <a:p>
            <a:pPr latinLnBrk="1"/>
            <a:r>
              <a:rPr lang="en-US" altLang="ko-KR" sz="1800" b="1" dirty="0" smtClean="0">
                <a:solidFill>
                  <a:srgbClr val="C00000"/>
                </a:solidFill>
                <a:latin typeface="+mj-ea"/>
                <a:ea typeface="+mj-ea"/>
              </a:rPr>
              <a:t>      insurance costs for such increased risk exposure.</a:t>
            </a:r>
          </a:p>
          <a:p>
            <a:pPr latinLnBrk="1"/>
            <a:endParaRPr lang="en-US" altLang="ko-KR" sz="1800" b="1" dirty="0">
              <a:solidFill>
                <a:schemeClr val="bg2"/>
              </a:solidFill>
              <a:latin typeface="+mj-ea"/>
              <a:ea typeface="+mj-ea"/>
            </a:endParaRPr>
          </a:p>
        </p:txBody>
      </p:sp>
      <p:sp>
        <p:nvSpPr>
          <p:cNvPr id="4" name="직사각형 3"/>
          <p:cNvSpPr/>
          <p:nvPr/>
        </p:nvSpPr>
        <p:spPr>
          <a:xfrm>
            <a:off x="0" y="0"/>
            <a:ext cx="9144000" cy="646331"/>
          </a:xfrm>
          <a:prstGeom prst="rect">
            <a:avLst/>
          </a:prstGeom>
          <a:solidFill>
            <a:schemeClr val="tx1">
              <a:lumMod val="75000"/>
            </a:schemeClr>
          </a:solidFill>
          <a:ln>
            <a:solidFill>
              <a:srgbClr val="00B050"/>
            </a:solidFill>
          </a:ln>
        </p:spPr>
        <p:txBody>
          <a:bodyPr wrap="square">
            <a:spAutoFit/>
          </a:bodyPr>
          <a:lstStyle/>
          <a:p>
            <a:pPr latinLnBrk="0"/>
            <a:r>
              <a:rPr kumimoji="1" lang="en-US" altLang="ko-KR" sz="18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4</a:t>
            </a:r>
            <a:r>
              <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a:t>
            </a:r>
            <a:r>
              <a:rPr lang="en-US" altLang="ko-KR" sz="1800" b="1" dirty="0" smtClean="0">
                <a:solidFill>
                  <a:srgbClr val="FF0000"/>
                </a:solidFill>
                <a:effectLst>
                  <a:outerShdw blurRad="38100" dist="38100" dir="2700000" algn="tl">
                    <a:srgbClr val="000000">
                      <a:alpha val="43137"/>
                    </a:srgbClr>
                  </a:outerShdw>
                </a:effectLst>
              </a:rPr>
              <a:t>The venue of the jurisdiction and amount of compensation for damage</a:t>
            </a:r>
            <a:endParaRPr lang="ko-KR" altLang="ko-KR" sz="1800" dirty="0" smtClean="0">
              <a:solidFill>
                <a:srgbClr val="FF0000"/>
              </a:solidFill>
              <a:effectLst>
                <a:outerShdw blurRad="38100" dist="38100" dir="2700000" algn="tl">
                  <a:srgbClr val="000000">
                    <a:alpha val="43137"/>
                  </a:srgbClr>
                </a:outerShdw>
              </a:effectLst>
            </a:endParaRPr>
          </a:p>
          <a:p>
            <a:pPr fontAlgn="t" latinLnBrk="0"/>
            <a:r>
              <a:rPr lang="en-US" altLang="ko-KR" sz="1800" b="1" dirty="0" smtClean="0">
                <a:solidFill>
                  <a:srgbClr val="FF0000"/>
                </a:solidFill>
                <a:effectLst>
                  <a:outerShdw blurRad="38100" dist="38100" dir="2700000" algn="tl">
                    <a:srgbClr val="000000">
                      <a:alpha val="43137"/>
                    </a:srgbClr>
                  </a:outerShdw>
                </a:effectLst>
              </a:rPr>
              <a:t>        caused by aircraft’s accidents of Indonesia and Malaysia Airlines </a:t>
            </a:r>
            <a:r>
              <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(3)</a:t>
            </a:r>
            <a:endParaRPr lang="en-US" altLang="ko-KR" sz="1800" b="1" dirty="0">
              <a:solidFill>
                <a:schemeClr val="bg2"/>
              </a:solidFill>
              <a:latin typeface="HY견고딕" pitchFamily="18" charset="-127"/>
              <a:ea typeface="HY견고딕" pitchFamily="18" charset="-127"/>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43</a:t>
            </a:fld>
            <a:endParaRPr lang="en-US" altLang="ko-KR"/>
          </a:p>
        </p:txBody>
      </p:sp>
      <p:sp>
        <p:nvSpPr>
          <p:cNvPr id="3" name="직사각형 2"/>
          <p:cNvSpPr/>
          <p:nvPr/>
        </p:nvSpPr>
        <p:spPr>
          <a:xfrm>
            <a:off x="0" y="0"/>
            <a:ext cx="9144000" cy="1631216"/>
          </a:xfrm>
          <a:prstGeom prst="rect">
            <a:avLst/>
          </a:prstGeom>
          <a:solidFill>
            <a:srgbClr val="FFFFFF"/>
          </a:solidFill>
        </p:spPr>
        <p:txBody>
          <a:bodyPr wrap="square">
            <a:spAutoFit/>
          </a:bodyPr>
          <a:lstStyle/>
          <a:p>
            <a:pPr lvl="0" algn="just" eaLnBrk="0" hangingPunct="0">
              <a:lnSpc>
                <a:spcPts val="3000"/>
              </a:lnSpc>
            </a:pPr>
            <a:endParaRPr kumimoji="1" lang="en-US" altLang="ko-KR" sz="2000" b="1" dirty="0" smtClean="0">
              <a:solidFill>
                <a:srgbClr val="000000"/>
              </a:solidFill>
              <a:latin typeface="HY견고딕" pitchFamily="18" charset="-127"/>
              <a:ea typeface="HY견고딕" pitchFamily="18" charset="-127"/>
              <a:cs typeface="함초롬바탕" pitchFamily="18" charset="-127"/>
            </a:endParaRPr>
          </a:p>
          <a:p>
            <a:pPr lvl="0" algn="just" eaLnBrk="0" hangingPunct="0">
              <a:lnSpc>
                <a:spcPts val="3000"/>
              </a:lnSpc>
            </a:pPr>
            <a:endParaRPr kumimoji="1" lang="en-US" altLang="ko-KR" sz="2000" b="1" dirty="0" smtClean="0">
              <a:solidFill>
                <a:srgbClr val="000000"/>
              </a:solidFill>
              <a:latin typeface="HY견고딕" pitchFamily="18" charset="-127"/>
              <a:ea typeface="HY견고딕" pitchFamily="18" charset="-127"/>
              <a:cs typeface="함초롬바탕" pitchFamily="18" charset="-127"/>
            </a:endParaRPr>
          </a:p>
          <a:p>
            <a:pPr lvl="0" algn="just" eaLnBrk="0" hangingPunct="0">
              <a:lnSpc>
                <a:spcPts val="3000"/>
              </a:lnSpc>
            </a:pPr>
            <a:endParaRPr kumimoji="1" lang="en-US" altLang="ko-KR" sz="2000" b="1" dirty="0" smtClean="0">
              <a:solidFill>
                <a:srgbClr val="000000"/>
              </a:solidFill>
              <a:latin typeface="HY견고딕" pitchFamily="18" charset="-127"/>
              <a:ea typeface="HY견고딕" pitchFamily="18" charset="-127"/>
              <a:cs typeface="함초롬바탕" pitchFamily="18" charset="-127"/>
            </a:endParaRPr>
          </a:p>
          <a:p>
            <a:pPr lvl="0" algn="just" eaLnBrk="0" hangingPunct="0">
              <a:lnSpc>
                <a:spcPts val="3000"/>
              </a:lnSpc>
            </a:pPr>
            <a:r>
              <a:rPr kumimoji="1" lang="en-US" altLang="ko-KR" sz="2000" b="1" dirty="0" smtClean="0">
                <a:solidFill>
                  <a:srgbClr val="000000"/>
                </a:solidFill>
                <a:latin typeface="HY견고딕" pitchFamily="18" charset="-127"/>
                <a:ea typeface="HY견고딕" pitchFamily="18" charset="-127"/>
                <a:cs typeface="함초롬바탕" pitchFamily="18" charset="-127"/>
              </a:rPr>
              <a:t>       </a:t>
            </a:r>
            <a:endParaRPr kumimoji="1" lang="en-US" altLang="ko-KR" sz="2000" b="1" dirty="0" smtClean="0">
              <a:latin typeface="HY견고딕" pitchFamily="18" charset="-127"/>
              <a:ea typeface="HY견고딕" pitchFamily="18" charset="-127"/>
              <a:cs typeface="굴림" pitchFamily="50" charset="-127"/>
            </a:endParaRPr>
          </a:p>
        </p:txBody>
      </p:sp>
      <p:sp>
        <p:nvSpPr>
          <p:cNvPr id="4" name="직사각형 3"/>
          <p:cNvSpPr/>
          <p:nvPr/>
        </p:nvSpPr>
        <p:spPr>
          <a:xfrm>
            <a:off x="0" y="0"/>
            <a:ext cx="9144000" cy="646331"/>
          </a:xfrm>
          <a:prstGeom prst="rect">
            <a:avLst/>
          </a:prstGeom>
          <a:solidFill>
            <a:schemeClr val="tx1">
              <a:lumMod val="90000"/>
            </a:schemeClr>
          </a:solidFill>
          <a:ln>
            <a:solidFill>
              <a:srgbClr val="00B050"/>
            </a:solidFill>
          </a:ln>
        </p:spPr>
        <p:txBody>
          <a:bodyPr wrap="square">
            <a:spAutoFit/>
          </a:bodyPr>
          <a:lstStyle/>
          <a:p>
            <a:pPr latinLnBrk="0"/>
            <a:r>
              <a:rPr kumimoji="1" lang="en-US" altLang="ko-KR" sz="18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4</a:t>
            </a:r>
            <a:r>
              <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a:t>
            </a:r>
            <a:r>
              <a:rPr lang="en-US" altLang="ko-KR" sz="1800" b="1" dirty="0" smtClean="0">
                <a:solidFill>
                  <a:srgbClr val="FF0000"/>
                </a:solidFill>
                <a:effectLst>
                  <a:outerShdw blurRad="38100" dist="38100" dir="2700000" algn="tl">
                    <a:srgbClr val="000000">
                      <a:alpha val="43137"/>
                    </a:srgbClr>
                  </a:outerShdw>
                </a:effectLst>
              </a:rPr>
              <a:t>The venue of the jurisdiction and amount of compensation for damage</a:t>
            </a:r>
            <a:endParaRPr lang="ko-KR" altLang="ko-KR" sz="1800" dirty="0" smtClean="0">
              <a:solidFill>
                <a:srgbClr val="FF0000"/>
              </a:solidFill>
              <a:effectLst>
                <a:outerShdw blurRad="38100" dist="38100" dir="2700000" algn="tl">
                  <a:srgbClr val="000000">
                    <a:alpha val="43137"/>
                  </a:srgbClr>
                </a:outerShdw>
              </a:effectLst>
            </a:endParaRPr>
          </a:p>
          <a:p>
            <a:pPr fontAlgn="t" latinLnBrk="0"/>
            <a:r>
              <a:rPr lang="en-US" altLang="ko-KR" sz="1800" b="1" dirty="0" smtClean="0">
                <a:solidFill>
                  <a:srgbClr val="FF0000"/>
                </a:solidFill>
                <a:effectLst>
                  <a:outerShdw blurRad="38100" dist="38100" dir="2700000" algn="tl">
                    <a:srgbClr val="000000">
                      <a:alpha val="43137"/>
                    </a:srgbClr>
                  </a:outerShdw>
                </a:effectLst>
              </a:rPr>
              <a:t>         caused by aircraft’s accidents of Indonesia and Malaysia Airlines </a:t>
            </a:r>
            <a:r>
              <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(4)</a:t>
            </a:r>
            <a:r>
              <a:rPr lang="en-US" altLang="ko-KR" sz="1800" b="1" dirty="0" smtClean="0">
                <a:solidFill>
                  <a:srgbClr val="FF0000"/>
                </a:solidFill>
                <a:effectLst>
                  <a:outerShdw blurRad="38100" dist="38100" dir="2700000" algn="tl">
                    <a:srgbClr val="000000">
                      <a:alpha val="43137"/>
                    </a:srgbClr>
                  </a:outerShdw>
                </a:effectLst>
              </a:rPr>
              <a:t> </a:t>
            </a:r>
          </a:p>
        </p:txBody>
      </p:sp>
      <p:sp>
        <p:nvSpPr>
          <p:cNvPr id="189441" name="Rectangle 1"/>
          <p:cNvSpPr>
            <a:spLocks noChangeArrowheads="1"/>
          </p:cNvSpPr>
          <p:nvPr/>
        </p:nvSpPr>
        <p:spPr bwMode="auto">
          <a:xfrm>
            <a:off x="0" y="1061828"/>
            <a:ext cx="9144000" cy="59093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atinLnBrk="1"/>
            <a:r>
              <a:rPr kumimoji="1" lang="en-US" altLang="ko-KR" sz="1800" b="1" dirty="0" smtClean="0">
                <a:solidFill>
                  <a:srgbClr val="FF3399"/>
                </a:solidFill>
                <a:latin typeface="Adobe 고딕 Std B" pitchFamily="34" charset="-127"/>
                <a:ea typeface="Adobe 고딕 Std B" pitchFamily="34" charset="-127"/>
                <a:cs typeface="Times New Roman" pitchFamily="18" charset="0"/>
              </a:rPr>
              <a:t>   </a:t>
            </a:r>
            <a:r>
              <a:rPr kumimoji="1" lang="en-US" altLang="ko-KR" sz="1800" b="1" dirty="0" smtClean="0">
                <a:solidFill>
                  <a:srgbClr val="FF3399"/>
                </a:solidFill>
                <a:latin typeface="+mj-ea"/>
                <a:ea typeface="+mj-ea"/>
                <a:cs typeface="Times New Roman" pitchFamily="18" charset="0"/>
                <a:sym typeface="Wingdings"/>
              </a:rPr>
              <a:t></a:t>
            </a:r>
            <a:r>
              <a:rPr kumimoji="1" lang="en-US" altLang="ko-KR" sz="1800" b="1" dirty="0" smtClean="0">
                <a:solidFill>
                  <a:srgbClr val="FF3399"/>
                </a:solidFill>
                <a:latin typeface="+mj-ea"/>
                <a:ea typeface="+mj-ea"/>
                <a:cs typeface="Times New Roman" pitchFamily="18" charset="0"/>
              </a:rPr>
              <a:t>  </a:t>
            </a:r>
            <a:r>
              <a:rPr lang="en-US" altLang="ko-KR" sz="1800" b="1" dirty="0" smtClean="0">
                <a:solidFill>
                  <a:srgbClr val="FF3399"/>
                </a:solidFill>
                <a:effectLst>
                  <a:outerShdw blurRad="38100" dist="38100" dir="2700000" algn="tl">
                    <a:srgbClr val="000000">
                      <a:alpha val="43137"/>
                    </a:srgbClr>
                  </a:outerShdw>
                </a:effectLst>
                <a:latin typeface="+mj-ea"/>
                <a:ea typeface="+mj-ea"/>
              </a:rPr>
              <a:t>The amount of compensation for damage caused by MA aircraft accident  </a:t>
            </a:r>
          </a:p>
          <a:p>
            <a:pPr latinLnBrk="1"/>
            <a:endParaRPr lang="en-US" altLang="ko-KR" sz="1800" b="1" dirty="0" smtClean="0">
              <a:solidFill>
                <a:schemeClr val="bg2"/>
              </a:solidFill>
              <a:effectLst>
                <a:outerShdw blurRad="38100" dist="38100" dir="2700000" algn="tl">
                  <a:srgbClr val="000000">
                    <a:alpha val="43137"/>
                  </a:srgbClr>
                </a:outerShdw>
              </a:effectLst>
              <a:latin typeface="+mj-ea"/>
              <a:ea typeface="+mj-ea"/>
            </a:endParaRPr>
          </a:p>
          <a:p>
            <a:pPr latinLnBrk="1"/>
            <a:r>
              <a:rPr kumimoji="1" lang="en-US" altLang="ko-KR" sz="1800" b="1" i="0" u="none" strike="noStrike" cap="none" normalizeH="0" baseline="0" dirty="0" smtClean="0">
                <a:ln>
                  <a:noFill/>
                </a:ln>
                <a:solidFill>
                  <a:schemeClr val="accent3">
                    <a:lumMod val="25000"/>
                  </a:schemeClr>
                </a:solidFill>
                <a:effectLst/>
                <a:latin typeface="+mj-ea"/>
                <a:ea typeface="+mj-ea"/>
                <a:cs typeface="Times New Roman" pitchFamily="18" charset="0"/>
              </a:rPr>
              <a:t>   </a:t>
            </a:r>
            <a:r>
              <a:rPr kumimoji="1" lang="en-US" altLang="ko-KR" sz="1800" b="1" dirty="0" smtClean="0">
                <a:solidFill>
                  <a:schemeClr val="accent3">
                    <a:lumMod val="25000"/>
                  </a:schemeClr>
                </a:solidFill>
                <a:latin typeface="+mj-ea"/>
                <a:ea typeface="+mj-ea"/>
                <a:cs typeface="Times New Roman" pitchFamily="18" charset="0"/>
                <a:sym typeface="Wingdings"/>
              </a:rPr>
              <a:t></a:t>
            </a:r>
            <a:r>
              <a:rPr kumimoji="1" lang="en-US" altLang="ko-KR" sz="1800" b="1" dirty="0" smtClean="0">
                <a:solidFill>
                  <a:schemeClr val="accent3">
                    <a:lumMod val="25000"/>
                  </a:schemeClr>
                </a:solidFill>
                <a:latin typeface="+mj-ea"/>
                <a:ea typeface="+mj-ea"/>
                <a:cs typeface="Times New Roman" pitchFamily="18" charset="0"/>
              </a:rPr>
              <a:t> </a:t>
            </a:r>
            <a:r>
              <a:rPr kumimoji="1" lang="en-US" altLang="ko-KR" sz="1800" b="1" i="0" u="none" strike="noStrike" cap="none" normalizeH="0" baseline="0" dirty="0" smtClean="0">
                <a:ln>
                  <a:noFill/>
                </a:ln>
                <a:solidFill>
                  <a:schemeClr val="accent3">
                    <a:lumMod val="25000"/>
                  </a:schemeClr>
                </a:solidFill>
                <a:effectLst/>
                <a:latin typeface="+mj-ea"/>
                <a:ea typeface="+mj-ea"/>
                <a:cs typeface="Times New Roman" pitchFamily="18" charset="0"/>
              </a:rPr>
              <a:t> The Indonesia and Malaysia Airline must pay to the families and victims</a:t>
            </a:r>
          </a:p>
          <a:p>
            <a:pPr latinLnBrk="1"/>
            <a:r>
              <a:rPr kumimoji="1" lang="en-US" altLang="ko-KR" sz="1800" b="1" dirty="0" smtClean="0">
                <a:solidFill>
                  <a:schemeClr val="accent3">
                    <a:lumMod val="25000"/>
                  </a:schemeClr>
                </a:solidFill>
                <a:latin typeface="+mj-ea"/>
                <a:ea typeface="+mj-ea"/>
                <a:cs typeface="Times New Roman" pitchFamily="18" charset="0"/>
              </a:rPr>
              <a:t>       </a:t>
            </a:r>
            <a:r>
              <a:rPr kumimoji="1" lang="en-US" altLang="ko-KR" sz="1800" b="1" i="0" u="none" strike="noStrike" cap="none" normalizeH="0" baseline="0" dirty="0" smtClean="0">
                <a:ln>
                  <a:noFill/>
                </a:ln>
                <a:solidFill>
                  <a:schemeClr val="accent3">
                    <a:lumMod val="25000"/>
                  </a:schemeClr>
                </a:solidFill>
                <a:effectLst/>
                <a:latin typeface="+mj-ea"/>
                <a:ea typeface="+mj-ea"/>
                <a:cs typeface="Times New Roman" pitchFamily="18" charset="0"/>
              </a:rPr>
              <a:t> of those on board around 113,100 SDR ($175,000) under a multilateral </a:t>
            </a:r>
          </a:p>
          <a:p>
            <a:pPr latinLnBrk="1"/>
            <a:r>
              <a:rPr kumimoji="1" lang="en-US" altLang="ko-KR" sz="1800" b="1" dirty="0" smtClean="0">
                <a:solidFill>
                  <a:schemeClr val="accent3">
                    <a:lumMod val="25000"/>
                  </a:schemeClr>
                </a:solidFill>
                <a:latin typeface="+mj-ea"/>
                <a:ea typeface="+mj-ea"/>
                <a:cs typeface="Times New Roman" pitchFamily="18" charset="0"/>
              </a:rPr>
              <a:t>        </a:t>
            </a:r>
            <a:r>
              <a:rPr kumimoji="1" lang="en-US" altLang="ko-KR" sz="1800" b="1" i="0" u="none" strike="noStrike" cap="none" normalizeH="0" baseline="0" dirty="0" smtClean="0">
                <a:ln>
                  <a:noFill/>
                </a:ln>
                <a:solidFill>
                  <a:schemeClr val="accent3">
                    <a:lumMod val="25000"/>
                  </a:schemeClr>
                </a:solidFill>
                <a:effectLst/>
                <a:latin typeface="+mj-ea"/>
                <a:ea typeface="+mj-ea"/>
                <a:cs typeface="Times New Roman" pitchFamily="18" charset="0"/>
              </a:rPr>
              <a:t>treaty known as the 1999 Montreal Convention. </a:t>
            </a:r>
            <a:endParaRPr kumimoji="1" lang="en-US" altLang="ko-KR" sz="1800" b="1" dirty="0">
              <a:solidFill>
                <a:schemeClr val="accent3">
                  <a:lumMod val="25000"/>
                </a:schemeClr>
              </a:solidFill>
              <a:latin typeface="+mj-ea"/>
              <a:ea typeface="+mj-ea"/>
              <a:cs typeface="Times New Roman" pitchFamily="18" charset="0"/>
            </a:endParaRPr>
          </a:p>
          <a:p>
            <a:pPr marL="0" marR="0" lvl="0" indent="139700" algn="l" defTabSz="914400" rtl="0" eaLnBrk="1" fontAlgn="base" latinLnBrk="1" hangingPunct="1">
              <a:lnSpc>
                <a:spcPct val="100000"/>
              </a:lnSpc>
              <a:spcBef>
                <a:spcPct val="0"/>
              </a:spcBef>
              <a:spcAft>
                <a:spcPct val="0"/>
              </a:spcAft>
              <a:buClrTx/>
              <a:buSzTx/>
              <a:buFontTx/>
              <a:buNone/>
              <a:tabLst/>
            </a:pPr>
            <a:r>
              <a:rPr kumimoji="1" lang="en-US" altLang="ko-KR" sz="1800" b="1" dirty="0" smtClean="0">
                <a:solidFill>
                  <a:schemeClr val="bg1"/>
                </a:solidFill>
                <a:latin typeface="+mj-ea"/>
                <a:ea typeface="+mj-ea"/>
                <a:cs typeface="Times New Roman" pitchFamily="18" charset="0"/>
                <a:sym typeface="Wingdings"/>
              </a:rPr>
              <a:t></a:t>
            </a:r>
            <a:r>
              <a:rPr kumimoji="1" lang="en-US" altLang="ko-KR" sz="1800" b="1" dirty="0" smtClean="0">
                <a:solidFill>
                  <a:schemeClr val="bg1"/>
                </a:solidFill>
                <a:latin typeface="+mj-ea"/>
                <a:ea typeface="+mj-ea"/>
                <a:cs typeface="Times New Roman" pitchFamily="18" charset="0"/>
              </a:rPr>
              <a:t> Compensation </a:t>
            </a:r>
            <a:r>
              <a:rPr kumimoji="1" lang="en-US" altLang="ko-KR" sz="1800" b="1" i="0" u="none" strike="noStrike" cap="none" normalizeH="0" baseline="0" dirty="0" smtClean="0">
                <a:ln>
                  <a:noFill/>
                </a:ln>
                <a:solidFill>
                  <a:schemeClr val="bg1"/>
                </a:solidFill>
                <a:effectLst/>
                <a:latin typeface="+mj-ea"/>
                <a:ea typeface="+mj-ea"/>
                <a:cs typeface="Times New Roman" pitchFamily="18" charset="0"/>
              </a:rPr>
              <a:t>for loss of life is vastly different between U.S. passengers </a:t>
            </a:r>
          </a:p>
          <a:p>
            <a:pPr marR="0" lvl="0" algn="l" defTabSz="914400" rtl="0" eaLnBrk="1" fontAlgn="base" latinLnBrk="1" hangingPunct="1">
              <a:lnSpc>
                <a:spcPct val="100000"/>
              </a:lnSpc>
              <a:spcBef>
                <a:spcPct val="0"/>
              </a:spcBef>
              <a:spcAft>
                <a:spcPct val="0"/>
              </a:spcAft>
              <a:buClrTx/>
              <a:buSzTx/>
              <a:tabLst/>
            </a:pPr>
            <a:r>
              <a:rPr kumimoji="1" lang="en-US" altLang="ko-KR" sz="1800" b="1" dirty="0">
                <a:solidFill>
                  <a:schemeClr val="bg1"/>
                </a:solidFill>
                <a:latin typeface="+mj-ea"/>
                <a:ea typeface="+mj-ea"/>
                <a:cs typeface="Times New Roman" pitchFamily="18" charset="0"/>
              </a:rPr>
              <a:t> </a:t>
            </a:r>
            <a:r>
              <a:rPr kumimoji="1" lang="en-US" altLang="ko-KR" sz="1800" b="1" dirty="0" smtClean="0">
                <a:solidFill>
                  <a:schemeClr val="bg1"/>
                </a:solidFill>
                <a:latin typeface="+mj-ea"/>
                <a:ea typeface="+mj-ea"/>
                <a:cs typeface="Times New Roman" pitchFamily="18" charset="0"/>
              </a:rPr>
              <a:t>      </a:t>
            </a:r>
            <a:r>
              <a:rPr kumimoji="1" lang="en-US" altLang="ko-KR" sz="1800" b="1" i="0" u="none" strike="noStrike" cap="none" normalizeH="0" baseline="0" dirty="0" smtClean="0">
                <a:ln>
                  <a:noFill/>
                </a:ln>
                <a:solidFill>
                  <a:schemeClr val="bg1"/>
                </a:solidFill>
                <a:effectLst/>
                <a:latin typeface="+mj-ea"/>
                <a:ea typeface="+mj-ea"/>
                <a:cs typeface="Times New Roman" pitchFamily="18" charset="0"/>
              </a:rPr>
              <a:t>and non-U.S. passengers. "If the claim is brought in the U.S. courts,  it's </a:t>
            </a:r>
          </a:p>
          <a:p>
            <a:pPr marR="0" lvl="0" algn="l" defTabSz="914400" rtl="0" eaLnBrk="1" fontAlgn="base" latinLnBrk="1" hangingPunct="1">
              <a:lnSpc>
                <a:spcPct val="100000"/>
              </a:lnSpc>
              <a:spcBef>
                <a:spcPct val="0"/>
              </a:spcBef>
              <a:spcAft>
                <a:spcPct val="0"/>
              </a:spcAft>
              <a:buClrTx/>
              <a:buSzTx/>
              <a:tabLst/>
            </a:pPr>
            <a:r>
              <a:rPr kumimoji="1" lang="en-US" altLang="ko-KR" sz="1800" b="1" dirty="0" smtClean="0">
                <a:solidFill>
                  <a:schemeClr val="bg1"/>
                </a:solidFill>
                <a:latin typeface="+mj-ea"/>
                <a:ea typeface="+mj-ea"/>
                <a:cs typeface="Times New Roman" pitchFamily="18" charset="0"/>
              </a:rPr>
              <a:t>      </a:t>
            </a:r>
            <a:r>
              <a:rPr kumimoji="1" lang="en-US" altLang="ko-KR" sz="1800" b="1" i="0" u="none" strike="noStrike" cap="none" normalizeH="0" baseline="0" dirty="0" smtClean="0">
                <a:ln>
                  <a:noFill/>
                </a:ln>
                <a:solidFill>
                  <a:schemeClr val="bg1"/>
                </a:solidFill>
                <a:effectLst/>
                <a:latin typeface="+mj-ea"/>
                <a:ea typeface="+mj-ea"/>
                <a:cs typeface="Times New Roman" pitchFamily="18" charset="0"/>
              </a:rPr>
              <a:t>of significantly more value than if it's brought into any other court.”</a:t>
            </a:r>
          </a:p>
          <a:p>
            <a:pPr marR="0" lvl="0" algn="l" defTabSz="914400" rtl="0" eaLnBrk="1" fontAlgn="base" latinLnBrk="1" hangingPunct="1">
              <a:lnSpc>
                <a:spcPct val="100000"/>
              </a:lnSpc>
              <a:spcBef>
                <a:spcPct val="0"/>
              </a:spcBef>
              <a:spcAft>
                <a:spcPct val="0"/>
              </a:spcAft>
              <a:buClrTx/>
              <a:buSzTx/>
              <a:tabLst/>
            </a:pPr>
            <a:r>
              <a:rPr kumimoji="1" lang="en-US" altLang="ko-KR" sz="1800" b="1" i="0" u="none" strike="noStrike" cap="none" normalizeH="0" baseline="0" dirty="0" smtClean="0">
                <a:ln>
                  <a:noFill/>
                </a:ln>
                <a:solidFill>
                  <a:schemeClr val="bg1"/>
                </a:solidFill>
                <a:effectLst/>
                <a:latin typeface="+mj-ea"/>
                <a:ea typeface="+mj-ea"/>
                <a:cs typeface="Times New Roman" pitchFamily="18" charset="0"/>
              </a:rPr>
              <a:t> </a:t>
            </a:r>
          </a:p>
          <a:p>
            <a:pPr marR="0" lvl="0" algn="l" defTabSz="914400" rtl="0" eaLnBrk="1" fontAlgn="base" latinLnBrk="1" hangingPunct="1">
              <a:lnSpc>
                <a:spcPct val="100000"/>
              </a:lnSpc>
              <a:spcBef>
                <a:spcPct val="0"/>
              </a:spcBef>
              <a:spcAft>
                <a:spcPct val="0"/>
              </a:spcAft>
              <a:buClrTx/>
              <a:buSzTx/>
              <a:tabLst/>
            </a:pPr>
            <a:r>
              <a:rPr kumimoji="1" lang="en-US" altLang="ko-KR" sz="1800" b="1" dirty="0">
                <a:solidFill>
                  <a:schemeClr val="bg1"/>
                </a:solidFill>
                <a:latin typeface="+mj-ea"/>
                <a:ea typeface="+mj-ea"/>
                <a:cs typeface="Times New Roman" pitchFamily="18" charset="0"/>
                <a:sym typeface="Wingdings"/>
              </a:rPr>
              <a:t> </a:t>
            </a:r>
            <a:r>
              <a:rPr kumimoji="1" lang="en-US" altLang="ko-KR" sz="1800" b="1" dirty="0" smtClean="0">
                <a:solidFill>
                  <a:schemeClr val="bg1"/>
                </a:solidFill>
                <a:latin typeface="+mj-ea"/>
                <a:ea typeface="+mj-ea"/>
                <a:cs typeface="Times New Roman" pitchFamily="18" charset="0"/>
                <a:sym typeface="Wingdings"/>
              </a:rPr>
              <a:t> </a:t>
            </a:r>
            <a:r>
              <a:rPr kumimoji="1" lang="en-US" altLang="ko-KR" sz="1800" b="1" dirty="0" smtClean="0">
                <a:solidFill>
                  <a:srgbClr val="C00000"/>
                </a:solidFill>
                <a:latin typeface="+mj-ea"/>
                <a:ea typeface="+mj-ea"/>
                <a:cs typeface="Times New Roman" pitchFamily="18" charset="0"/>
                <a:sym typeface="Wingdings"/>
              </a:rPr>
              <a:t></a:t>
            </a:r>
            <a:r>
              <a:rPr kumimoji="1" lang="en-US" altLang="ko-KR" sz="1800" b="1" dirty="0" smtClean="0">
                <a:solidFill>
                  <a:srgbClr val="C00000"/>
                </a:solidFill>
                <a:latin typeface="+mj-ea"/>
                <a:ea typeface="+mj-ea"/>
                <a:cs typeface="Times New Roman" pitchFamily="18" charset="0"/>
              </a:rPr>
              <a:t> </a:t>
            </a:r>
            <a:r>
              <a:rPr kumimoji="1" lang="en-US" altLang="ko-KR" sz="1800" b="1" i="0" u="none" strike="noStrike" cap="none" normalizeH="0" baseline="0" dirty="0" smtClean="0">
                <a:ln>
                  <a:noFill/>
                </a:ln>
                <a:solidFill>
                  <a:srgbClr val="086C19"/>
                </a:solidFill>
                <a:effectLst/>
                <a:latin typeface="+mj-ea"/>
                <a:ea typeface="+mj-ea"/>
                <a:cs typeface="Times New Roman" pitchFamily="18" charset="0"/>
              </a:rPr>
              <a:t>And </a:t>
            </a:r>
            <a:r>
              <a:rPr kumimoji="1" lang="en-US" altLang="ko-KR" sz="1800" b="1" i="0" u="none" strike="noStrike" cap="none" normalizeH="0" baseline="0" dirty="0" smtClean="0">
                <a:ln>
                  <a:noFill/>
                </a:ln>
                <a:solidFill>
                  <a:srgbClr val="006600"/>
                </a:solidFill>
                <a:effectLst/>
                <a:latin typeface="+mj-ea"/>
                <a:ea typeface="+mj-ea"/>
                <a:cs typeface="Times New Roman" pitchFamily="18" charset="0"/>
              </a:rPr>
              <a:t>for U.S. citizens there is no problem getting into the U.S. court</a:t>
            </a:r>
          </a:p>
          <a:p>
            <a:pPr lvl="0" eaLnBrk="0" hangingPunct="0"/>
            <a:r>
              <a:rPr kumimoji="1" lang="en-US" altLang="ko-KR" sz="1800" b="1" dirty="0" smtClean="0">
                <a:solidFill>
                  <a:srgbClr val="006600"/>
                </a:solidFill>
                <a:latin typeface="+mj-ea"/>
                <a:ea typeface="+mj-ea"/>
                <a:cs typeface="Times New Roman" pitchFamily="18" charset="0"/>
                <a:sym typeface="Wingdings"/>
              </a:rPr>
              <a:t>  </a:t>
            </a:r>
            <a:r>
              <a:rPr kumimoji="1" lang="en-US" altLang="ko-KR" sz="1800" b="1" dirty="0" smtClean="0">
                <a:solidFill>
                  <a:srgbClr val="C00000"/>
                </a:solidFill>
                <a:latin typeface="+mj-ea"/>
                <a:ea typeface="+mj-ea"/>
                <a:cs typeface="Times New Roman" pitchFamily="18" charset="0"/>
                <a:sym typeface="Wingdings"/>
              </a:rPr>
              <a:t></a:t>
            </a:r>
            <a:r>
              <a:rPr kumimoji="1" lang="en-US" altLang="ko-KR" sz="1800" b="1" dirty="0" smtClean="0">
                <a:solidFill>
                  <a:srgbClr val="C00000"/>
                </a:solidFill>
                <a:latin typeface="+mj-ea"/>
                <a:ea typeface="+mj-ea"/>
                <a:cs typeface="Times New Roman" pitchFamily="18" charset="0"/>
              </a:rPr>
              <a:t> </a:t>
            </a:r>
            <a:r>
              <a:rPr kumimoji="1" lang="en-US" altLang="ko-KR" sz="1800" b="1" i="0" u="none" strike="noStrike" cap="none" normalizeH="0" baseline="0" dirty="0" smtClean="0">
                <a:ln>
                  <a:noFill/>
                </a:ln>
                <a:solidFill>
                  <a:srgbClr val="C00000"/>
                </a:solidFill>
                <a:effectLst/>
                <a:latin typeface="+mj-ea"/>
                <a:ea typeface="+mj-ea"/>
                <a:cs typeface="Times New Roman" pitchFamily="18" charset="0"/>
              </a:rPr>
              <a:t>There were passengers of 15 different nationalities on board the </a:t>
            </a:r>
          </a:p>
          <a:p>
            <a:pPr marL="0" marR="0" lvl="0" indent="139700" algn="l" defTabSz="914400" rtl="0" eaLnBrk="0" fontAlgn="base" latinLnBrk="0" hangingPunct="0">
              <a:lnSpc>
                <a:spcPct val="100000"/>
              </a:lnSpc>
              <a:spcBef>
                <a:spcPct val="0"/>
              </a:spcBef>
              <a:spcAft>
                <a:spcPct val="0"/>
              </a:spcAft>
              <a:buClrTx/>
              <a:buSzTx/>
              <a:buFontTx/>
              <a:buNone/>
              <a:tabLst/>
            </a:pPr>
            <a:r>
              <a:rPr kumimoji="1" lang="en-US" altLang="ko-KR" sz="1800" b="1" dirty="0" smtClean="0">
                <a:solidFill>
                  <a:srgbClr val="C00000"/>
                </a:solidFill>
                <a:latin typeface="+mj-ea"/>
                <a:ea typeface="+mj-ea"/>
                <a:cs typeface="Times New Roman" pitchFamily="18" charset="0"/>
              </a:rPr>
              <a:t>    </a:t>
            </a:r>
            <a:r>
              <a:rPr kumimoji="1" lang="en-US" altLang="ko-KR" sz="1800" b="1" i="0" u="none" strike="noStrike" cap="none" normalizeH="0" baseline="0" dirty="0" smtClean="0">
                <a:ln>
                  <a:noFill/>
                </a:ln>
                <a:solidFill>
                  <a:srgbClr val="C00000"/>
                </a:solidFill>
                <a:effectLst/>
                <a:latin typeface="+mj-ea"/>
                <a:ea typeface="+mj-ea"/>
                <a:cs typeface="Times New Roman" pitchFamily="18" charset="0"/>
              </a:rPr>
              <a:t>flight, Malaysia Airlines said, with the majority – 152 – Chinese. </a:t>
            </a:r>
          </a:p>
          <a:p>
            <a:pPr marL="0" marR="0" lvl="0" indent="139700" algn="l" defTabSz="914400" rtl="0" eaLnBrk="0" fontAlgn="base" latinLnBrk="0" hangingPunct="0">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chemeClr val="accent6">
                  <a:lumMod val="75000"/>
                </a:schemeClr>
              </a:solidFill>
              <a:effectLst/>
              <a:latin typeface="+mj-ea"/>
              <a:ea typeface="+mj-ea"/>
              <a:cs typeface="Times New Roman" pitchFamily="18" charset="0"/>
            </a:endParaRPr>
          </a:p>
          <a:p>
            <a:pPr lvl="0" indent="139700" eaLnBrk="0" hangingPunct="0"/>
            <a:r>
              <a:rPr kumimoji="1" lang="en-US" altLang="ko-KR" sz="1800" b="1" dirty="0" smtClean="0">
                <a:solidFill>
                  <a:schemeClr val="accent6">
                    <a:lumMod val="75000"/>
                  </a:schemeClr>
                </a:solidFill>
                <a:latin typeface="+mj-ea"/>
                <a:ea typeface="+mj-ea"/>
                <a:cs typeface="Times New Roman" pitchFamily="18" charset="0"/>
                <a:sym typeface="Wingdings"/>
              </a:rPr>
              <a:t></a:t>
            </a:r>
            <a:r>
              <a:rPr kumimoji="1" lang="en-US" altLang="ko-KR" sz="1800" b="1" dirty="0" smtClean="0">
                <a:solidFill>
                  <a:schemeClr val="accent6">
                    <a:lumMod val="75000"/>
                  </a:schemeClr>
                </a:solidFill>
                <a:latin typeface="+mj-ea"/>
                <a:ea typeface="+mj-ea"/>
                <a:cs typeface="Times New Roman" pitchFamily="18" charset="0"/>
              </a:rPr>
              <a:t> </a:t>
            </a:r>
            <a:r>
              <a:rPr kumimoji="1" lang="en-US" altLang="ko-KR" sz="1800" b="1" i="0" u="none" strike="noStrike" cap="none" normalizeH="0" baseline="0" dirty="0" smtClean="0">
                <a:ln>
                  <a:noFill/>
                </a:ln>
                <a:solidFill>
                  <a:schemeClr val="accent6">
                    <a:lumMod val="75000"/>
                  </a:schemeClr>
                </a:solidFill>
                <a:effectLst/>
                <a:latin typeface="+mj-ea"/>
                <a:ea typeface="+mj-ea"/>
                <a:cs typeface="Times New Roman" pitchFamily="18" charset="0"/>
              </a:rPr>
              <a:t> There were also 38 passengers from Malaysia, seven were </a:t>
            </a:r>
            <a:r>
              <a:rPr kumimoji="1" lang="en-US" altLang="ko-KR" sz="1800" b="1" i="0" u="none" strike="noStrike" cap="none" normalizeH="0" baseline="0" dirty="0" err="1" smtClean="0">
                <a:ln>
                  <a:noFill/>
                </a:ln>
                <a:solidFill>
                  <a:schemeClr val="accent6">
                    <a:lumMod val="75000"/>
                  </a:schemeClr>
                </a:solidFill>
                <a:effectLst/>
                <a:latin typeface="+mj-ea"/>
                <a:ea typeface="+mj-ea"/>
                <a:cs typeface="Times New Roman" pitchFamily="18" charset="0"/>
              </a:rPr>
              <a:t>Indones</a:t>
            </a:r>
            <a:r>
              <a:rPr kumimoji="1" lang="en-US" altLang="ko-KR" sz="1800" b="1" i="0" u="none" strike="noStrike" cap="none" normalizeH="0" baseline="0" dirty="0" smtClean="0">
                <a:ln>
                  <a:noFill/>
                </a:ln>
                <a:solidFill>
                  <a:schemeClr val="accent6">
                    <a:lumMod val="75000"/>
                  </a:schemeClr>
                </a:solidFill>
                <a:effectLst/>
                <a:latin typeface="+mj-ea"/>
                <a:ea typeface="+mj-ea"/>
                <a:cs typeface="Times New Roman" pitchFamily="18" charset="0"/>
              </a:rPr>
              <a:t>-</a:t>
            </a:r>
          </a:p>
          <a:p>
            <a:pPr marL="0" marR="0" lvl="0" indent="139700" algn="l" defTabSz="914400" rtl="0" eaLnBrk="0" fontAlgn="base" latinLnBrk="0" hangingPunct="0">
              <a:lnSpc>
                <a:spcPct val="100000"/>
              </a:lnSpc>
              <a:spcBef>
                <a:spcPct val="0"/>
              </a:spcBef>
              <a:spcAft>
                <a:spcPct val="0"/>
              </a:spcAft>
              <a:buClrTx/>
              <a:buSzTx/>
              <a:buFontTx/>
              <a:buNone/>
              <a:tabLst/>
            </a:pPr>
            <a:r>
              <a:rPr kumimoji="1" lang="en-US" altLang="ko-KR" sz="1800" b="1" dirty="0" smtClean="0">
                <a:solidFill>
                  <a:schemeClr val="accent6">
                    <a:lumMod val="75000"/>
                  </a:schemeClr>
                </a:solidFill>
                <a:latin typeface="+mj-ea"/>
                <a:ea typeface="+mj-ea"/>
                <a:cs typeface="Times New Roman" pitchFamily="18" charset="0"/>
              </a:rPr>
              <a:t>    </a:t>
            </a:r>
            <a:r>
              <a:rPr kumimoji="1" lang="en-US" altLang="ko-KR" sz="1800" b="1" i="0" u="none" strike="noStrike" cap="none" normalizeH="0" baseline="0" dirty="0" err="1" smtClean="0">
                <a:ln>
                  <a:noFill/>
                </a:ln>
                <a:solidFill>
                  <a:schemeClr val="accent6">
                    <a:lumMod val="75000"/>
                  </a:schemeClr>
                </a:solidFill>
                <a:effectLst/>
                <a:latin typeface="+mj-ea"/>
                <a:ea typeface="+mj-ea"/>
                <a:cs typeface="Times New Roman" pitchFamily="18" charset="0"/>
              </a:rPr>
              <a:t>ian</a:t>
            </a:r>
            <a:r>
              <a:rPr kumimoji="1" lang="en-US" altLang="ko-KR" sz="1800" b="1" i="0" u="none" strike="noStrike" cap="none" normalizeH="0" baseline="0" dirty="0" smtClean="0">
                <a:ln>
                  <a:noFill/>
                </a:ln>
                <a:solidFill>
                  <a:schemeClr val="accent6">
                    <a:lumMod val="75000"/>
                  </a:schemeClr>
                </a:solidFill>
                <a:effectLst/>
                <a:latin typeface="+mj-ea"/>
                <a:ea typeface="+mj-ea"/>
                <a:cs typeface="Times New Roman" pitchFamily="18" charset="0"/>
              </a:rPr>
              <a:t>, six were from Australian and three Americans were on board, </a:t>
            </a:r>
          </a:p>
          <a:p>
            <a:pPr marL="0" marR="0" lvl="0" indent="139700" algn="l" defTabSz="914400" rtl="0" eaLnBrk="0" fontAlgn="base" latinLnBrk="0" hangingPunct="0">
              <a:lnSpc>
                <a:spcPct val="100000"/>
              </a:lnSpc>
              <a:spcBef>
                <a:spcPct val="0"/>
              </a:spcBef>
              <a:spcAft>
                <a:spcPct val="0"/>
              </a:spcAft>
              <a:buClrTx/>
              <a:buSzTx/>
              <a:buFontTx/>
              <a:buNone/>
              <a:tabLst/>
            </a:pPr>
            <a:r>
              <a:rPr kumimoji="1" lang="en-US" altLang="ko-KR" sz="1800" b="1" dirty="0" smtClean="0">
                <a:solidFill>
                  <a:schemeClr val="accent6">
                    <a:lumMod val="75000"/>
                  </a:schemeClr>
                </a:solidFill>
                <a:latin typeface="+mj-ea"/>
                <a:ea typeface="+mj-ea"/>
                <a:cs typeface="Times New Roman" pitchFamily="18" charset="0"/>
              </a:rPr>
              <a:t>    </a:t>
            </a:r>
            <a:r>
              <a:rPr kumimoji="1" lang="en-US" altLang="ko-KR" sz="1800" b="1" i="0" u="none" strike="noStrike" cap="none" normalizeH="0" baseline="0" dirty="0" smtClean="0">
                <a:ln>
                  <a:noFill/>
                </a:ln>
                <a:solidFill>
                  <a:schemeClr val="accent6">
                    <a:lumMod val="75000"/>
                  </a:schemeClr>
                </a:solidFill>
                <a:effectLst/>
                <a:latin typeface="+mj-ea"/>
                <a:ea typeface="+mj-ea"/>
                <a:cs typeface="Times New Roman" pitchFamily="18" charset="0"/>
              </a:rPr>
              <a:t>among  other nationalities. </a:t>
            </a:r>
          </a:p>
          <a:p>
            <a:pPr lvl="0" indent="139700" eaLnBrk="0" hangingPunct="0"/>
            <a:r>
              <a:rPr kumimoji="1" lang="en-US" altLang="ko-KR" sz="1800" b="1" dirty="0" smtClean="0">
                <a:solidFill>
                  <a:schemeClr val="bg2">
                    <a:lumMod val="50000"/>
                  </a:schemeClr>
                </a:solidFill>
                <a:latin typeface="+mj-ea"/>
                <a:ea typeface="+mj-ea"/>
                <a:cs typeface="Times New Roman" pitchFamily="18" charset="0"/>
                <a:sym typeface="Wingdings"/>
              </a:rPr>
              <a:t></a:t>
            </a:r>
            <a:r>
              <a:rPr kumimoji="1" lang="en-US" altLang="ko-KR" sz="1800" b="1" dirty="0" smtClean="0">
                <a:solidFill>
                  <a:schemeClr val="bg2">
                    <a:lumMod val="50000"/>
                  </a:schemeClr>
                </a:solidFill>
                <a:latin typeface="+mj-ea"/>
                <a:ea typeface="+mj-ea"/>
                <a:cs typeface="Times New Roman" pitchFamily="18" charset="0"/>
              </a:rPr>
              <a:t>  </a:t>
            </a:r>
            <a:r>
              <a:rPr kumimoji="1" lang="en-US" altLang="ko-KR" sz="1800" b="1" i="0" u="none" strike="noStrike" cap="none" normalizeH="0" baseline="0" dirty="0" smtClean="0">
                <a:ln>
                  <a:noFill/>
                </a:ln>
                <a:solidFill>
                  <a:schemeClr val="bg2">
                    <a:lumMod val="50000"/>
                  </a:schemeClr>
                </a:solidFill>
                <a:effectLst/>
                <a:latin typeface="+mj-ea"/>
                <a:ea typeface="+mj-ea"/>
                <a:cs typeface="Times New Roman" pitchFamily="18" charset="0"/>
              </a:rPr>
              <a:t>American lawyer Ms. Rolfe estimated that an American court could </a:t>
            </a:r>
          </a:p>
          <a:p>
            <a:pPr marL="0" marR="0" lvl="0" indent="139700" algn="l" defTabSz="914400" rtl="0" eaLnBrk="0" fontAlgn="base" latinLnBrk="0" hangingPunct="0">
              <a:lnSpc>
                <a:spcPct val="100000"/>
              </a:lnSpc>
              <a:spcBef>
                <a:spcPct val="0"/>
              </a:spcBef>
              <a:spcAft>
                <a:spcPct val="0"/>
              </a:spcAft>
              <a:buClrTx/>
              <a:buSzTx/>
              <a:buFontTx/>
              <a:buNone/>
              <a:tabLst/>
            </a:pPr>
            <a:r>
              <a:rPr kumimoji="1" lang="en-US" altLang="ko-KR" sz="1800" b="1" dirty="0" smtClean="0">
                <a:solidFill>
                  <a:schemeClr val="bg2">
                    <a:lumMod val="50000"/>
                  </a:schemeClr>
                </a:solidFill>
                <a:latin typeface="+mj-ea"/>
                <a:ea typeface="+mj-ea"/>
                <a:cs typeface="Times New Roman" pitchFamily="18" charset="0"/>
              </a:rPr>
              <a:t>    </a:t>
            </a:r>
            <a:r>
              <a:rPr kumimoji="1" lang="en-US" altLang="ko-KR" sz="1800" b="1" i="0" u="none" strike="noStrike" cap="none" normalizeH="0" baseline="0" dirty="0" smtClean="0">
                <a:ln>
                  <a:noFill/>
                </a:ln>
                <a:solidFill>
                  <a:schemeClr val="bg2">
                    <a:lumMod val="50000"/>
                  </a:schemeClr>
                </a:solidFill>
                <a:effectLst/>
                <a:latin typeface="+mj-ea"/>
                <a:ea typeface="+mj-ea"/>
                <a:cs typeface="Times New Roman" pitchFamily="18" charset="0"/>
              </a:rPr>
              <a:t>pay out between $8-10 million on a per-passenger basis, but</a:t>
            </a:r>
          </a:p>
          <a:p>
            <a:pPr marL="0" marR="0" lvl="0" indent="139700" algn="l" defTabSz="914400" rtl="0" eaLnBrk="0" fontAlgn="base" latinLnBrk="0" hangingPunct="0">
              <a:lnSpc>
                <a:spcPct val="100000"/>
              </a:lnSpc>
              <a:spcBef>
                <a:spcPct val="0"/>
              </a:spcBef>
              <a:spcAft>
                <a:spcPct val="0"/>
              </a:spcAft>
              <a:buClrTx/>
              <a:buSzTx/>
              <a:buFontTx/>
              <a:buNone/>
              <a:tabLst/>
            </a:pPr>
            <a:r>
              <a:rPr kumimoji="1" lang="en-US" altLang="ko-KR" sz="1800" b="1" dirty="0" smtClean="0">
                <a:solidFill>
                  <a:schemeClr val="bg2">
                    <a:lumMod val="50000"/>
                  </a:schemeClr>
                </a:solidFill>
                <a:latin typeface="+mj-ea"/>
                <a:ea typeface="+mj-ea"/>
                <a:cs typeface="Times New Roman" pitchFamily="18" charset="0"/>
              </a:rPr>
              <a:t>   </a:t>
            </a:r>
            <a:r>
              <a:rPr kumimoji="1" lang="en-US" altLang="ko-KR" sz="1800" b="1" i="0" u="none" strike="noStrike" cap="none" normalizeH="0" baseline="0" dirty="0" smtClean="0">
                <a:ln>
                  <a:noFill/>
                </a:ln>
                <a:solidFill>
                  <a:schemeClr val="bg2">
                    <a:lumMod val="50000"/>
                  </a:schemeClr>
                </a:solidFill>
                <a:effectLst/>
                <a:latin typeface="+mj-ea"/>
                <a:ea typeface="+mj-ea"/>
                <a:cs typeface="Times New Roman" pitchFamily="18" charset="0"/>
              </a:rPr>
              <a:t> compensation would be a fraction of this outside of the U.S.</a:t>
            </a:r>
            <a:r>
              <a:rPr kumimoji="1" lang="en-US" altLang="ko-KR" sz="1800" b="1" i="0" u="none" strike="noStrike" cap="none" normalizeH="0" baseline="0" dirty="0" smtClean="0">
                <a:ln>
                  <a:noFill/>
                </a:ln>
                <a:solidFill>
                  <a:schemeClr val="bg2">
                    <a:lumMod val="50000"/>
                  </a:schemeClr>
                </a:solidFill>
                <a:effectLst/>
                <a:latin typeface="+mj-ea"/>
                <a:ea typeface="+mj-ea"/>
                <a:cs typeface="굴림" pitchFamily="50" charset="-127"/>
              </a:rPr>
              <a:t> </a:t>
            </a:r>
          </a:p>
          <a:p>
            <a:pPr marL="0" marR="0" lvl="0" indent="139700" algn="l" defTabSz="914400" rtl="0" eaLnBrk="0" fontAlgn="base" latinLnBrk="0" hangingPunct="0">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chemeClr val="bg1"/>
              </a:solidFill>
              <a:effectLst/>
              <a:latin typeface="+mj-ea"/>
              <a:ea typeface="+mj-ea"/>
              <a:cs typeface="굴림" pitchFamily="50" charset="-127"/>
            </a:endParaRPr>
          </a:p>
          <a:p>
            <a:pPr marL="0" marR="0" lvl="0" indent="139700" algn="l" defTabSz="914400" rtl="0" eaLnBrk="0" fontAlgn="base" latinLnBrk="0" hangingPunct="0">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chemeClr val="bg1"/>
              </a:solidFill>
              <a:effectLst/>
              <a:latin typeface="+mj-ea"/>
              <a:ea typeface="+mj-ea"/>
              <a:cs typeface="굴림" pitchFamily="50" charset="-127"/>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t0.gstatic.com/images?q=tbn:ANd9GcRX81iGjbS9YH1DFFy4scSoZ2RHWcYrjhlssaK6F_zqiDBHdhllIg"/>
          <p:cNvPicPr>
            <a:picLocks noChangeAspect="1" noChangeArrowheads="1"/>
          </p:cNvPicPr>
          <p:nvPr/>
        </p:nvPicPr>
        <p:blipFill>
          <a:blip r:embed="rId2" cstate="print"/>
          <a:srcRect/>
          <a:stretch>
            <a:fillRect/>
          </a:stretch>
        </p:blipFill>
        <p:spPr bwMode="auto">
          <a:xfrm>
            <a:off x="142875" y="4786313"/>
            <a:ext cx="2633663" cy="2071687"/>
          </a:xfrm>
          <a:prstGeom prst="rect">
            <a:avLst/>
          </a:prstGeom>
          <a:noFill/>
          <a:ln w="9525">
            <a:noFill/>
            <a:miter lim="800000"/>
            <a:headEnd/>
            <a:tailEnd/>
          </a:ln>
        </p:spPr>
      </p:pic>
      <p:pic>
        <p:nvPicPr>
          <p:cNvPr id="41987" name="Picture 4" descr="http://t2.gstatic.com/images?q=tbn:ANd9GcQolgX31jgidr1-ScsfmZraEs7NUPJ_K3lQDB4v4p2KFMOIIMoq3Q"/>
          <p:cNvPicPr>
            <a:picLocks noChangeAspect="1" noChangeArrowheads="1"/>
          </p:cNvPicPr>
          <p:nvPr/>
        </p:nvPicPr>
        <p:blipFill>
          <a:blip r:embed="rId3" cstate="print"/>
          <a:srcRect/>
          <a:stretch>
            <a:fillRect/>
          </a:stretch>
        </p:blipFill>
        <p:spPr bwMode="auto">
          <a:xfrm>
            <a:off x="714375" y="1143000"/>
            <a:ext cx="1857375" cy="1831975"/>
          </a:xfrm>
          <a:prstGeom prst="rect">
            <a:avLst/>
          </a:prstGeom>
          <a:noFill/>
          <a:ln w="9525">
            <a:noFill/>
            <a:miter lim="800000"/>
            <a:headEnd/>
            <a:tailEnd/>
          </a:ln>
        </p:spPr>
      </p:pic>
      <p:pic>
        <p:nvPicPr>
          <p:cNvPr id="41988" name="Picture 6" descr="http://upload.wikimedia.org/wikipedia/commons/thumb/1/1e/International_Monetary_Fund_%28art.VIII%29.png/334px-International_Monetary_Fund_%28art.VIII%29.png">
            <a:hlinkClick r:id="rId4"/>
          </p:cNvPr>
          <p:cNvPicPr>
            <a:picLocks noChangeAspect="1" noChangeArrowheads="1"/>
          </p:cNvPicPr>
          <p:nvPr/>
        </p:nvPicPr>
        <p:blipFill>
          <a:blip r:embed="rId5" cstate="print"/>
          <a:srcRect/>
          <a:stretch>
            <a:fillRect/>
          </a:stretch>
        </p:blipFill>
        <p:spPr bwMode="auto">
          <a:xfrm>
            <a:off x="0" y="3000375"/>
            <a:ext cx="3386138" cy="1571625"/>
          </a:xfrm>
          <a:prstGeom prst="rect">
            <a:avLst/>
          </a:prstGeom>
          <a:noFill/>
          <a:ln w="9525">
            <a:noFill/>
            <a:miter lim="800000"/>
            <a:headEnd/>
            <a:tailEnd/>
          </a:ln>
        </p:spPr>
      </p:pic>
      <p:pic>
        <p:nvPicPr>
          <p:cNvPr id="41989" name="Picture 8" descr="http://upload.wikimedia.org/wikipedia/commons/thumb/f/f1/Christine_Lagarde_-_Universit%C3%A9_d%27%C3%A9t%C3%A9_du_MEDEF_2009.jpg/280px-Christine_Lagarde_-_Universit%C3%A9_d%27%C3%A9t%C3%A9_du_MEDEF_2009.jpg">
            <a:hlinkClick r:id="rId6"/>
          </p:cNvPr>
          <p:cNvPicPr>
            <a:picLocks noChangeAspect="1" noChangeArrowheads="1"/>
          </p:cNvPicPr>
          <p:nvPr/>
        </p:nvPicPr>
        <p:blipFill>
          <a:blip r:embed="rId7" cstate="print"/>
          <a:srcRect/>
          <a:stretch>
            <a:fillRect/>
          </a:stretch>
        </p:blipFill>
        <p:spPr bwMode="auto">
          <a:xfrm>
            <a:off x="2786063" y="4786313"/>
            <a:ext cx="2667000" cy="1781175"/>
          </a:xfrm>
          <a:prstGeom prst="rect">
            <a:avLst/>
          </a:prstGeom>
          <a:noFill/>
          <a:ln w="9525">
            <a:noFill/>
            <a:miter lim="800000"/>
            <a:headEnd/>
            <a:tailEnd/>
          </a:ln>
        </p:spPr>
      </p:pic>
      <p:sp>
        <p:nvSpPr>
          <p:cNvPr id="41990" name="직사각형 5"/>
          <p:cNvSpPr>
            <a:spLocks noChangeArrowheads="1"/>
          </p:cNvSpPr>
          <p:nvPr/>
        </p:nvSpPr>
        <p:spPr bwMode="auto">
          <a:xfrm>
            <a:off x="5500688" y="4643438"/>
            <a:ext cx="3500437" cy="1815882"/>
          </a:xfrm>
          <a:prstGeom prst="rect">
            <a:avLst/>
          </a:prstGeom>
          <a:solidFill>
            <a:srgbClr val="2717F7"/>
          </a:solidFill>
          <a:ln w="9525">
            <a:noFill/>
            <a:miter lim="800000"/>
            <a:headEnd/>
            <a:tailEnd/>
          </a:ln>
        </p:spPr>
        <p:txBody>
          <a:bodyPr>
            <a:spAutoFit/>
          </a:bodyPr>
          <a:lstStyle/>
          <a:p>
            <a:endParaRPr lang="en-US" altLang="ko-KR" sz="1600" dirty="0">
              <a:solidFill>
                <a:schemeClr val="bg1"/>
              </a:solidFill>
              <a:latin typeface="HY견고딕" pitchFamily="18" charset="-127"/>
              <a:ea typeface="HY견고딕" pitchFamily="18" charset="-127"/>
            </a:endParaRPr>
          </a:p>
          <a:p>
            <a:r>
              <a:rPr lang="en-US" altLang="ko-KR" sz="1600" dirty="0">
                <a:solidFill>
                  <a:srgbClr val="FFFF00"/>
                </a:solidFill>
                <a:latin typeface="HY견고딕" pitchFamily="18" charset="-127"/>
                <a:ea typeface="HY견고딕" pitchFamily="18" charset="-127"/>
              </a:rPr>
              <a:t> </a:t>
            </a:r>
            <a:r>
              <a:rPr lang="en-US" altLang="ko-KR" sz="1600" b="1" dirty="0" smtClean="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IMF</a:t>
            </a:r>
            <a:r>
              <a:rPr lang="ko-KR" altLang="en-US" sz="1600" b="1" dirty="0" smtClean="0">
                <a:latin typeface="Segoe UI Black" panose="020B0A02040204020203" pitchFamily="34" charset="0"/>
                <a:cs typeface="Segoe UI Black" panose="020B0A02040204020203" pitchFamily="34" charset="0"/>
              </a:rPr>
              <a:t> </a:t>
            </a:r>
            <a:r>
              <a:rPr lang="ko-KR" altLang="en-US" sz="1600" b="1" dirty="0" smtClean="0">
                <a:solidFill>
                  <a:schemeClr val="tx1">
                    <a:lumMod val="90000"/>
                  </a:schemeClr>
                </a:solidFill>
                <a:effectLst>
                  <a:outerShdw blurRad="38100" dist="38100" dir="2700000" algn="tl">
                    <a:srgbClr val="000000">
                      <a:alpha val="43137"/>
                    </a:srgbClr>
                  </a:outerShdw>
                </a:effectLst>
                <a:latin typeface="Segoe UI Black" panose="020B0A02040204020203" pitchFamily="34" charset="0"/>
                <a:ea typeface="한양해서"/>
                <a:cs typeface="Segoe UI Black" panose="020B0A02040204020203" pitchFamily="34" charset="0"/>
              </a:rPr>
              <a:t>本部</a:t>
            </a:r>
            <a:r>
              <a:rPr lang="ko-KR" altLang="en-US" sz="1600" b="1" dirty="0" smtClean="0">
                <a:solidFill>
                  <a:schemeClr val="tx1">
                    <a:lumMod val="90000"/>
                  </a:schemeClr>
                </a:solidFill>
                <a:latin typeface="Segoe UI Black" panose="020B0A02040204020203" pitchFamily="34" charset="0"/>
                <a:ea typeface="HY견고딕" pitchFamily="18" charset="-127"/>
                <a:cs typeface="Segoe UI Black" panose="020B0A02040204020203" pitchFamily="34" charset="0"/>
              </a:rPr>
              <a:t> </a:t>
            </a:r>
            <a:r>
              <a:rPr lang="en-US" altLang="ko-KR" sz="1600" b="1" dirty="0" smtClean="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 : </a:t>
            </a:r>
            <a:r>
              <a:rPr lang="en-US" altLang="ko-KR" sz="1600" b="1" dirty="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Washington D.C.</a:t>
            </a:r>
          </a:p>
          <a:p>
            <a:r>
              <a:rPr lang="en-US" altLang="ko-KR" sz="1600" b="1" dirty="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 IMF Membership: 187 States</a:t>
            </a:r>
          </a:p>
          <a:p>
            <a:r>
              <a:rPr lang="en-US" altLang="ko-KR" sz="1600" b="1" dirty="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 July</a:t>
            </a:r>
            <a:r>
              <a:rPr lang="ko-KR" altLang="en-US" sz="1600" b="1" dirty="0">
                <a:solidFill>
                  <a:srgbClr val="FFFF00"/>
                </a:solidFill>
                <a:latin typeface="Segoe UI Black" panose="020B0A02040204020203" pitchFamily="34" charset="0"/>
                <a:ea typeface="HY견고딕" pitchFamily="18" charset="-127"/>
                <a:cs typeface="Segoe UI Black" panose="020B0A02040204020203" pitchFamily="34" charset="0"/>
              </a:rPr>
              <a:t> </a:t>
            </a:r>
            <a:r>
              <a:rPr lang="en-US" altLang="ko-KR" sz="1600" b="1" dirty="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5, 2011, Inauguration</a:t>
            </a:r>
          </a:p>
          <a:p>
            <a:r>
              <a:rPr lang="en-US" altLang="ko-KR" sz="1600" b="1" dirty="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 IMF Governor</a:t>
            </a:r>
            <a:r>
              <a:rPr lang="ko-KR" altLang="en-US" sz="1600" b="1" dirty="0">
                <a:solidFill>
                  <a:srgbClr val="FFFF00"/>
                </a:solidFill>
                <a:latin typeface="Segoe UI Black" panose="020B0A02040204020203" pitchFamily="34" charset="0"/>
                <a:ea typeface="HY견고딕" pitchFamily="18" charset="-127"/>
                <a:cs typeface="Segoe UI Black" panose="020B0A02040204020203" pitchFamily="34" charset="0"/>
              </a:rPr>
              <a:t> </a:t>
            </a:r>
            <a:r>
              <a:rPr lang="en-US" altLang="ko-KR" sz="1600" b="1" dirty="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(France) </a:t>
            </a:r>
          </a:p>
          <a:p>
            <a:r>
              <a:rPr lang="en-US" altLang="ko-KR" sz="1600" b="1" dirty="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 Ms. Christine </a:t>
            </a:r>
            <a:r>
              <a:rPr lang="en-US" altLang="ko-KR" sz="1600" b="1" dirty="0" err="1">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Lagarde</a:t>
            </a:r>
            <a:r>
              <a:rPr lang="en-US" altLang="ko-KR" sz="1600" b="1" dirty="0">
                <a:solidFill>
                  <a:srgbClr val="FFFF00"/>
                </a:solidFill>
                <a:latin typeface="Segoe UI Black" panose="020B0A02040204020203" pitchFamily="34" charset="0"/>
                <a:ea typeface="Segoe UI Black" panose="020B0A02040204020203" pitchFamily="34" charset="0"/>
                <a:cs typeface="Segoe UI Black" panose="020B0A02040204020203" pitchFamily="34" charset="0"/>
              </a:rPr>
              <a:t>  </a:t>
            </a:r>
          </a:p>
          <a:p>
            <a:endParaRPr lang="ko-KR" altLang="en-US" sz="1600" b="1" dirty="0">
              <a:solidFill>
                <a:schemeClr val="bg1"/>
              </a:solidFill>
              <a:latin typeface="HY견고딕" pitchFamily="18" charset="-127"/>
              <a:ea typeface="HY견고딕" pitchFamily="18" charset="-127"/>
            </a:endParaRPr>
          </a:p>
        </p:txBody>
      </p:sp>
      <p:sp>
        <p:nvSpPr>
          <p:cNvPr id="41991" name="직사각형 6"/>
          <p:cNvSpPr>
            <a:spLocks noChangeArrowheads="1"/>
          </p:cNvSpPr>
          <p:nvPr/>
        </p:nvSpPr>
        <p:spPr bwMode="auto">
          <a:xfrm>
            <a:off x="3429000" y="1571625"/>
            <a:ext cx="5572125" cy="3046413"/>
          </a:xfrm>
          <a:prstGeom prst="rect">
            <a:avLst/>
          </a:prstGeom>
          <a:solidFill>
            <a:srgbClr val="2717F7"/>
          </a:solidFill>
          <a:ln w="9525">
            <a:noFill/>
            <a:miter lim="800000"/>
            <a:headEnd/>
            <a:tailEnd/>
          </a:ln>
        </p:spPr>
        <p:txBody>
          <a:bodyPr>
            <a:spAutoFit/>
          </a:bodyPr>
          <a:lstStyle/>
          <a:p>
            <a:endParaRPr lang="en-US" altLang="ko-KR" sz="1600" b="1" dirty="0">
              <a:solidFill>
                <a:srgbClr val="FFFFFF"/>
              </a:solidFill>
              <a:latin typeface="HY견고딕" pitchFamily="18" charset="-127"/>
              <a:ea typeface="HY견고딕" pitchFamily="18" charset="-127"/>
            </a:endParaRPr>
          </a:p>
          <a:p>
            <a:r>
              <a:rPr lang="en-US" altLang="ko-KR" sz="1600" b="1" dirty="0">
                <a:solidFill>
                  <a:srgbClr val="FFFFFF"/>
                </a:solidFill>
                <a:latin typeface="HY견고딕" pitchFamily="18" charset="-127"/>
                <a:ea typeface="HY견고딕" pitchFamily="18" charset="-127"/>
              </a:rPr>
              <a:t> </a:t>
            </a:r>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The SDR is an international reserve asset, </a:t>
            </a:r>
          </a:p>
          <a:p>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 created by the IMF in 1969 to supplement its </a:t>
            </a:r>
          </a:p>
          <a:p>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 member countries' official reserves.</a:t>
            </a:r>
          </a:p>
          <a:p>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 The currency value of the SDR is determined by</a:t>
            </a:r>
          </a:p>
          <a:p>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 summing the values in U.S. dollars, based on </a:t>
            </a:r>
          </a:p>
          <a:p>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 market exchange rates, of a basket of major </a:t>
            </a:r>
          </a:p>
          <a:p>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 currencies (the U.S. dollar, Euro, Japanese yen,</a:t>
            </a:r>
          </a:p>
          <a:p>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 and pound sterling). The SDR currency value is</a:t>
            </a:r>
          </a:p>
          <a:p>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 calculated daily and the valuation basket is</a:t>
            </a:r>
          </a:p>
          <a:p>
            <a:r>
              <a:rPr lang="en-US" altLang="ko-KR" sz="1600" b="1" dirty="0">
                <a:solidFill>
                  <a:srgbClr val="FFFFFF"/>
                </a:solidFill>
                <a:latin typeface="Adobe Heiti Std R" pitchFamily="34" charset="-128"/>
                <a:ea typeface="Adobe Heiti Std R" pitchFamily="34" charset="-128"/>
                <a:cs typeface="Segoe UI Black" panose="020B0A02040204020203" pitchFamily="34" charset="0"/>
              </a:rPr>
              <a:t> reviewed and adjusted every five years.</a:t>
            </a:r>
          </a:p>
          <a:p>
            <a:endParaRPr lang="ko-KR" altLang="en-US" sz="1600" b="1" dirty="0">
              <a:solidFill>
                <a:srgbClr val="FFFFFF"/>
              </a:solidFill>
              <a:latin typeface="Segoe UI Black" panose="020B0A02040204020203" pitchFamily="34" charset="0"/>
              <a:ea typeface="HY견고딕" pitchFamily="18" charset="-127"/>
              <a:cs typeface="Segoe UI Black" panose="020B0A02040204020203" pitchFamily="34" charset="0"/>
            </a:endParaRPr>
          </a:p>
        </p:txBody>
      </p:sp>
      <p:sp>
        <p:nvSpPr>
          <p:cNvPr id="9" name="직사각형 8"/>
          <p:cNvSpPr/>
          <p:nvPr/>
        </p:nvSpPr>
        <p:spPr>
          <a:xfrm>
            <a:off x="1" y="428625"/>
            <a:ext cx="9144000" cy="338554"/>
          </a:xfrm>
          <a:prstGeom prst="rect">
            <a:avLst/>
          </a:prstGeom>
          <a:solidFill>
            <a:srgbClr val="3333FF"/>
          </a:solidFill>
          <a:ln>
            <a:solidFill>
              <a:srgbClr val="00B050"/>
            </a:solidFill>
          </a:ln>
        </p:spPr>
        <p:txBody>
          <a:bodyPr wrap="square">
            <a:spAutoFit/>
          </a:bodyPr>
          <a:lstStyle/>
          <a:p>
            <a:pPr>
              <a:defRPr/>
            </a:pPr>
            <a:r>
              <a:rPr lang="en-US" altLang="ko-KR" sz="1600" b="1" dirty="0" smtClean="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January 9, 2015, </a:t>
            </a:r>
            <a:r>
              <a:rPr lang="en-US" altLang="ko-KR" sz="1600" b="1"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Exchange Rate of 1 SDR</a:t>
            </a:r>
            <a:r>
              <a:rPr lang="ko-KR" altLang="en-US" sz="1600" b="1" dirty="0">
                <a:solidFill>
                  <a:srgbClr val="FFFFFF"/>
                </a:solidFill>
                <a:effectLst>
                  <a:outerShdw blurRad="38100" dist="38100" dir="2700000" algn="tl">
                    <a:srgbClr val="000000">
                      <a:alpha val="43137"/>
                    </a:srgbClr>
                  </a:outerShdw>
                </a:effectLst>
                <a:latin typeface="Segoe UI Black" panose="020B0A02040204020203" pitchFamily="34" charset="0"/>
                <a:ea typeface="HY견고딕" pitchFamily="18" charset="-127"/>
                <a:cs typeface="Segoe UI Black" panose="020B0A02040204020203" pitchFamily="34" charset="0"/>
              </a:rPr>
              <a:t>→ </a:t>
            </a:r>
            <a:r>
              <a:rPr lang="en-US" altLang="ko-KR" sz="1600" b="1"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Price of Unit of  Account</a:t>
            </a:r>
            <a:r>
              <a:rPr lang="ko-KR" altLang="en-US" sz="1600" b="1" dirty="0">
                <a:solidFill>
                  <a:srgbClr val="FFFFFF"/>
                </a:solidFill>
                <a:effectLst>
                  <a:outerShdw blurRad="38100" dist="38100" dir="2700000" algn="tl">
                    <a:srgbClr val="000000">
                      <a:alpha val="43137"/>
                    </a:srgbClr>
                  </a:outerShdw>
                </a:effectLst>
                <a:latin typeface="Segoe UI Black" panose="020B0A02040204020203" pitchFamily="34" charset="0"/>
                <a:ea typeface="HY견고딕" pitchFamily="18" charset="-127"/>
                <a:cs typeface="Segoe UI Black" panose="020B0A02040204020203" pitchFamily="34" charset="0"/>
              </a:rPr>
              <a:t>→</a:t>
            </a:r>
            <a:r>
              <a:rPr lang="en-US" altLang="ko-KR" sz="1600" b="1"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US </a:t>
            </a:r>
            <a:r>
              <a:rPr lang="ko-KR" altLang="en-US" sz="1600" b="1" dirty="0">
                <a:solidFill>
                  <a:srgbClr val="FFFFFF"/>
                </a:solidFill>
                <a:effectLst>
                  <a:outerShdw blurRad="38100" dist="38100" dir="2700000" algn="tl">
                    <a:srgbClr val="000000">
                      <a:alpha val="43137"/>
                    </a:srgbClr>
                  </a:outerShdw>
                </a:effectLst>
                <a:latin typeface="Segoe UI Black" panose="020B0A02040204020203" pitchFamily="34" charset="0"/>
                <a:ea typeface="HY견고딕" pitchFamily="18" charset="-127"/>
                <a:cs typeface="Segoe UI Black" panose="020B0A02040204020203" pitchFamily="34" charset="0"/>
              </a:rPr>
              <a:t> </a:t>
            </a:r>
            <a:r>
              <a:rPr lang="en-US" altLang="ko-KR" sz="1600" b="1"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en-US" altLang="ko-KR" sz="1600" b="1" dirty="0" smtClean="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1.43</a:t>
            </a:r>
            <a:endParaRPr lang="ko-KR" altLang="en-US" sz="1600" b="1" dirty="0">
              <a:solidFill>
                <a:srgbClr val="FFFFFF"/>
              </a:solidFill>
              <a:effectLst>
                <a:outerShdw blurRad="38100" dist="38100" dir="2700000" algn="tl">
                  <a:srgbClr val="000000">
                    <a:alpha val="43137"/>
                  </a:srgbClr>
                </a:outerShdw>
              </a:effectLst>
              <a:latin typeface="Segoe UI Black" panose="020B0A02040204020203" pitchFamily="34" charset="0"/>
              <a:ea typeface="HY견고딕" pitchFamily="18" charset="-127"/>
              <a:cs typeface="Segoe UI Black" panose="020B0A02040204020203" pitchFamily="34" charset="0"/>
            </a:endParaRPr>
          </a:p>
        </p:txBody>
      </p:sp>
      <p:sp>
        <p:nvSpPr>
          <p:cNvPr id="39945" name="직사각형 9"/>
          <p:cNvSpPr>
            <a:spLocks noChangeArrowheads="1"/>
          </p:cNvSpPr>
          <p:nvPr/>
        </p:nvSpPr>
        <p:spPr bwMode="auto">
          <a:xfrm>
            <a:off x="3500438" y="1143000"/>
            <a:ext cx="4714875" cy="369888"/>
          </a:xfrm>
          <a:prstGeom prst="rect">
            <a:avLst/>
          </a:prstGeom>
          <a:solidFill>
            <a:srgbClr val="FFFF00"/>
          </a:solidFill>
          <a:ln w="9525">
            <a:solidFill>
              <a:srgbClr val="00B050"/>
            </a:solidFill>
            <a:miter lim="800000"/>
            <a:headEnd/>
            <a:tailEnd/>
          </a:ln>
        </p:spPr>
        <p:txBody>
          <a:bodyPr>
            <a:spAutoFit/>
          </a:bodyPr>
          <a:lstStyle/>
          <a:p>
            <a:pPr>
              <a:defRPr/>
            </a:pPr>
            <a:r>
              <a:rPr lang="en-US" altLang="ko-KR" sz="1600" dirty="0">
                <a:solidFill>
                  <a:srgbClr val="FF0000"/>
                </a:solidFill>
                <a:latin typeface="HY견고딕" pitchFamily="18" charset="-127"/>
                <a:ea typeface="HY견고딕" pitchFamily="18" charset="-127"/>
              </a:rPr>
              <a:t> </a:t>
            </a:r>
            <a:r>
              <a:rPr lang="en-US" altLang="ko-KR" sz="1800" b="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IMF Website: http://www.imf.org </a:t>
            </a:r>
            <a:endParaRPr lang="ko-KR" altLang="en-US" sz="1800" b="1" dirty="0">
              <a:solidFill>
                <a:srgbClr val="FF0000"/>
              </a:solidFill>
              <a:effectLst>
                <a:outerShdw blurRad="38100" dist="38100" dir="2700000" algn="tl">
                  <a:srgbClr val="000000">
                    <a:alpha val="43137"/>
                  </a:srgbClr>
                </a:outerShdw>
              </a:effectLst>
              <a:latin typeface="Segoe UI Black" panose="020B0A02040204020203" pitchFamily="34" charset="0"/>
              <a:ea typeface="HY견고딕" pitchFamily="18" charset="-127"/>
              <a:cs typeface="Segoe UI Black" panose="020B0A02040204020203" pitchFamily="34" charset="0"/>
            </a:endParaRPr>
          </a:p>
        </p:txBody>
      </p:sp>
      <p:sp>
        <p:nvSpPr>
          <p:cNvPr id="12" name="직사각형 11"/>
          <p:cNvSpPr/>
          <p:nvPr/>
        </p:nvSpPr>
        <p:spPr>
          <a:xfrm>
            <a:off x="1" y="-1"/>
            <a:ext cx="9144000" cy="461665"/>
          </a:xfrm>
          <a:prstGeom prst="rect">
            <a:avLst/>
          </a:prstGeom>
          <a:solidFill>
            <a:srgbClr val="FFFF00"/>
          </a:solidFill>
          <a:ln>
            <a:solidFill>
              <a:srgbClr val="517F67"/>
            </a:solidFill>
          </a:ln>
        </p:spPr>
        <p:txBody>
          <a:bodyPr wrap="square">
            <a:spAutoFit/>
          </a:bodyPr>
          <a:lstStyle/>
          <a:p>
            <a:pPr>
              <a:defRPr/>
            </a:pPr>
            <a:r>
              <a:rPr lang="en-US" sz="2000" dirty="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  </a:t>
            </a:r>
            <a:r>
              <a:rPr lang="en-US"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    </a:t>
            </a:r>
            <a:r>
              <a:rPr lang="en-US"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4. </a:t>
            </a:r>
            <a:r>
              <a:rPr lang="en-US"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UN </a:t>
            </a:r>
            <a:r>
              <a:rPr lang="en-US"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International Monetary Fund </a:t>
            </a:r>
            <a:r>
              <a:rPr lang="en-US" dirty="0">
                <a:solidFill>
                  <a:schemeClr val="bg1"/>
                </a:solidFill>
                <a:effectLst>
                  <a:outerShdw blurRad="38100" dist="38100" dir="2700000" algn="tl">
                    <a:srgbClr val="000000">
                      <a:alpha val="43137"/>
                    </a:srgbClr>
                  </a:outerShdw>
                </a:effectLst>
                <a:latin typeface="HY견고딕" pitchFamily="18" charset="-127"/>
                <a:ea typeface="HY견고딕" pitchFamily="18" charset="-127"/>
              </a:rPr>
              <a:t>(</a:t>
            </a:r>
            <a:r>
              <a:rPr lang="ko-KR" altLang="en-US" b="1" dirty="0" err="1">
                <a:solidFill>
                  <a:schemeClr val="bg1"/>
                </a:solidFill>
                <a:effectLst>
                  <a:outerShdw blurRad="38100" dist="38100" dir="2700000" algn="tl">
                    <a:srgbClr val="000000">
                      <a:alpha val="43137"/>
                    </a:srgbClr>
                  </a:outerShdw>
                </a:effectLst>
                <a:latin typeface="Segoe UI Black" panose="020B0A02040204020203" pitchFamily="34" charset="0"/>
                <a:ea typeface="한양해서" pitchFamily="18" charset="-127"/>
                <a:cs typeface="Segoe UI Black" panose="020B0A02040204020203" pitchFamily="34" charset="0"/>
              </a:rPr>
              <a:t>国际货币基金组织</a:t>
            </a:r>
            <a:r>
              <a:rPr lang="en-US" altLang="ko-KR" b="1" dirty="0" smtClean="0">
                <a:solidFill>
                  <a:schemeClr val="bg1"/>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(5)</a:t>
            </a:r>
            <a:r>
              <a:rPr lang="en-US" altLang="ko-KR"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  </a:t>
            </a:r>
            <a:endParaRPr lang="ko-KR" altLang="en-US" dirty="0">
              <a:solidFill>
                <a:srgbClr val="FF0000"/>
              </a:solidFill>
              <a:effectLst>
                <a:outerShdw blurRad="38100" dist="38100" dir="2700000" algn="tl">
                  <a:srgbClr val="000000">
                    <a:alpha val="43137"/>
                  </a:srgbClr>
                </a:outerShdw>
              </a:effectLst>
              <a:latin typeface="HY견고딕" pitchFamily="18" charset="-127"/>
              <a:ea typeface="HY견고딕" pitchFamily="18" charset="-127"/>
            </a:endParaRPr>
          </a:p>
        </p:txBody>
      </p:sp>
      <p:sp>
        <p:nvSpPr>
          <p:cNvPr id="13" name="직사각형 12"/>
          <p:cNvSpPr/>
          <p:nvPr/>
        </p:nvSpPr>
        <p:spPr>
          <a:xfrm>
            <a:off x="2571750" y="785812"/>
            <a:ext cx="6572251" cy="338554"/>
          </a:xfrm>
          <a:prstGeom prst="rect">
            <a:avLst/>
          </a:prstGeom>
          <a:solidFill>
            <a:srgbClr val="FFFF00"/>
          </a:solidFill>
          <a:ln>
            <a:solidFill>
              <a:srgbClr val="00B050"/>
            </a:solidFill>
          </a:ln>
        </p:spPr>
        <p:txBody>
          <a:bodyPr wrap="square">
            <a:spAutoFit/>
          </a:bodyPr>
          <a:lstStyle/>
          <a:p>
            <a:pPr>
              <a:defRPr/>
            </a:pPr>
            <a:r>
              <a:rPr lang="en-US" sz="1600"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en-US" sz="1600" b="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1 SDR = </a:t>
            </a:r>
            <a:r>
              <a:rPr lang="en-US" altLang="ko-KR" sz="1600" b="1" dirty="0" smtClean="0">
                <a:solidFill>
                  <a:srgbClr val="FF0000"/>
                </a:solidFill>
                <a:effectLst>
                  <a:outerShdw blurRad="38100" dist="38100" dir="2700000" algn="tl">
                    <a:srgbClr val="000000">
                      <a:alpha val="43137"/>
                    </a:srgbClr>
                  </a:outerShdw>
                </a:effectLst>
              </a:rPr>
              <a:t>18,064</a:t>
            </a:r>
            <a:r>
              <a:rPr lang="en-US" altLang="ko-KR" sz="1600" dirty="0" smtClean="0"/>
              <a:t> </a:t>
            </a:r>
            <a:r>
              <a:rPr lang="en-US" altLang="ko-KR" sz="1600" b="1" dirty="0" smtClean="0">
                <a:solidFill>
                  <a:srgbClr val="FF0000"/>
                </a:solidFill>
                <a:effectLst>
                  <a:outerShdw blurRad="38100" dist="38100" dir="2700000" algn="tl">
                    <a:srgbClr val="000000">
                      <a:alpha val="43137"/>
                    </a:srgbClr>
                  </a:outerShdw>
                </a:effectLst>
              </a:rPr>
              <a:t>Rupiah. </a:t>
            </a:r>
            <a:r>
              <a:rPr lang="en-US" sz="16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8,76 </a:t>
            </a:r>
            <a:r>
              <a:rPr lang="en-US" sz="1600" b="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Chinese Yuan, </a:t>
            </a:r>
            <a:r>
              <a:rPr lang="en-US" sz="16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1,569 </a:t>
            </a:r>
            <a:r>
              <a:rPr lang="en-US" sz="1600" b="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Korean </a:t>
            </a:r>
            <a:r>
              <a:rPr lang="en-US" sz="16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Won, </a:t>
            </a:r>
            <a:endParaRPr lang="en-US" sz="1600" b="1" dirty="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45</a:t>
            </a:fld>
            <a:endParaRPr lang="en-US" altLang="ko-KR"/>
          </a:p>
        </p:txBody>
      </p:sp>
      <p:sp>
        <p:nvSpPr>
          <p:cNvPr id="3" name="직사각형 2"/>
          <p:cNvSpPr/>
          <p:nvPr/>
        </p:nvSpPr>
        <p:spPr>
          <a:xfrm>
            <a:off x="0" y="657225"/>
            <a:ext cx="9144000" cy="6186309"/>
          </a:xfrm>
          <a:prstGeom prst="rect">
            <a:avLst/>
          </a:prstGeom>
          <a:solidFill>
            <a:srgbClr val="FFFFFF"/>
          </a:solidFill>
        </p:spPr>
        <p:txBody>
          <a:bodyPr wrap="square">
            <a:spAutoFit/>
          </a:bodyPr>
          <a:lstStyle/>
          <a:p>
            <a:pPr lvl="0" indent="139700" latinLnBrk="1"/>
            <a:endParaRPr kumimoji="1" lang="en-US" altLang="ko-KR" sz="1800" b="1" dirty="0" smtClean="0">
              <a:solidFill>
                <a:srgbClr val="0000FF"/>
              </a:solidFill>
              <a:latin typeface="Adobe 고딕 Std B" pitchFamily="34" charset="-127"/>
              <a:ea typeface="Adobe 고딕 Std B" pitchFamily="34" charset="-127"/>
              <a:cs typeface="Times New Roman" pitchFamily="18" charset="0"/>
            </a:endParaRPr>
          </a:p>
          <a:p>
            <a:pPr marL="285750" lvl="0" indent="-285750" latinLnBrk="1">
              <a:buFont typeface="Wingdings" pitchFamily="2" charset="2"/>
              <a:buChar char="l"/>
            </a:pPr>
            <a:r>
              <a:rPr kumimoji="1" lang="en-US" altLang="ko-KR" sz="1800" b="1" dirty="0" smtClean="0">
                <a:solidFill>
                  <a:srgbClr val="0000FF"/>
                </a:solidFill>
                <a:latin typeface="+mj-ea"/>
                <a:ea typeface="+mj-ea"/>
                <a:cs typeface="Times New Roman" pitchFamily="18" charset="0"/>
              </a:rPr>
              <a:t>As there were 227 passengers on board MH370, which vanished on March 8 and is believed to have plunged in the southern Indian Ocean based on latest satellite analysis from Britain, Malaysia Airlines' liability could come close to US$40 million.</a:t>
            </a:r>
          </a:p>
          <a:p>
            <a:pPr marL="285750" lvl="0" indent="-285750" latinLnBrk="1">
              <a:buFont typeface="Wingdings" pitchFamily="2" charset="2"/>
              <a:buChar char="l"/>
            </a:pPr>
            <a:endParaRPr kumimoji="1" lang="en-US" altLang="ko-KR" sz="1800" b="1" dirty="0" smtClean="0">
              <a:solidFill>
                <a:srgbClr val="0000FF"/>
              </a:solidFill>
              <a:latin typeface="+mj-ea"/>
              <a:ea typeface="+mj-ea"/>
              <a:cs typeface="Times New Roman" pitchFamily="18" charset="0"/>
            </a:endParaRPr>
          </a:p>
          <a:p>
            <a:pPr marL="285750" lvl="0" indent="-285750" latinLnBrk="1">
              <a:buFont typeface="Wingdings" pitchFamily="2" charset="2"/>
              <a:buChar char="l"/>
            </a:pPr>
            <a:r>
              <a:rPr kumimoji="1" lang="en-US" altLang="ko-KR" sz="1800" b="1" dirty="0" smtClean="0">
                <a:solidFill>
                  <a:srgbClr val="006600"/>
                </a:solidFill>
                <a:latin typeface="+mj-ea"/>
                <a:ea typeface="+mj-ea"/>
                <a:cs typeface="Times New Roman" pitchFamily="18" charset="0"/>
              </a:rPr>
              <a:t>But if an airline is found to be guilty of negligence, its liability can be much </a:t>
            </a:r>
          </a:p>
          <a:p>
            <a:pPr lvl="0" latinLnBrk="1"/>
            <a:r>
              <a:rPr kumimoji="1" lang="en-US" altLang="ko-KR" sz="1800" b="1" dirty="0">
                <a:solidFill>
                  <a:srgbClr val="006600"/>
                </a:solidFill>
                <a:latin typeface="+mj-ea"/>
                <a:ea typeface="+mj-ea"/>
                <a:cs typeface="Times New Roman" pitchFamily="18" charset="0"/>
              </a:rPr>
              <a:t> </a:t>
            </a:r>
            <a:r>
              <a:rPr kumimoji="1" lang="en-US" altLang="ko-KR" sz="1800" b="1" dirty="0" smtClean="0">
                <a:solidFill>
                  <a:srgbClr val="006600"/>
                </a:solidFill>
                <a:latin typeface="+mj-ea"/>
                <a:ea typeface="+mj-ea"/>
                <a:cs typeface="Times New Roman" pitchFamily="18" charset="0"/>
              </a:rPr>
              <a:t>    higher, says the Bloomberg report. </a:t>
            </a:r>
          </a:p>
          <a:p>
            <a:pPr lvl="0" indent="139700" latinLnBrk="1"/>
            <a:r>
              <a:rPr kumimoji="1" lang="en-US" altLang="ko-KR" sz="1800" b="1" dirty="0" smtClean="0">
                <a:solidFill>
                  <a:schemeClr val="bg2"/>
                </a:solidFill>
                <a:latin typeface="+mj-ea"/>
                <a:ea typeface="+mj-ea"/>
                <a:cs typeface="Times New Roman" pitchFamily="18" charset="0"/>
              </a:rPr>
              <a:t>  </a:t>
            </a:r>
          </a:p>
          <a:p>
            <a:pPr marL="285750" lvl="0" indent="-285750" latinLnBrk="1">
              <a:buFont typeface="Wingdings" pitchFamily="2" charset="2"/>
              <a:buChar char="l"/>
            </a:pPr>
            <a:r>
              <a:rPr kumimoji="1" lang="en-US" altLang="ko-KR" sz="1800" b="1" dirty="0" smtClean="0">
                <a:solidFill>
                  <a:srgbClr val="C00000"/>
                </a:solidFill>
                <a:latin typeface="+mj-ea"/>
                <a:ea typeface="+mj-ea"/>
                <a:cs typeface="Times New Roman" pitchFamily="18" charset="0"/>
              </a:rPr>
              <a:t>The cap of about US$175,000 in damages per passenger as stipulate in </a:t>
            </a:r>
          </a:p>
          <a:p>
            <a:pPr marL="285750" lvl="0" indent="-285750" latinLnBrk="1"/>
            <a:r>
              <a:rPr kumimoji="1" lang="en-US" altLang="ko-KR" sz="1800" b="1" dirty="0" smtClean="0">
                <a:solidFill>
                  <a:srgbClr val="C00000"/>
                </a:solidFill>
                <a:latin typeface="+mj-ea"/>
                <a:ea typeface="+mj-ea"/>
                <a:cs typeface="Times New Roman" pitchFamily="18" charset="0"/>
              </a:rPr>
              <a:t>     the treaty may no longer apply in this scenario, as family member of the affected passengers may sue and demand much higher compensation.</a:t>
            </a:r>
            <a:r>
              <a:rPr lang="en-US" altLang="ko-KR" sz="1800" dirty="0" smtClean="0">
                <a:solidFill>
                  <a:srgbClr val="C00000"/>
                </a:solidFill>
                <a:latin typeface="+mj-ea"/>
                <a:ea typeface="+mj-ea"/>
              </a:rPr>
              <a:t> </a:t>
            </a:r>
          </a:p>
          <a:p>
            <a:pPr lvl="0" latinLnBrk="1"/>
            <a:endParaRPr lang="en-US" altLang="ko-KR" sz="1800" dirty="0" smtClean="0">
              <a:solidFill>
                <a:srgbClr val="C00000"/>
              </a:solidFill>
              <a:latin typeface="+mj-ea"/>
              <a:ea typeface="+mj-ea"/>
            </a:endParaRPr>
          </a:p>
          <a:p>
            <a:pPr marL="285750" lvl="0" indent="-285750" latinLnBrk="1">
              <a:buFont typeface="Wingdings" pitchFamily="2" charset="2"/>
              <a:buChar char="l"/>
            </a:pPr>
            <a:r>
              <a:rPr lang="en-US" altLang="ko-KR" sz="1800" b="1" dirty="0" smtClean="0">
                <a:solidFill>
                  <a:schemeClr val="accent3">
                    <a:lumMod val="25000"/>
                  </a:schemeClr>
                </a:solidFill>
                <a:latin typeface="+mj-ea"/>
                <a:ea typeface="+mj-ea"/>
              </a:rPr>
              <a:t>The carrier said it has </a:t>
            </a:r>
            <a:r>
              <a:rPr lang="en-US" altLang="ko-KR" sz="1800" b="1" dirty="0" smtClean="0">
                <a:solidFill>
                  <a:srgbClr val="FF0000"/>
                </a:solidFill>
                <a:latin typeface="+mj-ea"/>
                <a:ea typeface="+mj-ea"/>
              </a:rPr>
              <a:t>“adequate insurance coverage in place to meet all</a:t>
            </a:r>
          </a:p>
          <a:p>
            <a:pPr lvl="0" latinLnBrk="1"/>
            <a:r>
              <a:rPr lang="en-US" altLang="ko-KR" sz="1800" b="1" dirty="0">
                <a:solidFill>
                  <a:srgbClr val="FF0000"/>
                </a:solidFill>
                <a:latin typeface="+mj-ea"/>
                <a:ea typeface="+mj-ea"/>
              </a:rPr>
              <a:t> </a:t>
            </a:r>
            <a:r>
              <a:rPr lang="en-US" altLang="ko-KR" sz="1800" b="1" dirty="0" smtClean="0">
                <a:solidFill>
                  <a:srgbClr val="FF0000"/>
                </a:solidFill>
                <a:latin typeface="+mj-ea"/>
                <a:ea typeface="+mj-ea"/>
              </a:rPr>
              <a:t>     reasonable costs” </a:t>
            </a:r>
            <a:r>
              <a:rPr lang="en-US" altLang="ko-KR" sz="1800" b="1" dirty="0" smtClean="0">
                <a:solidFill>
                  <a:schemeClr val="accent3">
                    <a:lumMod val="25000"/>
                  </a:schemeClr>
                </a:solidFill>
                <a:latin typeface="+mj-ea"/>
                <a:ea typeface="+mj-ea"/>
              </a:rPr>
              <a:t>of the disaster, including assisting families amid the </a:t>
            </a:r>
          </a:p>
          <a:p>
            <a:pPr lvl="0" latinLnBrk="1"/>
            <a:r>
              <a:rPr lang="en-US" altLang="ko-KR" sz="1800" b="1" dirty="0">
                <a:solidFill>
                  <a:schemeClr val="accent3">
                    <a:lumMod val="25000"/>
                  </a:schemeClr>
                </a:solidFill>
                <a:latin typeface="+mj-ea"/>
                <a:ea typeface="+mj-ea"/>
              </a:rPr>
              <a:t> </a:t>
            </a:r>
            <a:r>
              <a:rPr lang="en-US" altLang="ko-KR" sz="1800" b="1" dirty="0" smtClean="0">
                <a:solidFill>
                  <a:schemeClr val="accent3">
                    <a:lumMod val="25000"/>
                  </a:schemeClr>
                </a:solidFill>
                <a:latin typeface="+mj-ea"/>
                <a:ea typeface="+mj-ea"/>
              </a:rPr>
              <a:t>     search.  Malaysia Airlines has already made financial-assistance offers to </a:t>
            </a:r>
          </a:p>
          <a:p>
            <a:pPr lvl="0" latinLnBrk="1"/>
            <a:r>
              <a:rPr lang="en-US" altLang="ko-KR" sz="1800" b="1" dirty="0">
                <a:solidFill>
                  <a:schemeClr val="accent3">
                    <a:lumMod val="25000"/>
                  </a:schemeClr>
                </a:solidFill>
                <a:latin typeface="+mj-ea"/>
                <a:ea typeface="+mj-ea"/>
              </a:rPr>
              <a:t> </a:t>
            </a:r>
            <a:r>
              <a:rPr lang="en-US" altLang="ko-KR" sz="1800" b="1" dirty="0" smtClean="0">
                <a:solidFill>
                  <a:schemeClr val="accent3">
                    <a:lumMod val="25000"/>
                  </a:schemeClr>
                </a:solidFill>
                <a:latin typeface="+mj-ea"/>
                <a:ea typeface="+mj-ea"/>
              </a:rPr>
              <a:t>     families of about US$5,000 each.</a:t>
            </a:r>
          </a:p>
          <a:p>
            <a:pPr lvl="0" indent="139700" latinLnBrk="1"/>
            <a:endParaRPr lang="en-US" altLang="ko-KR" sz="1800" dirty="0" smtClean="0">
              <a:solidFill>
                <a:schemeClr val="accent3">
                  <a:lumMod val="25000"/>
                </a:schemeClr>
              </a:solidFill>
              <a:latin typeface="+mj-ea"/>
              <a:ea typeface="+mj-ea"/>
            </a:endParaRPr>
          </a:p>
          <a:p>
            <a:pPr marL="285750" lvl="0" indent="-285750" latinLnBrk="1">
              <a:buFont typeface="Wingdings" pitchFamily="2" charset="2"/>
              <a:buChar char="l"/>
            </a:pPr>
            <a:r>
              <a:rPr lang="en-US" altLang="ko-KR" sz="1800" b="1" dirty="0" smtClean="0">
                <a:solidFill>
                  <a:schemeClr val="accent6">
                    <a:lumMod val="50000"/>
                  </a:schemeClr>
                </a:solidFill>
                <a:latin typeface="+mj-ea"/>
                <a:ea typeface="+mj-ea"/>
              </a:rPr>
              <a:t>Survivors’ best chance for seeking more would be to find a way to sue in </a:t>
            </a:r>
          </a:p>
          <a:p>
            <a:pPr lvl="0" latinLnBrk="1"/>
            <a:r>
              <a:rPr lang="en-US" altLang="ko-KR" sz="1800" b="1" dirty="0" smtClean="0">
                <a:solidFill>
                  <a:schemeClr val="accent6">
                    <a:lumMod val="50000"/>
                  </a:schemeClr>
                </a:solidFill>
                <a:latin typeface="+mj-ea"/>
                <a:ea typeface="+mj-ea"/>
              </a:rPr>
              <a:t>      the U.S., where awards and settlements can be more generous than in the </a:t>
            </a:r>
          </a:p>
          <a:p>
            <a:pPr lvl="0" latinLnBrk="1"/>
            <a:r>
              <a:rPr lang="en-US" altLang="ko-KR" sz="1800" b="1" dirty="0">
                <a:solidFill>
                  <a:schemeClr val="accent6">
                    <a:lumMod val="50000"/>
                  </a:schemeClr>
                </a:solidFill>
                <a:latin typeface="+mj-ea"/>
                <a:ea typeface="+mj-ea"/>
              </a:rPr>
              <a:t> </a:t>
            </a:r>
            <a:r>
              <a:rPr lang="en-US" altLang="ko-KR" sz="1800" b="1" dirty="0" smtClean="0">
                <a:solidFill>
                  <a:schemeClr val="accent6">
                    <a:lumMod val="50000"/>
                  </a:schemeClr>
                </a:solidFill>
                <a:latin typeface="+mj-ea"/>
                <a:ea typeface="+mj-ea"/>
              </a:rPr>
              <a:t>     two Asian countries. </a:t>
            </a:r>
          </a:p>
          <a:p>
            <a:pPr lvl="0" indent="139700" latinLnBrk="1"/>
            <a:r>
              <a:rPr kumimoji="1" lang="en-US" altLang="ko-KR" sz="1800" b="1" dirty="0" smtClean="0">
                <a:solidFill>
                  <a:schemeClr val="accent6">
                    <a:lumMod val="50000"/>
                  </a:schemeClr>
                </a:solidFill>
                <a:latin typeface="+mj-ea"/>
                <a:ea typeface="+mj-ea"/>
                <a:cs typeface="Times New Roman" pitchFamily="18" charset="0"/>
              </a:rPr>
              <a:t>  </a:t>
            </a:r>
          </a:p>
        </p:txBody>
      </p:sp>
      <p:sp>
        <p:nvSpPr>
          <p:cNvPr id="4" name="직사각형 3"/>
          <p:cNvSpPr/>
          <p:nvPr/>
        </p:nvSpPr>
        <p:spPr>
          <a:xfrm>
            <a:off x="0" y="0"/>
            <a:ext cx="9144000" cy="646331"/>
          </a:xfrm>
          <a:prstGeom prst="rect">
            <a:avLst/>
          </a:prstGeom>
          <a:solidFill>
            <a:schemeClr val="tx1">
              <a:lumMod val="75000"/>
            </a:schemeClr>
          </a:solidFill>
        </p:spPr>
        <p:txBody>
          <a:bodyPr wrap="square">
            <a:spAutoFit/>
          </a:bodyPr>
          <a:lstStyle/>
          <a:p>
            <a:pPr latinLnBrk="0"/>
            <a:r>
              <a:rPr kumimoji="1" lang="en-US" altLang="ko-KR" sz="18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4. </a:t>
            </a:r>
            <a:r>
              <a:rPr lang="en-US" altLang="ko-KR" sz="1800" b="1" dirty="0" smtClean="0">
                <a:solidFill>
                  <a:srgbClr val="FF0000"/>
                </a:solidFill>
                <a:effectLst>
                  <a:outerShdw blurRad="38100" dist="38100" dir="2700000" algn="tl">
                    <a:srgbClr val="000000">
                      <a:alpha val="43137"/>
                    </a:srgbClr>
                  </a:outerShdw>
                </a:effectLst>
              </a:rPr>
              <a:t>The venue of the jurisdiction and amount of compensation for damage</a:t>
            </a:r>
            <a:endParaRPr lang="ko-KR" altLang="ko-KR" sz="1800" b="1" dirty="0" smtClean="0">
              <a:solidFill>
                <a:srgbClr val="FF0000"/>
              </a:solidFill>
              <a:effectLst>
                <a:outerShdw blurRad="38100" dist="38100" dir="2700000" algn="tl">
                  <a:srgbClr val="000000">
                    <a:alpha val="43137"/>
                  </a:srgbClr>
                </a:outerShdw>
              </a:effectLst>
            </a:endParaRPr>
          </a:p>
          <a:p>
            <a:pPr fontAlgn="t" latinLnBrk="0"/>
            <a:r>
              <a:rPr lang="en-US" altLang="ko-KR" sz="1800" b="1" dirty="0" smtClean="0">
                <a:solidFill>
                  <a:srgbClr val="FF0000"/>
                </a:solidFill>
                <a:effectLst>
                  <a:outerShdw blurRad="38100" dist="38100" dir="2700000" algn="tl">
                    <a:srgbClr val="000000">
                      <a:alpha val="43137"/>
                    </a:srgbClr>
                  </a:outerShdw>
                </a:effectLst>
              </a:rPr>
              <a:t>         caused by aircraft’s accidents of Indonesia and Malaysia </a:t>
            </a:r>
            <a:r>
              <a:rPr lang="en-US" altLang="ko-KR" sz="18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Airlines </a:t>
            </a:r>
            <a:r>
              <a:rPr kumimoji="1" lang="en-US" altLang="ko-KR" sz="18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(6)</a:t>
            </a:r>
            <a:r>
              <a:rPr lang="en-US" altLang="ko-KR" sz="18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46</a:t>
            </a:fld>
            <a:endParaRPr lang="en-US" altLang="ko-KR"/>
          </a:p>
        </p:txBody>
      </p:sp>
      <p:sp>
        <p:nvSpPr>
          <p:cNvPr id="3" name="직사각형 2"/>
          <p:cNvSpPr/>
          <p:nvPr/>
        </p:nvSpPr>
        <p:spPr>
          <a:xfrm>
            <a:off x="0" y="0"/>
            <a:ext cx="9144000" cy="830997"/>
          </a:xfrm>
          <a:prstGeom prst="rect">
            <a:avLst/>
          </a:prstGeom>
          <a:solidFill>
            <a:schemeClr val="tx1">
              <a:lumMod val="75000"/>
            </a:schemeClr>
          </a:solidFill>
        </p:spPr>
        <p:txBody>
          <a:bodyPr wrap="square">
            <a:spAutoFit/>
          </a:bodyPr>
          <a:lstStyle/>
          <a:p>
            <a:pPr lvl="0" algn="ctr" latinLnBrk="1"/>
            <a:r>
              <a:rPr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5. Air carrier’s liability under the Indonesian and </a:t>
            </a:r>
          </a:p>
          <a:p>
            <a:pPr lvl="0" algn="ctr" latinLnBrk="1"/>
            <a:r>
              <a:rPr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Chinese Civil Aviation Law (1)</a:t>
            </a:r>
            <a:endParaRPr kumimoji="1" lang="en-US" altLang="ko-KR"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직사각형 3"/>
          <p:cNvSpPr/>
          <p:nvPr/>
        </p:nvSpPr>
        <p:spPr>
          <a:xfrm>
            <a:off x="0" y="830998"/>
            <a:ext cx="10937290" cy="6678751"/>
          </a:xfrm>
          <a:prstGeom prst="rect">
            <a:avLst/>
          </a:prstGeom>
          <a:solidFill>
            <a:srgbClr val="FFFFFF"/>
          </a:solidFill>
        </p:spPr>
        <p:txBody>
          <a:bodyPr wrap="square">
            <a:spAutoFit/>
          </a:bodyPr>
          <a:lstStyle/>
          <a:p>
            <a:pPr latinLnBrk="1"/>
            <a:r>
              <a:rPr lang="en-US" altLang="ko-KR" b="1" u="sng" dirty="0" smtClean="0">
                <a:solidFill>
                  <a:srgbClr val="FF3399"/>
                </a:solidFill>
              </a:rPr>
              <a:t>Indonesia Aviation Law of 2009 (1)</a:t>
            </a:r>
          </a:p>
          <a:p>
            <a:pPr latinLnBrk="1"/>
            <a:endParaRPr lang="en-US" altLang="ko-KR" b="1" u="sng" dirty="0" smtClean="0">
              <a:solidFill>
                <a:srgbClr val="FF3399"/>
              </a:solidFill>
            </a:endParaRPr>
          </a:p>
          <a:p>
            <a:pPr latinLnBrk="1"/>
            <a:r>
              <a:rPr lang="en-US" altLang="ko-KR" sz="2000" b="1" dirty="0" smtClean="0">
                <a:solidFill>
                  <a:srgbClr val="086C19"/>
                </a:solidFill>
              </a:rPr>
              <a:t>   </a:t>
            </a:r>
            <a:r>
              <a:rPr lang="en-US" altLang="ko-KR" sz="2000" b="1" dirty="0" smtClean="0">
                <a:solidFill>
                  <a:srgbClr val="086C19"/>
                </a:solidFill>
                <a:sym typeface="Wingdings"/>
              </a:rPr>
              <a:t>  </a:t>
            </a:r>
            <a:r>
              <a:rPr lang="en-US" altLang="ko-KR" sz="2000" b="1" dirty="0" smtClean="0">
                <a:solidFill>
                  <a:srgbClr val="086C19"/>
                </a:solidFill>
              </a:rPr>
              <a:t>Any carrier shall be liable for indemnity for death of passengers,</a:t>
            </a:r>
          </a:p>
          <a:p>
            <a:pPr latinLnBrk="1"/>
            <a:r>
              <a:rPr lang="en-US" altLang="ko-KR" sz="2000" b="1" dirty="0" smtClean="0">
                <a:solidFill>
                  <a:srgbClr val="086C19"/>
                </a:solidFill>
              </a:rPr>
              <a:t>        permanent defects, or injuries caused by incidents on board </a:t>
            </a:r>
          </a:p>
          <a:p>
            <a:pPr latinLnBrk="1"/>
            <a:r>
              <a:rPr lang="en-US" altLang="ko-KR" sz="2000" b="1" dirty="0" smtClean="0">
                <a:solidFill>
                  <a:srgbClr val="086C19"/>
                </a:solidFill>
              </a:rPr>
              <a:t>        the aircraft and/or while getting on or off the aircraft. </a:t>
            </a:r>
          </a:p>
          <a:p>
            <a:pPr latinLnBrk="1"/>
            <a:endParaRPr lang="en-US" altLang="ko-KR" sz="2000" b="1" dirty="0" smtClean="0">
              <a:solidFill>
                <a:srgbClr val="3333FF"/>
              </a:solidFill>
            </a:endParaRPr>
          </a:p>
          <a:p>
            <a:pPr latinLnBrk="1"/>
            <a:r>
              <a:rPr lang="en-US" altLang="ko-KR" sz="2000" b="1" dirty="0" smtClean="0">
                <a:solidFill>
                  <a:srgbClr val="3333FF"/>
                </a:solidFill>
              </a:rPr>
              <a:t>   </a:t>
            </a:r>
            <a:r>
              <a:rPr lang="en-US" altLang="ko-KR" sz="2000" b="1" dirty="0" smtClean="0">
                <a:solidFill>
                  <a:srgbClr val="3333FF"/>
                </a:solidFill>
                <a:sym typeface="Wingdings"/>
              </a:rPr>
              <a:t> </a:t>
            </a:r>
            <a:r>
              <a:rPr lang="en-US" altLang="ko-KR" sz="2000" b="1" dirty="0" smtClean="0">
                <a:solidFill>
                  <a:srgbClr val="3333FF"/>
                </a:solidFill>
              </a:rPr>
              <a:t> Any beneficiary/next </a:t>
            </a:r>
            <a:r>
              <a:rPr lang="en-US" altLang="ko-KR" sz="2000" b="1" dirty="0" smtClean="0">
                <a:solidFill>
                  <a:srgbClr val="0000FF"/>
                </a:solidFill>
              </a:rPr>
              <a:t>of kin of the victim or the victim suffered </a:t>
            </a:r>
          </a:p>
          <a:p>
            <a:pPr latinLnBrk="1"/>
            <a:r>
              <a:rPr lang="en-US" altLang="ko-KR" sz="2000" b="1" dirty="0" smtClean="0">
                <a:solidFill>
                  <a:srgbClr val="0000FF"/>
                </a:solidFill>
              </a:rPr>
              <a:t>        due to air transportation incident as meant in loss shall submit</a:t>
            </a:r>
          </a:p>
          <a:p>
            <a:pPr latinLnBrk="1"/>
            <a:r>
              <a:rPr lang="en-US" altLang="ko-KR" sz="2000" b="1" dirty="0" smtClean="0">
                <a:solidFill>
                  <a:srgbClr val="0000FF"/>
                </a:solidFill>
              </a:rPr>
              <a:t>        a law suit to the court in order to get additional compensation </a:t>
            </a:r>
          </a:p>
          <a:p>
            <a:pPr latinLnBrk="1"/>
            <a:r>
              <a:rPr lang="en-US" altLang="ko-KR" sz="2000" b="1" dirty="0" smtClean="0">
                <a:solidFill>
                  <a:srgbClr val="0000FF"/>
                </a:solidFill>
              </a:rPr>
              <a:t>        other than the pre-determined compensation for losses (Article </a:t>
            </a:r>
          </a:p>
          <a:p>
            <a:pPr latinLnBrk="1"/>
            <a:r>
              <a:rPr lang="en-US" altLang="ko-KR" sz="2000" b="1" dirty="0" smtClean="0">
                <a:solidFill>
                  <a:srgbClr val="0000FF"/>
                </a:solidFill>
              </a:rPr>
              <a:t>        141). </a:t>
            </a:r>
          </a:p>
          <a:p>
            <a:pPr latinLnBrk="1"/>
            <a:r>
              <a:rPr lang="en-US" altLang="ko-KR" sz="2000" b="1" dirty="0" smtClean="0">
                <a:solidFill>
                  <a:srgbClr val="C00000"/>
                </a:solidFill>
                <a:latin typeface="+mj-lt"/>
              </a:rPr>
              <a:t>   </a:t>
            </a:r>
            <a:r>
              <a:rPr lang="en-US" altLang="ko-KR" sz="2000" b="1" dirty="0" smtClean="0">
                <a:solidFill>
                  <a:srgbClr val="C00000"/>
                </a:solidFill>
                <a:sym typeface="Wingdings"/>
              </a:rPr>
              <a:t> </a:t>
            </a:r>
            <a:r>
              <a:rPr lang="en-US" altLang="ko-KR" sz="2000" b="1" dirty="0" smtClean="0">
                <a:solidFill>
                  <a:srgbClr val="C00000"/>
                </a:solidFill>
                <a:latin typeface="+mj-lt"/>
              </a:rPr>
              <a:t> Any carrier shall be liable for any losses suffered by any </a:t>
            </a:r>
            <a:r>
              <a:rPr lang="en-US" altLang="ko-KR" sz="2000" b="1" dirty="0" err="1" smtClean="0">
                <a:solidFill>
                  <a:srgbClr val="C00000"/>
                </a:solidFill>
                <a:latin typeface="+mj-lt"/>
              </a:rPr>
              <a:t>passen</a:t>
            </a:r>
            <a:r>
              <a:rPr lang="en-US" altLang="ko-KR" sz="2000" b="1" dirty="0" smtClean="0">
                <a:solidFill>
                  <a:srgbClr val="C00000"/>
                </a:solidFill>
                <a:latin typeface="+mj-lt"/>
              </a:rPr>
              <a:t>-</a:t>
            </a:r>
          </a:p>
          <a:p>
            <a:pPr latinLnBrk="1"/>
            <a:r>
              <a:rPr lang="en-US" altLang="ko-KR" sz="2000" b="1" dirty="0" smtClean="0">
                <a:solidFill>
                  <a:srgbClr val="C00000"/>
                </a:solidFill>
                <a:latin typeface="+mj-lt"/>
              </a:rPr>
              <a:t>       </a:t>
            </a:r>
            <a:r>
              <a:rPr lang="en-US" altLang="ko-KR" sz="2000" b="1" dirty="0" err="1" smtClean="0">
                <a:solidFill>
                  <a:srgbClr val="C00000"/>
                </a:solidFill>
                <a:latin typeface="+mj-lt"/>
              </a:rPr>
              <a:t>ger</a:t>
            </a:r>
            <a:r>
              <a:rPr lang="en-US" altLang="ko-KR" sz="2000" b="1" dirty="0" smtClean="0">
                <a:solidFill>
                  <a:srgbClr val="C00000"/>
                </a:solidFill>
                <a:latin typeface="+mj-lt"/>
              </a:rPr>
              <a:t> due to loss, destruction, or damage of any checked-in </a:t>
            </a:r>
            <a:r>
              <a:rPr lang="en-US" altLang="ko-KR" sz="2000" b="1" dirty="0" err="1" smtClean="0">
                <a:solidFill>
                  <a:srgbClr val="C00000"/>
                </a:solidFill>
                <a:latin typeface="+mj-lt"/>
              </a:rPr>
              <a:t>bagga</a:t>
            </a:r>
            <a:r>
              <a:rPr lang="en-US" altLang="ko-KR" sz="2000" b="1" dirty="0" smtClean="0">
                <a:solidFill>
                  <a:srgbClr val="C00000"/>
                </a:solidFill>
                <a:latin typeface="+mj-lt"/>
              </a:rPr>
              <a:t>- </a:t>
            </a:r>
          </a:p>
          <a:p>
            <a:pPr latinLnBrk="1"/>
            <a:r>
              <a:rPr lang="en-US" altLang="ko-KR" sz="2000" b="1" dirty="0" smtClean="0">
                <a:solidFill>
                  <a:srgbClr val="C00000"/>
                </a:solidFill>
                <a:latin typeface="+mj-lt"/>
              </a:rPr>
              <a:t>       </a:t>
            </a:r>
            <a:r>
              <a:rPr lang="en-US" altLang="ko-KR" sz="2000" b="1" dirty="0" err="1" smtClean="0">
                <a:solidFill>
                  <a:srgbClr val="C00000"/>
                </a:solidFill>
                <a:latin typeface="+mj-lt"/>
              </a:rPr>
              <a:t>ge</a:t>
            </a:r>
            <a:r>
              <a:rPr lang="en-US" altLang="ko-KR" sz="2000" b="1" dirty="0" smtClean="0">
                <a:solidFill>
                  <a:srgbClr val="C00000"/>
                </a:solidFill>
                <a:latin typeface="+mj-lt"/>
              </a:rPr>
              <a:t> as a result of air transportation activities while the checked-</a:t>
            </a:r>
          </a:p>
          <a:p>
            <a:pPr latinLnBrk="1"/>
            <a:r>
              <a:rPr lang="en-US" altLang="ko-KR" sz="2000" b="1" dirty="0" smtClean="0">
                <a:solidFill>
                  <a:srgbClr val="C00000"/>
                </a:solidFill>
                <a:latin typeface="+mj-lt"/>
              </a:rPr>
              <a:t>       in baggage is under supervision of the carrier (Article 144). </a:t>
            </a:r>
          </a:p>
          <a:p>
            <a:pPr latinLnBrk="1"/>
            <a:endParaRPr lang="en-US" altLang="ko-KR" sz="2000" b="1" dirty="0" smtClean="0">
              <a:solidFill>
                <a:srgbClr val="C00000"/>
              </a:solidFill>
              <a:latin typeface="+mj-lt"/>
            </a:endParaRPr>
          </a:p>
          <a:p>
            <a:pPr latinLnBrk="1"/>
            <a:r>
              <a:rPr lang="en-US" altLang="ko-KR" sz="2000" b="1" dirty="0" smtClean="0">
                <a:solidFill>
                  <a:srgbClr val="C00000"/>
                </a:solidFill>
                <a:latin typeface="+mj-lt"/>
                <a:ea typeface="+mj-ea"/>
              </a:rPr>
              <a:t>   </a:t>
            </a:r>
            <a:r>
              <a:rPr lang="en-US" altLang="ko-KR" sz="2000" b="1" dirty="0" smtClean="0">
                <a:solidFill>
                  <a:schemeClr val="bg2"/>
                </a:solidFill>
                <a:sym typeface="Wingdings"/>
              </a:rPr>
              <a:t> </a:t>
            </a:r>
            <a:r>
              <a:rPr lang="en-US" altLang="ko-KR" sz="2000" b="1" dirty="0" smtClean="0">
                <a:solidFill>
                  <a:schemeClr val="bg2"/>
                </a:solidFill>
                <a:latin typeface="+mj-lt"/>
                <a:ea typeface="+mj-ea"/>
              </a:rPr>
              <a:t> </a:t>
            </a:r>
            <a:r>
              <a:rPr lang="en-US" altLang="ko-KR" sz="2000" b="1" dirty="0" smtClean="0">
                <a:solidFill>
                  <a:schemeClr val="bg2"/>
                </a:solidFill>
                <a:latin typeface="+mj-ea"/>
                <a:ea typeface="+mj-ea"/>
              </a:rPr>
              <a:t>Any carrier shall be liable for damages/losses suffered by any </a:t>
            </a:r>
          </a:p>
          <a:p>
            <a:pPr latinLnBrk="1"/>
            <a:r>
              <a:rPr lang="en-US" altLang="ko-KR" sz="2000" b="1" dirty="0" smtClean="0">
                <a:solidFill>
                  <a:schemeClr val="bg2"/>
                </a:solidFill>
                <a:latin typeface="+mj-ea"/>
                <a:ea typeface="+mj-ea"/>
              </a:rPr>
              <a:t>       cargo shipper for losses, destruction, or damages of cargo caused </a:t>
            </a:r>
          </a:p>
          <a:p>
            <a:pPr latinLnBrk="1"/>
            <a:r>
              <a:rPr lang="en-US" altLang="ko-KR" sz="2000" b="1" dirty="0" smtClean="0">
                <a:solidFill>
                  <a:schemeClr val="bg2"/>
                </a:solidFill>
                <a:latin typeface="+mj-ea"/>
                <a:ea typeface="+mj-ea"/>
              </a:rPr>
              <a:t>       by any air transportation activity while the cargo is under super-</a:t>
            </a:r>
          </a:p>
          <a:p>
            <a:pPr latinLnBrk="1"/>
            <a:r>
              <a:rPr lang="en-US" altLang="ko-KR" sz="2000" b="1" dirty="0" smtClean="0">
                <a:solidFill>
                  <a:schemeClr val="bg2"/>
                </a:solidFill>
                <a:latin typeface="+mj-ea"/>
                <a:ea typeface="+mj-ea"/>
              </a:rPr>
              <a:t>       vision of the carrier (Article 145). </a:t>
            </a:r>
            <a:r>
              <a:rPr lang="en-US" altLang="ko-KR" sz="2000" b="1" dirty="0" smtClean="0">
                <a:solidFill>
                  <a:srgbClr val="0000FF"/>
                </a:solidFill>
              </a:rPr>
              <a:t>    </a:t>
            </a:r>
            <a:endParaRPr lang="ko-KR" altLang="ko-KR" sz="2000" b="1" dirty="0" smtClean="0">
              <a:solidFill>
                <a:srgbClr val="0000FF"/>
              </a:solidFill>
            </a:endParaRPr>
          </a:p>
          <a:p>
            <a:pPr latinLnBrk="1"/>
            <a:endParaRPr lang="en-US" altLang="ko-KR" sz="2000" b="1" dirty="0">
              <a:solidFill>
                <a:srgbClr val="0000FF"/>
              </a:solidFill>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47</a:t>
            </a:fld>
            <a:endParaRPr lang="en-US" altLang="ko-KR"/>
          </a:p>
        </p:txBody>
      </p:sp>
      <p:sp>
        <p:nvSpPr>
          <p:cNvPr id="40961" name="Rectangle 1"/>
          <p:cNvSpPr>
            <a:spLocks noChangeArrowheads="1"/>
          </p:cNvSpPr>
          <p:nvPr/>
        </p:nvSpPr>
        <p:spPr bwMode="auto">
          <a:xfrm>
            <a:off x="0" y="567451"/>
            <a:ext cx="9144000" cy="655564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2000" b="1" i="0" u="none" strike="noStrike" cap="none" normalizeH="0" baseline="0" dirty="0" smtClean="0">
              <a:ln>
                <a:noFill/>
              </a:ln>
              <a:solidFill>
                <a:schemeClr val="bg2"/>
              </a:solidFill>
              <a:effectLst/>
              <a:latin typeface="+mj-ea"/>
              <a:ea typeface="+mj-ea"/>
              <a:cs typeface="Courier New" pitchFamily="49" charset="0"/>
            </a:endParaRPr>
          </a:p>
          <a:p>
            <a:pPr latinLnBrk="1"/>
            <a:r>
              <a:rPr kumimoji="1" lang="en-US" altLang="ko-KR" sz="2000" b="1" dirty="0" smtClean="0">
                <a:solidFill>
                  <a:schemeClr val="bg2"/>
                </a:solidFill>
                <a:latin typeface="+mj-ea"/>
                <a:ea typeface="+mj-ea"/>
                <a:cs typeface="Courier New" pitchFamily="49" charset="0"/>
              </a:rPr>
              <a:t> </a:t>
            </a:r>
            <a:r>
              <a:rPr lang="en-US" altLang="ko-KR" sz="2000" b="1" u="sng" dirty="0" smtClean="0">
                <a:solidFill>
                  <a:srgbClr val="FF3399"/>
                </a:solidFill>
              </a:rPr>
              <a:t>Indonesia Aviation Law of 2009 (2)</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rgbClr val="3333FF"/>
                </a:solidFill>
                <a:latin typeface="+mj-ea"/>
                <a:ea typeface="+mj-ea"/>
                <a:cs typeface="Courier New" pitchFamily="49" charset="0"/>
                <a:sym typeface="Wingdings"/>
              </a:rPr>
              <a:t>    </a:t>
            </a:r>
            <a:r>
              <a:rPr kumimoji="1" lang="en-US" altLang="ko-KR" sz="2000" b="1" i="0" u="none" strike="noStrike" cap="none" normalizeH="0" baseline="0" dirty="0" smtClean="0">
                <a:ln>
                  <a:noFill/>
                </a:ln>
                <a:solidFill>
                  <a:srgbClr val="3333FF"/>
                </a:solidFill>
                <a:effectLst/>
                <a:latin typeface="+mj-ea"/>
                <a:ea typeface="+mj-ea"/>
                <a:cs typeface="Courier New" pitchFamily="49" charset="0"/>
              </a:rPr>
              <a:t>Any carrier shall be liable for losses incurred due to any delay of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rgbClr val="3333FF"/>
                </a:solidFill>
                <a:latin typeface="+mj-ea"/>
                <a:ea typeface="+mj-ea"/>
                <a:cs typeface="Courier New" pitchFamily="49" charset="0"/>
              </a:rPr>
              <a:t>      </a:t>
            </a:r>
            <a:r>
              <a:rPr kumimoji="1" lang="en-US" altLang="ko-KR" sz="2000" b="1" i="0" u="none" strike="noStrike" cap="none" normalizeH="0" baseline="0" dirty="0" smtClean="0">
                <a:ln>
                  <a:noFill/>
                </a:ln>
                <a:solidFill>
                  <a:srgbClr val="3333FF"/>
                </a:solidFill>
                <a:effectLst/>
                <a:latin typeface="+mj-ea"/>
                <a:ea typeface="+mj-ea"/>
                <a:cs typeface="Courier New" pitchFamily="49" charset="0"/>
              </a:rPr>
              <a:t>the transportation of passengers, baggage, or cargo, except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rgbClr val="3333FF"/>
                </a:solidFill>
                <a:latin typeface="+mj-ea"/>
                <a:ea typeface="+mj-ea"/>
                <a:cs typeface="Courier New" pitchFamily="49" charset="0"/>
              </a:rPr>
              <a:t>      </a:t>
            </a:r>
            <a:r>
              <a:rPr kumimoji="1" lang="en-US" altLang="ko-KR" sz="2000" b="1" i="0" u="none" strike="noStrike" cap="none" normalizeH="0" baseline="0" dirty="0" smtClean="0">
                <a:ln>
                  <a:noFill/>
                </a:ln>
                <a:solidFill>
                  <a:srgbClr val="3333FF"/>
                </a:solidFill>
                <a:effectLst/>
                <a:latin typeface="+mj-ea"/>
                <a:ea typeface="+mj-ea"/>
                <a:cs typeface="Courier New" pitchFamily="49" charset="0"/>
              </a:rPr>
              <a:t>when the carrier can prove that the delay is caused by weather</a:t>
            </a:r>
          </a:p>
          <a:p>
            <a:pPr latinLnBrk="1"/>
            <a:r>
              <a:rPr kumimoji="1" lang="en-US" altLang="ko-KR" sz="2000" b="1" dirty="0" smtClean="0">
                <a:solidFill>
                  <a:srgbClr val="3333FF"/>
                </a:solidFill>
                <a:latin typeface="+mj-ea"/>
                <a:ea typeface="+mj-ea"/>
                <a:cs typeface="Courier New" pitchFamily="49" charset="0"/>
              </a:rPr>
              <a:t>      </a:t>
            </a:r>
            <a:r>
              <a:rPr kumimoji="1" lang="en-US" altLang="ko-KR" sz="2000" b="1" i="0" u="none" strike="noStrike" cap="none" normalizeH="0" baseline="0" dirty="0" smtClean="0">
                <a:ln>
                  <a:noFill/>
                </a:ln>
                <a:solidFill>
                  <a:srgbClr val="3333FF"/>
                </a:solidFill>
                <a:effectLst/>
                <a:latin typeface="+mj-ea"/>
                <a:ea typeface="+mj-ea"/>
                <a:cs typeface="Courier New" pitchFamily="49" charset="0"/>
              </a:rPr>
              <a:t>and </a:t>
            </a:r>
            <a:r>
              <a:rPr kumimoji="1" lang="en-US" altLang="ko-KR" sz="2000" b="1" i="0" u="none" strike="noStrike" cap="none" normalizeH="0" baseline="0" dirty="0" smtClean="0">
                <a:ln>
                  <a:noFill/>
                </a:ln>
                <a:solidFill>
                  <a:srgbClr val="3333FF"/>
                </a:solidFill>
                <a:effectLst/>
                <a:latin typeface="HY견고딕" pitchFamily="18" charset="-127"/>
                <a:ea typeface="HY견고딕" pitchFamily="18" charset="-127"/>
                <a:cs typeface="Courier New" pitchFamily="49" charset="0"/>
              </a:rPr>
              <a:t>operational technical factors (Article 146). </a:t>
            </a:r>
          </a:p>
          <a:p>
            <a:pPr latinLnBrk="1"/>
            <a:endParaRPr kumimoji="1" lang="en-US" altLang="ko-KR" sz="2000" b="1" dirty="0" smtClean="0">
              <a:solidFill>
                <a:srgbClr val="086C19"/>
              </a:solidFill>
              <a:latin typeface="HY견고딕" pitchFamily="18" charset="-127"/>
              <a:ea typeface="HY견고딕" pitchFamily="18" charset="-127"/>
              <a:cs typeface="Courier New" pitchFamily="49" charset="0"/>
            </a:endParaRPr>
          </a:p>
          <a:p>
            <a:pPr latinLnBrk="1"/>
            <a:r>
              <a:rPr lang="en-US" altLang="ko-KR" sz="2000" dirty="0" smtClean="0">
                <a:solidFill>
                  <a:srgbClr val="086C19"/>
                </a:solidFill>
              </a:rPr>
              <a:t>  </a:t>
            </a:r>
            <a:r>
              <a:rPr kumimoji="1" lang="en-US" altLang="ko-KR" sz="2000" b="1" dirty="0" smtClean="0">
                <a:solidFill>
                  <a:srgbClr val="086C19"/>
                </a:solidFill>
                <a:latin typeface="+mj-ea"/>
                <a:cs typeface="Courier New" pitchFamily="49" charset="0"/>
                <a:sym typeface="Wingdings"/>
              </a:rPr>
              <a:t> </a:t>
            </a:r>
            <a:r>
              <a:rPr lang="en-US" altLang="ko-KR" sz="2000" b="1" dirty="0" smtClean="0">
                <a:solidFill>
                  <a:srgbClr val="086C19"/>
                </a:solidFill>
                <a:latin typeface="+mn-lt"/>
              </a:rPr>
              <a:t>The amount of indemnity for each passenger who died, </a:t>
            </a:r>
            <a:r>
              <a:rPr lang="en-US" altLang="ko-KR" sz="2000" b="1" dirty="0" err="1" smtClean="0">
                <a:solidFill>
                  <a:srgbClr val="086C19"/>
                </a:solidFill>
                <a:latin typeface="+mn-lt"/>
              </a:rPr>
              <a:t>perma</a:t>
            </a:r>
            <a:r>
              <a:rPr lang="en-US" altLang="ko-KR" sz="2000" b="1" dirty="0" smtClean="0">
                <a:solidFill>
                  <a:srgbClr val="086C19"/>
                </a:solidFill>
                <a:latin typeface="+mn-lt"/>
              </a:rPr>
              <a:t>-   </a:t>
            </a:r>
          </a:p>
          <a:p>
            <a:pPr latinLnBrk="1"/>
            <a:r>
              <a:rPr lang="en-US" altLang="ko-KR" sz="2000" b="1" dirty="0" smtClean="0">
                <a:solidFill>
                  <a:srgbClr val="086C19"/>
                </a:solidFill>
                <a:latin typeface="+mn-lt"/>
              </a:rPr>
              <a:t>      </a:t>
            </a:r>
            <a:r>
              <a:rPr lang="en-US" altLang="ko-KR" sz="2000" b="1" dirty="0" err="1" smtClean="0">
                <a:solidFill>
                  <a:srgbClr val="086C19"/>
                </a:solidFill>
                <a:latin typeface="+mn-lt"/>
              </a:rPr>
              <a:t>nently</a:t>
            </a:r>
            <a:r>
              <a:rPr lang="en-US" altLang="ko-KR" sz="2000" b="1" dirty="0" smtClean="0">
                <a:solidFill>
                  <a:srgbClr val="086C19"/>
                </a:solidFill>
                <a:latin typeface="+mn-lt"/>
              </a:rPr>
              <a:t> disabled, bodily injured shall be stipulated </a:t>
            </a:r>
            <a:r>
              <a:rPr lang="en-US" altLang="ko-KR" sz="2000" b="1" dirty="0" smtClean="0">
                <a:solidFill>
                  <a:srgbClr val="FF0000"/>
                </a:solidFill>
                <a:latin typeface="+mn-lt"/>
              </a:rPr>
              <a:t>under a Mini-</a:t>
            </a:r>
          </a:p>
          <a:p>
            <a:pPr latinLnBrk="1"/>
            <a:r>
              <a:rPr lang="en-US" altLang="ko-KR" sz="2000" b="1" dirty="0" smtClean="0">
                <a:solidFill>
                  <a:srgbClr val="FF0000"/>
                </a:solidFill>
                <a:latin typeface="+mn-lt"/>
              </a:rPr>
              <a:t>      </a:t>
            </a:r>
            <a:r>
              <a:rPr lang="en-US" altLang="ko-KR" sz="2000" b="1" dirty="0" err="1" smtClean="0">
                <a:solidFill>
                  <a:srgbClr val="FF0000"/>
                </a:solidFill>
                <a:latin typeface="+mn-lt"/>
              </a:rPr>
              <a:t>sterial</a:t>
            </a:r>
            <a:r>
              <a:rPr lang="en-US" altLang="ko-KR" sz="2000" b="1" dirty="0" smtClean="0">
                <a:solidFill>
                  <a:srgbClr val="FF0000"/>
                </a:solidFill>
                <a:latin typeface="+mn-lt"/>
              </a:rPr>
              <a:t> Regulation</a:t>
            </a:r>
            <a:r>
              <a:rPr lang="en-US" altLang="ko-KR" sz="2000" b="1" dirty="0" smtClean="0">
                <a:solidFill>
                  <a:srgbClr val="086C19"/>
                </a:solidFill>
                <a:latin typeface="+mn-lt"/>
              </a:rPr>
              <a:t> (Article 165, 1). </a:t>
            </a:r>
          </a:p>
          <a:p>
            <a:pPr latinLnBrk="1"/>
            <a:endParaRPr lang="ko-KR" altLang="ko-KR" sz="2000" b="1" dirty="0" smtClean="0">
              <a:solidFill>
                <a:srgbClr val="086C19"/>
              </a:solidFill>
              <a:latin typeface="+mn-lt"/>
            </a:endParaRPr>
          </a:p>
          <a:p>
            <a:pPr latinLnBrk="1"/>
            <a:r>
              <a:rPr lang="en-US" altLang="ko-KR" sz="2000" b="1" dirty="0" smtClean="0">
                <a:solidFill>
                  <a:schemeClr val="bg2"/>
                </a:solidFill>
                <a:latin typeface="+mn-lt"/>
              </a:rPr>
              <a:t>  </a:t>
            </a:r>
            <a:r>
              <a:rPr kumimoji="1" lang="en-US" altLang="ko-KR" sz="2000" b="1" dirty="0" smtClean="0">
                <a:solidFill>
                  <a:schemeClr val="bg2"/>
                </a:solidFill>
                <a:latin typeface="+mj-ea"/>
                <a:cs typeface="Courier New" pitchFamily="49" charset="0"/>
                <a:sym typeface="Wingdings"/>
              </a:rPr>
              <a:t></a:t>
            </a:r>
            <a:r>
              <a:rPr lang="en-US" altLang="ko-KR" sz="2000" b="1" dirty="0" smtClean="0">
                <a:solidFill>
                  <a:schemeClr val="bg2"/>
                </a:solidFill>
                <a:latin typeface="+mn-lt"/>
              </a:rPr>
              <a:t> </a:t>
            </a:r>
            <a:r>
              <a:rPr lang="en-US" altLang="ko-KR" sz="2000" b="1" dirty="0" smtClean="0">
                <a:solidFill>
                  <a:schemeClr val="bg2"/>
                </a:solidFill>
                <a:latin typeface="+mj-ea"/>
                <a:ea typeface="+mj-ea"/>
              </a:rPr>
              <a:t>The right to file law suit for damages suffered by a passenger or </a:t>
            </a:r>
          </a:p>
          <a:p>
            <a:pPr latinLnBrk="1"/>
            <a:r>
              <a:rPr lang="en-US" altLang="ko-KR" sz="2000" b="1" dirty="0" smtClean="0">
                <a:solidFill>
                  <a:schemeClr val="bg2"/>
                </a:solidFill>
                <a:latin typeface="+mj-ea"/>
                <a:ea typeface="+mj-ea"/>
              </a:rPr>
              <a:t>      shipper against the carrier shall be declared expired after a </a:t>
            </a:r>
          </a:p>
          <a:p>
            <a:pPr latinLnBrk="1"/>
            <a:r>
              <a:rPr lang="en-US" altLang="ko-KR" sz="2000" b="1" dirty="0" smtClean="0">
                <a:solidFill>
                  <a:schemeClr val="bg2"/>
                </a:solidFill>
                <a:latin typeface="+mj-ea"/>
                <a:ea typeface="+mj-ea"/>
              </a:rPr>
              <a:t>      period of </a:t>
            </a:r>
            <a:r>
              <a:rPr lang="en-US" altLang="ko-KR" sz="2000" b="1" dirty="0" smtClean="0">
                <a:solidFill>
                  <a:srgbClr val="FF0000"/>
                </a:solidFill>
                <a:latin typeface="+mj-ea"/>
                <a:ea typeface="+mj-ea"/>
              </a:rPr>
              <a:t>2 (two) years </a:t>
            </a:r>
            <a:r>
              <a:rPr lang="en-US" altLang="ko-KR" sz="2000" b="1" dirty="0" smtClean="0">
                <a:solidFill>
                  <a:schemeClr val="bg2"/>
                </a:solidFill>
                <a:latin typeface="+mj-ea"/>
                <a:ea typeface="+mj-ea"/>
              </a:rPr>
              <a:t>from the date the cargo and the baggage</a:t>
            </a:r>
          </a:p>
          <a:p>
            <a:pPr latinLnBrk="1"/>
            <a:r>
              <a:rPr lang="en-US" altLang="ko-KR" sz="2000" b="1" dirty="0" smtClean="0">
                <a:solidFill>
                  <a:schemeClr val="bg2"/>
                </a:solidFill>
                <a:latin typeface="+mj-ea"/>
                <a:ea typeface="+mj-ea"/>
              </a:rPr>
              <a:t>      should have arrived at the place of destination (Article 177). </a:t>
            </a:r>
          </a:p>
          <a:p>
            <a:pPr latinLnBrk="1"/>
            <a:endParaRPr lang="en-US" altLang="ko-KR" sz="2000" b="1" dirty="0" smtClean="0">
              <a:solidFill>
                <a:schemeClr val="bg2"/>
              </a:solidFill>
              <a:latin typeface="+mj-ea"/>
              <a:ea typeface="+mj-ea"/>
            </a:endParaRPr>
          </a:p>
          <a:p>
            <a:pPr latinLnBrk="1"/>
            <a:r>
              <a:rPr lang="en-US" altLang="ko-KR" sz="2000" b="1" dirty="0" smtClean="0">
                <a:solidFill>
                  <a:srgbClr val="C00000"/>
                </a:solidFill>
                <a:latin typeface="+mj-ea"/>
                <a:ea typeface="+mj-ea"/>
              </a:rPr>
              <a:t>  </a:t>
            </a:r>
            <a:r>
              <a:rPr kumimoji="1" lang="en-US" altLang="ko-KR" sz="2000" b="1" dirty="0" smtClean="0">
                <a:solidFill>
                  <a:schemeClr val="accent6">
                    <a:lumMod val="75000"/>
                  </a:schemeClr>
                </a:solidFill>
                <a:latin typeface="+mj-ea"/>
                <a:cs typeface="Courier New" pitchFamily="49" charset="0"/>
                <a:sym typeface="Wingdings"/>
              </a:rPr>
              <a:t></a:t>
            </a:r>
            <a:r>
              <a:rPr lang="en-US" altLang="ko-KR" sz="2000" b="1" dirty="0" smtClean="0">
                <a:solidFill>
                  <a:schemeClr val="accent6">
                    <a:lumMod val="75000"/>
                  </a:schemeClr>
                </a:solidFill>
                <a:latin typeface="+mj-ea"/>
                <a:ea typeface="+mj-ea"/>
              </a:rPr>
              <a:t>  </a:t>
            </a:r>
            <a:r>
              <a:rPr lang="en-US" altLang="ko-KR" sz="2000" b="1" dirty="0" smtClean="0">
                <a:solidFill>
                  <a:schemeClr val="accent6">
                    <a:lumMod val="75000"/>
                  </a:schemeClr>
                </a:solidFill>
              </a:rPr>
              <a:t>Passengers who are in a lost aircraft, shall be considered dead, </a:t>
            </a:r>
          </a:p>
          <a:p>
            <a:pPr latinLnBrk="1"/>
            <a:r>
              <a:rPr lang="en-US" altLang="ko-KR" sz="2000" b="1" dirty="0" smtClean="0">
                <a:solidFill>
                  <a:schemeClr val="accent6">
                    <a:lumMod val="75000"/>
                  </a:schemeClr>
                </a:solidFill>
              </a:rPr>
              <a:t>      if </a:t>
            </a:r>
            <a:r>
              <a:rPr lang="en-US" altLang="ko-KR" sz="2000" b="1" dirty="0" smtClean="0">
                <a:solidFill>
                  <a:srgbClr val="FF0000"/>
                </a:solidFill>
              </a:rPr>
              <a:t>within 3 months </a:t>
            </a:r>
            <a:r>
              <a:rPr lang="en-US" altLang="ko-KR" sz="2000" b="1" dirty="0" smtClean="0">
                <a:solidFill>
                  <a:schemeClr val="accent6">
                    <a:lumMod val="75000"/>
                  </a:schemeClr>
                </a:solidFill>
              </a:rPr>
              <a:t>after the date the aircraft is supposed to land </a:t>
            </a:r>
          </a:p>
          <a:p>
            <a:pPr latinLnBrk="1"/>
            <a:r>
              <a:rPr lang="en-US" altLang="ko-KR" sz="2000" b="1" dirty="0" smtClean="0">
                <a:solidFill>
                  <a:schemeClr val="accent6">
                    <a:lumMod val="75000"/>
                  </a:schemeClr>
                </a:solidFill>
              </a:rPr>
              <a:t>      at the final destination there is no news of the passengers </a:t>
            </a:r>
            <a:r>
              <a:rPr lang="en-US" altLang="ko-KR" sz="2000" b="1" dirty="0" err="1" smtClean="0">
                <a:solidFill>
                  <a:schemeClr val="accent6">
                    <a:lumMod val="75000"/>
                  </a:schemeClr>
                </a:solidFill>
              </a:rPr>
              <a:t>conc</a:t>
            </a:r>
            <a:r>
              <a:rPr lang="en-US" altLang="ko-KR" sz="2000" b="1" dirty="0" smtClean="0">
                <a:solidFill>
                  <a:schemeClr val="accent6">
                    <a:lumMod val="75000"/>
                  </a:schemeClr>
                </a:solidFill>
              </a:rPr>
              <a:t>-</a:t>
            </a:r>
          </a:p>
          <a:p>
            <a:pPr latinLnBrk="1"/>
            <a:r>
              <a:rPr lang="en-US" altLang="ko-KR" sz="2000" b="1" dirty="0" smtClean="0">
                <a:solidFill>
                  <a:schemeClr val="accent6">
                    <a:lumMod val="75000"/>
                  </a:schemeClr>
                </a:solidFill>
              </a:rPr>
              <a:t>      </a:t>
            </a:r>
            <a:r>
              <a:rPr lang="en-US" altLang="ko-KR" sz="2000" b="1" dirty="0" err="1" smtClean="0">
                <a:solidFill>
                  <a:schemeClr val="accent6">
                    <a:lumMod val="75000"/>
                  </a:schemeClr>
                </a:solidFill>
              </a:rPr>
              <a:t>erned</a:t>
            </a:r>
            <a:r>
              <a:rPr lang="en-US" altLang="ko-KR" sz="2000" b="1" dirty="0" smtClean="0">
                <a:solidFill>
                  <a:schemeClr val="accent6">
                    <a:lumMod val="75000"/>
                  </a:schemeClr>
                </a:solidFill>
              </a:rPr>
              <a:t>, without any court decision being needed (Article 178, 1)</a:t>
            </a:r>
            <a:endParaRPr kumimoji="1" lang="en-US" altLang="ko-KR" sz="2000" b="1" dirty="0" smtClean="0">
              <a:solidFill>
                <a:schemeClr val="accent6">
                  <a:lumMod val="75000"/>
                </a:schemeClr>
              </a:solidFill>
              <a:latin typeface="HY견고딕" pitchFamily="18" charset="-127"/>
              <a:ea typeface="HY견고딕" pitchFamily="18" charset="-127"/>
              <a:cs typeface="Courier New" pitchFamily="49" charset="0"/>
            </a:endParaRPr>
          </a:p>
          <a:p>
            <a:pPr marL="0" marR="0" lvl="0" indent="0" algn="l" defTabSz="914400" rtl="0" eaLnBrk="1" fontAlgn="base" latinLnBrk="1" hangingPunct="1">
              <a:lnSpc>
                <a:spcPct val="100000"/>
              </a:lnSpc>
              <a:spcBef>
                <a:spcPct val="0"/>
              </a:spcBef>
              <a:spcAft>
                <a:spcPct val="0"/>
              </a:spcAft>
              <a:buClrTx/>
              <a:buSzTx/>
              <a:buFontTx/>
              <a:buNone/>
              <a:tabLst/>
            </a:pPr>
            <a:endParaRPr kumimoji="1" lang="en-US" altLang="ko-KR" sz="2000" b="1" i="0" u="none" strike="noStrike" cap="none" normalizeH="0" baseline="0" dirty="0" smtClean="0">
              <a:ln>
                <a:noFill/>
              </a:ln>
              <a:solidFill>
                <a:schemeClr val="accent6">
                  <a:lumMod val="75000"/>
                </a:schemeClr>
              </a:solidFill>
              <a:effectLst/>
              <a:latin typeface="HY견고딕" pitchFamily="18" charset="-127"/>
              <a:ea typeface="HY견고딕" pitchFamily="18" charset="-127"/>
              <a:cs typeface="굴림" pitchFamily="50" charset="-127"/>
            </a:endParaRPr>
          </a:p>
        </p:txBody>
      </p:sp>
      <p:sp>
        <p:nvSpPr>
          <p:cNvPr id="4" name="직사각형 3"/>
          <p:cNvSpPr/>
          <p:nvPr/>
        </p:nvSpPr>
        <p:spPr>
          <a:xfrm>
            <a:off x="0" y="-209006"/>
            <a:ext cx="9144000" cy="830997"/>
          </a:xfrm>
          <a:prstGeom prst="rect">
            <a:avLst/>
          </a:prstGeom>
          <a:solidFill>
            <a:schemeClr val="tx1">
              <a:lumMod val="75000"/>
            </a:schemeClr>
          </a:solidFill>
        </p:spPr>
        <p:txBody>
          <a:bodyPr wrap="square">
            <a:spAutoFit/>
          </a:bodyPr>
          <a:lstStyle/>
          <a:p>
            <a:pPr lvl="0" algn="ctr" latinLnBrk="1"/>
            <a:r>
              <a:rPr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5. Air carrier’s liability under the Indonesian and </a:t>
            </a:r>
          </a:p>
          <a:p>
            <a:pPr lvl="0" algn="ctr" latinLnBrk="1"/>
            <a:r>
              <a:rPr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Chinese Civil Aviation Law (2)</a:t>
            </a:r>
            <a:endParaRPr kumimoji="1" lang="en-US" altLang="ko-KR"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48</a:t>
            </a:fld>
            <a:endParaRPr lang="en-US" altLang="ko-KR"/>
          </a:p>
        </p:txBody>
      </p:sp>
      <p:sp>
        <p:nvSpPr>
          <p:cNvPr id="3" name="직사각형 2"/>
          <p:cNvSpPr/>
          <p:nvPr/>
        </p:nvSpPr>
        <p:spPr>
          <a:xfrm>
            <a:off x="0" y="0"/>
            <a:ext cx="9144000" cy="830997"/>
          </a:xfrm>
          <a:prstGeom prst="rect">
            <a:avLst/>
          </a:prstGeom>
          <a:solidFill>
            <a:srgbClr val="FFFF00"/>
          </a:solidFill>
          <a:ln>
            <a:solidFill>
              <a:schemeClr val="accent3">
                <a:lumMod val="50000"/>
              </a:schemeClr>
            </a:solidFill>
          </a:ln>
        </p:spPr>
        <p:txBody>
          <a:bodyPr wrap="square">
            <a:spAutoFit/>
          </a:bodyPr>
          <a:lstStyle/>
          <a:p>
            <a:pPr lvl="0" algn="ctr" latinLnBrk="1"/>
            <a:r>
              <a:rPr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5. Air carrier’s liability under the Indonesian and </a:t>
            </a:r>
          </a:p>
          <a:p>
            <a:pPr lvl="0" algn="ctr" latinLnBrk="1"/>
            <a:r>
              <a:rPr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Chinese Civil Aviation Law (3)</a:t>
            </a:r>
            <a:endParaRPr kumimoji="1" lang="en-US" altLang="ko-KR"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직사각형 3"/>
          <p:cNvSpPr/>
          <p:nvPr/>
        </p:nvSpPr>
        <p:spPr>
          <a:xfrm>
            <a:off x="0" y="830998"/>
            <a:ext cx="9144000" cy="5816977"/>
          </a:xfrm>
          <a:prstGeom prst="rect">
            <a:avLst/>
          </a:prstGeom>
          <a:solidFill>
            <a:srgbClr val="FFFFFF"/>
          </a:solidFill>
        </p:spPr>
        <p:txBody>
          <a:bodyPr wrap="square">
            <a:spAutoFit/>
          </a:bodyPr>
          <a:lstStyle/>
          <a:p>
            <a:endParaRPr lang="en-US" altLang="ko-KR" b="1" u="sng" dirty="0" smtClean="0">
              <a:solidFill>
                <a:srgbClr val="FF3399"/>
              </a:solidFill>
            </a:endParaRPr>
          </a:p>
          <a:p>
            <a:pPr latinLnBrk="1"/>
            <a:r>
              <a:rPr lang="en-US" altLang="ko-KR" b="1" dirty="0" smtClean="0">
                <a:solidFill>
                  <a:srgbClr val="FF3399"/>
                </a:solidFill>
              </a:rPr>
              <a:t> </a:t>
            </a:r>
            <a:r>
              <a:rPr lang="en-US" altLang="ko-KR" b="1" u="sng" dirty="0" smtClean="0">
                <a:solidFill>
                  <a:srgbClr val="FF3399"/>
                </a:solidFill>
              </a:rPr>
              <a:t>Indonesia Aviation Law of 2009 (3)</a:t>
            </a:r>
            <a:r>
              <a:rPr lang="en-US" altLang="ko-KR" dirty="0" smtClean="0"/>
              <a:t> </a:t>
            </a:r>
          </a:p>
          <a:p>
            <a:pPr latinLnBrk="1"/>
            <a:endParaRPr lang="en-US" altLang="ko-KR" sz="2000" b="1" dirty="0" smtClean="0">
              <a:solidFill>
                <a:schemeClr val="bg2"/>
              </a:solidFill>
              <a:latin typeface="+mn-lt"/>
            </a:endParaRPr>
          </a:p>
          <a:p>
            <a:pPr latinLnBrk="1"/>
            <a:r>
              <a:rPr lang="en-US" altLang="ko-KR" sz="2000" b="1" dirty="0" smtClean="0">
                <a:solidFill>
                  <a:srgbClr val="086C19"/>
                </a:solidFill>
                <a:latin typeface="+mn-lt"/>
              </a:rPr>
              <a:t> </a:t>
            </a:r>
            <a:r>
              <a:rPr kumimoji="1" lang="en-US" altLang="ko-KR" sz="2000" b="1" dirty="0" smtClean="0">
                <a:solidFill>
                  <a:srgbClr val="086C19"/>
                </a:solidFill>
                <a:latin typeface="+mj-ea"/>
                <a:cs typeface="Courier New" pitchFamily="49" charset="0"/>
                <a:sym typeface="Wingdings"/>
              </a:rPr>
              <a:t></a:t>
            </a:r>
            <a:r>
              <a:rPr lang="en-US" altLang="ko-KR" sz="2000" b="1" dirty="0" smtClean="0">
                <a:solidFill>
                  <a:srgbClr val="086C19"/>
                </a:solidFill>
                <a:latin typeface="+mj-ea"/>
              </a:rPr>
              <a:t> </a:t>
            </a:r>
            <a:r>
              <a:rPr lang="en-US" altLang="ko-KR" sz="2000" b="1" dirty="0" smtClean="0">
                <a:solidFill>
                  <a:srgbClr val="086C19"/>
                </a:solidFill>
                <a:latin typeface="+mn-lt"/>
              </a:rPr>
              <a:t> The rights to receive compensation may be claimed after a </a:t>
            </a:r>
          </a:p>
          <a:p>
            <a:pPr latinLnBrk="1"/>
            <a:r>
              <a:rPr lang="en-US" altLang="ko-KR" sz="2000" b="1" dirty="0" smtClean="0">
                <a:solidFill>
                  <a:srgbClr val="086C19"/>
                </a:solidFill>
                <a:latin typeface="+mn-lt"/>
              </a:rPr>
              <a:t>      period of 3 months has been passed. (Article 178, 2).</a:t>
            </a:r>
            <a:r>
              <a:rPr lang="en-US" altLang="ko-KR" sz="2000" dirty="0" smtClean="0">
                <a:solidFill>
                  <a:srgbClr val="086C19"/>
                </a:solidFill>
              </a:rPr>
              <a:t> </a:t>
            </a:r>
          </a:p>
          <a:p>
            <a:pPr latinLnBrk="1"/>
            <a:endParaRPr lang="en-US" altLang="ko-KR" sz="2000" dirty="0" smtClean="0">
              <a:solidFill>
                <a:srgbClr val="CC0099"/>
              </a:solidFill>
            </a:endParaRPr>
          </a:p>
          <a:p>
            <a:pPr latinLnBrk="1"/>
            <a:r>
              <a:rPr lang="en-US" altLang="ko-KR" sz="2000" b="1" dirty="0" smtClean="0">
                <a:solidFill>
                  <a:srgbClr val="CC0099"/>
                </a:solidFill>
              </a:rPr>
              <a:t> </a:t>
            </a:r>
            <a:r>
              <a:rPr kumimoji="1" lang="en-US" altLang="ko-KR" sz="2000" b="1" dirty="0" smtClean="0">
                <a:solidFill>
                  <a:srgbClr val="CC0099"/>
                </a:solidFill>
                <a:latin typeface="+mj-ea"/>
                <a:cs typeface="Courier New" pitchFamily="49" charset="0"/>
                <a:sym typeface="Wingdings"/>
              </a:rPr>
              <a:t></a:t>
            </a:r>
            <a:r>
              <a:rPr lang="en-US" altLang="ko-KR" sz="2000" b="1" dirty="0" smtClean="0">
                <a:solidFill>
                  <a:srgbClr val="CC0099"/>
                </a:solidFill>
                <a:latin typeface="+mj-ea"/>
              </a:rPr>
              <a:t> </a:t>
            </a:r>
            <a:r>
              <a:rPr lang="en-US" altLang="ko-KR" sz="2000" b="1" dirty="0" smtClean="0">
                <a:solidFill>
                  <a:srgbClr val="CC0099"/>
                </a:solidFill>
              </a:rPr>
              <a:t> Air carriers shall be obligated to insure their liabilities towards</a:t>
            </a:r>
          </a:p>
          <a:p>
            <a:pPr latinLnBrk="1"/>
            <a:r>
              <a:rPr lang="en-US" altLang="ko-KR" sz="2000" b="1" dirty="0" smtClean="0">
                <a:solidFill>
                  <a:srgbClr val="CC0099"/>
                </a:solidFill>
              </a:rPr>
              <a:t>      passengers and cargo they are transporting. (Article 181). </a:t>
            </a:r>
          </a:p>
          <a:p>
            <a:pPr latinLnBrk="1"/>
            <a:endParaRPr lang="en-US" altLang="ko-KR" sz="2000" b="1" dirty="0" smtClean="0">
              <a:solidFill>
                <a:srgbClr val="CC0099"/>
              </a:solidFill>
              <a:latin typeface="+mn-lt"/>
            </a:endParaRPr>
          </a:p>
          <a:p>
            <a:pPr latinLnBrk="1"/>
            <a:r>
              <a:rPr lang="en-US" altLang="ko-KR" sz="2000" b="1" dirty="0" smtClean="0">
                <a:solidFill>
                  <a:srgbClr val="3333FF"/>
                </a:solidFill>
                <a:latin typeface="+mn-lt"/>
              </a:rPr>
              <a:t> </a:t>
            </a:r>
            <a:r>
              <a:rPr kumimoji="1" lang="en-US" altLang="ko-KR" sz="2000" b="1" dirty="0" smtClean="0">
                <a:solidFill>
                  <a:srgbClr val="3333FF"/>
                </a:solidFill>
                <a:latin typeface="+mj-ea"/>
                <a:cs typeface="Courier New" pitchFamily="49" charset="0"/>
                <a:sym typeface="Wingdings"/>
              </a:rPr>
              <a:t></a:t>
            </a:r>
            <a:r>
              <a:rPr lang="en-US" altLang="ko-KR" sz="2000" b="1" dirty="0" smtClean="0">
                <a:solidFill>
                  <a:srgbClr val="3333FF"/>
                </a:solidFill>
                <a:latin typeface="+mj-ea"/>
              </a:rPr>
              <a:t>  </a:t>
            </a:r>
            <a:r>
              <a:rPr lang="en-US" altLang="ko-KR" sz="2000" b="1" dirty="0" smtClean="0">
                <a:solidFill>
                  <a:srgbClr val="3333FF"/>
                </a:solidFill>
                <a:latin typeface="+mn-lt"/>
              </a:rPr>
              <a:t>Anybody who is operating an aircraft shall be responsible for</a:t>
            </a:r>
          </a:p>
          <a:p>
            <a:pPr latinLnBrk="1"/>
            <a:r>
              <a:rPr lang="en-US" altLang="ko-KR" sz="2000" b="1" dirty="0" smtClean="0">
                <a:solidFill>
                  <a:srgbClr val="3333FF"/>
                </a:solidFill>
                <a:latin typeface="+mn-lt"/>
              </a:rPr>
              <a:t>     damages/loss suffered by a third party as a result of the aircraft </a:t>
            </a:r>
          </a:p>
          <a:p>
            <a:pPr latinLnBrk="1"/>
            <a:r>
              <a:rPr lang="en-US" altLang="ko-KR" sz="2000" b="1" dirty="0" smtClean="0">
                <a:solidFill>
                  <a:srgbClr val="3333FF"/>
                </a:solidFill>
                <a:latin typeface="+mn-lt"/>
              </a:rPr>
              <a:t>     operation, aircraft accident, or falling down of other objects from </a:t>
            </a:r>
          </a:p>
          <a:p>
            <a:pPr latinLnBrk="1"/>
            <a:r>
              <a:rPr lang="en-US" altLang="ko-KR" sz="2000" b="1" dirty="0" smtClean="0">
                <a:solidFill>
                  <a:srgbClr val="3333FF"/>
                </a:solidFill>
                <a:latin typeface="+mn-lt"/>
              </a:rPr>
              <a:t>     the aircraft being operated. </a:t>
            </a:r>
          </a:p>
          <a:p>
            <a:pPr latinLnBrk="1"/>
            <a:endParaRPr lang="ko-KR" altLang="ko-KR" sz="2000" b="1" dirty="0" smtClean="0">
              <a:solidFill>
                <a:srgbClr val="086C19"/>
              </a:solidFill>
              <a:latin typeface="+mn-lt"/>
            </a:endParaRPr>
          </a:p>
          <a:p>
            <a:pPr latinLnBrk="1"/>
            <a:r>
              <a:rPr lang="en-US" altLang="ko-KR" sz="2000" b="1" dirty="0" smtClean="0">
                <a:solidFill>
                  <a:srgbClr val="086C19"/>
                </a:solidFill>
                <a:latin typeface="+mn-lt"/>
              </a:rPr>
              <a:t> </a:t>
            </a:r>
            <a:r>
              <a:rPr lang="en-US" altLang="ko-KR" sz="2000" b="1" dirty="0" smtClean="0">
                <a:solidFill>
                  <a:srgbClr val="086C19"/>
                </a:solidFill>
              </a:rPr>
              <a:t> </a:t>
            </a:r>
            <a:r>
              <a:rPr kumimoji="1" lang="en-US" altLang="ko-KR" sz="2000" b="1" dirty="0" smtClean="0">
                <a:solidFill>
                  <a:schemeClr val="bg2"/>
                </a:solidFill>
                <a:latin typeface="+mj-ea"/>
                <a:cs typeface="Courier New" pitchFamily="49" charset="0"/>
                <a:sym typeface="Wingdings"/>
              </a:rPr>
              <a:t></a:t>
            </a:r>
            <a:r>
              <a:rPr lang="en-US" altLang="ko-KR" sz="2000" b="1" dirty="0" smtClean="0">
                <a:solidFill>
                  <a:schemeClr val="bg2"/>
                </a:solidFill>
                <a:latin typeface="+mj-ea"/>
              </a:rPr>
              <a:t> </a:t>
            </a:r>
            <a:r>
              <a:rPr lang="en-US" altLang="ko-KR" sz="2000" b="1" dirty="0" smtClean="0">
                <a:solidFill>
                  <a:schemeClr val="bg2"/>
                </a:solidFill>
                <a:latin typeface="+mn-lt"/>
              </a:rPr>
              <a:t>The compensation/indemnity on damages/loss suffered by a </a:t>
            </a:r>
          </a:p>
          <a:p>
            <a:pPr latinLnBrk="1"/>
            <a:r>
              <a:rPr lang="en-US" altLang="ko-KR" sz="2000" b="1" dirty="0" smtClean="0">
                <a:solidFill>
                  <a:schemeClr val="bg2"/>
                </a:solidFill>
                <a:latin typeface="+mn-lt"/>
              </a:rPr>
              <a:t>      third party as meant in item (1) shall be given in accordance </a:t>
            </a:r>
          </a:p>
          <a:p>
            <a:pPr latinLnBrk="1"/>
            <a:r>
              <a:rPr lang="en-US" altLang="ko-KR" sz="2000" b="1" dirty="0" smtClean="0">
                <a:solidFill>
                  <a:schemeClr val="bg2"/>
                </a:solidFill>
                <a:latin typeface="+mn-lt"/>
              </a:rPr>
              <a:t>      with the actual damages/loss suffered. </a:t>
            </a:r>
            <a:endParaRPr lang="en-US" altLang="ko-KR" b="1" u="sng" dirty="0" smtClean="0">
              <a:solidFill>
                <a:schemeClr val="bg2"/>
              </a:solidFill>
            </a:endParaRPr>
          </a:p>
          <a:p>
            <a:endParaRPr lang="ko-KR" altLang="en-US" dirty="0">
              <a:solidFill>
                <a:schemeClr val="bg2"/>
              </a:solidFill>
            </a:endParaRPr>
          </a:p>
        </p:txBody>
      </p:sp>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Courier New" pitchFamily="49" charset="0"/>
                <a:ea typeface="바탕" pitchFamily="18" charset="-127"/>
                <a:cs typeface="Courier New" pitchFamily="49" charset="0"/>
              </a:rPr>
              <a:t>(2) The rights to receive compensation may be claimed after a period of 3 </a:t>
            </a:r>
            <a:endParaRPr kumimoji="1" lang="en-US" altLang="ko-KR" sz="1000" b="0" i="0" u="none" strike="noStrike" cap="none" normalizeH="0" baseline="0" smtClean="0">
              <a:ln>
                <a:noFill/>
              </a:ln>
              <a:solidFill>
                <a:schemeClr val="tx1"/>
              </a:solidFill>
              <a:effectLst/>
              <a:latin typeface="Courier New" pitchFamily="49" charset="0"/>
              <a:ea typeface="맑은 고딕" pitchFamily="50" charset="-127"/>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Courier New" pitchFamily="49" charset="0"/>
                <a:ea typeface="맑은 고딕" pitchFamily="50" charset="-127"/>
                <a:cs typeface="Courier New" pitchFamily="49" charset="0"/>
              </a:rPr>
              <a:t>(three) months has been passed </a:t>
            </a:r>
            <a:endParaRPr kumimoji="1" lang="en-US"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49</a:t>
            </a:fld>
            <a:endParaRPr lang="en-US" altLang="ko-KR"/>
          </a:p>
        </p:txBody>
      </p:sp>
      <p:sp>
        <p:nvSpPr>
          <p:cNvPr id="3" name="직사각형 2"/>
          <p:cNvSpPr/>
          <p:nvPr/>
        </p:nvSpPr>
        <p:spPr>
          <a:xfrm>
            <a:off x="0" y="0"/>
            <a:ext cx="9144000" cy="954107"/>
          </a:xfrm>
          <a:prstGeom prst="rect">
            <a:avLst/>
          </a:prstGeom>
          <a:solidFill>
            <a:schemeClr val="tx1">
              <a:lumMod val="75000"/>
            </a:schemeClr>
          </a:solidFill>
          <a:ln>
            <a:solidFill>
              <a:schemeClr val="accent1"/>
            </a:solidFill>
          </a:ln>
        </p:spPr>
        <p:txBody>
          <a:bodyPr wrap="square">
            <a:spAutoFit/>
          </a:bodyPr>
          <a:lstStyle/>
          <a:p>
            <a:pPr lvl="0" algn="ctr" latinLnBrk="1"/>
            <a:r>
              <a:rPr lang="en-US" altLang="ko-KR" sz="28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5. Air carrier’s liability under the Indonesian and </a:t>
            </a:r>
          </a:p>
          <a:p>
            <a:pPr lvl="0" algn="ctr" latinLnBrk="1"/>
            <a:r>
              <a:rPr lang="en-US" altLang="ko-KR" sz="28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Chinese Civil Aviation Law (2)</a:t>
            </a:r>
            <a:endParaRPr kumimoji="1" lang="en-US" altLang="ko-KR" sz="2800"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직사각형 6"/>
          <p:cNvSpPr/>
          <p:nvPr/>
        </p:nvSpPr>
        <p:spPr>
          <a:xfrm>
            <a:off x="0" y="954107"/>
            <a:ext cx="9144000" cy="5950347"/>
          </a:xfrm>
          <a:prstGeom prst="rect">
            <a:avLst/>
          </a:prstGeom>
          <a:solidFill>
            <a:srgbClr val="FFFFFF"/>
          </a:solidFill>
        </p:spPr>
        <p:txBody>
          <a:bodyPr wrap="square">
            <a:spAutoFit/>
          </a:bodyPr>
          <a:lstStyle/>
          <a:p>
            <a:endParaRPr lang="en-US" altLang="ko-KR" b="1" dirty="0" smtClean="0">
              <a:solidFill>
                <a:schemeClr val="bg1"/>
              </a:solidFill>
            </a:endParaRPr>
          </a:p>
          <a:p>
            <a:r>
              <a:rPr lang="en-US" altLang="ko-KR" sz="1800" b="1" dirty="0" smtClean="0">
                <a:solidFill>
                  <a:srgbClr val="0000FF"/>
                </a:solidFill>
                <a:latin typeface="Adobe 고딕 Std B" pitchFamily="34" charset="-127"/>
                <a:ea typeface="Adobe 고딕 Std B" pitchFamily="34" charset="-127"/>
              </a:rPr>
              <a:t> </a:t>
            </a:r>
            <a:r>
              <a:rPr lang="en-US" altLang="ko-KR" sz="1800" b="1" dirty="0" smtClean="0">
                <a:solidFill>
                  <a:srgbClr val="0000FF"/>
                </a:solidFill>
                <a:ea typeface="Adobe 고딕 Std B" pitchFamily="34" charset="-127"/>
              </a:rPr>
              <a:t> </a:t>
            </a:r>
            <a:r>
              <a:rPr lang="en-US" altLang="ko-KR" sz="1200" b="1" dirty="0" smtClean="0">
                <a:solidFill>
                  <a:srgbClr val="0000FF"/>
                </a:solidFill>
                <a:ea typeface="Adobe 고딕 Std B" pitchFamily="34" charset="-127"/>
              </a:rPr>
              <a:t>●</a:t>
            </a:r>
            <a:r>
              <a:rPr lang="en-US" altLang="ko-KR" sz="1800" b="1" dirty="0" smtClean="0">
                <a:solidFill>
                  <a:srgbClr val="0000FF"/>
                </a:solidFill>
                <a:latin typeface="Adobe 고딕 Std B" pitchFamily="34" charset="-127"/>
                <a:ea typeface="Adobe 고딕 Std B" pitchFamily="34" charset="-127"/>
              </a:rPr>
              <a:t>  </a:t>
            </a:r>
            <a:r>
              <a:rPr lang="en-US" altLang="ko-KR" sz="1800" b="1" dirty="0" smtClean="0">
                <a:solidFill>
                  <a:srgbClr val="0000FF"/>
                </a:solidFill>
                <a:latin typeface="+mn-lt"/>
                <a:ea typeface="Adobe 고딕 Std B" pitchFamily="34" charset="-127"/>
              </a:rPr>
              <a:t>I would </a:t>
            </a:r>
            <a:r>
              <a:rPr lang="en-US" altLang="ko-KR" sz="1800" b="1" dirty="0" smtClean="0">
                <a:solidFill>
                  <a:schemeClr val="bg1"/>
                </a:solidFill>
                <a:latin typeface="+mn-lt"/>
                <a:ea typeface="Adobe 고딕 Std B" pitchFamily="34" charset="-127"/>
              </a:rPr>
              <a:t>like to introduce briefly an air carrier’s liability under the civil </a:t>
            </a:r>
          </a:p>
          <a:p>
            <a:r>
              <a:rPr lang="en-US" altLang="ko-KR" sz="1800" b="1" dirty="0" smtClean="0">
                <a:solidFill>
                  <a:schemeClr val="bg1"/>
                </a:solidFill>
                <a:latin typeface="+mn-lt"/>
                <a:ea typeface="Adobe 고딕 Std B" pitchFamily="34" charset="-127"/>
              </a:rPr>
              <a:t>      aviation law of the People’s Republic of China (PRC) adopted in 1995 is </a:t>
            </a:r>
          </a:p>
          <a:p>
            <a:r>
              <a:rPr lang="en-US" altLang="ko-KR" sz="1800" b="1" dirty="0" smtClean="0">
                <a:solidFill>
                  <a:schemeClr val="bg1"/>
                </a:solidFill>
                <a:latin typeface="+mn-lt"/>
                <a:ea typeface="Adobe 고딕 Std B" pitchFamily="34" charset="-127"/>
              </a:rPr>
              <a:t>      the fundamental law in the area of civil aviation. </a:t>
            </a:r>
          </a:p>
          <a:p>
            <a:endParaRPr lang="en-US" altLang="ko-KR" sz="1800" b="1" dirty="0" smtClean="0">
              <a:solidFill>
                <a:schemeClr val="bg1"/>
              </a:solidFill>
              <a:latin typeface="+mn-lt"/>
              <a:ea typeface="Adobe 고딕 Std B" pitchFamily="34" charset="-127"/>
            </a:endParaRPr>
          </a:p>
          <a:p>
            <a:pPr latinLnBrk="0"/>
            <a:r>
              <a:rPr lang="en-US" altLang="ko-KR" sz="1800" b="1" dirty="0" smtClean="0">
                <a:solidFill>
                  <a:srgbClr val="FF3399"/>
                </a:solidFill>
                <a:latin typeface="+mn-lt"/>
                <a:ea typeface="Adobe 고딕 Std B" pitchFamily="34" charset="-127"/>
              </a:rPr>
              <a:t>  </a:t>
            </a:r>
            <a:r>
              <a:rPr lang="en-US" altLang="ko-KR" sz="1200" b="1" dirty="0" smtClean="0">
                <a:solidFill>
                  <a:srgbClr val="FF3399"/>
                </a:solidFill>
                <a:latin typeface="+mn-lt"/>
                <a:ea typeface="Adobe 고딕 Std B" pitchFamily="34" charset="-127"/>
              </a:rPr>
              <a:t>● </a:t>
            </a:r>
            <a:r>
              <a:rPr lang="en-US" altLang="ko-KR" sz="1800" b="1" dirty="0" smtClean="0">
                <a:solidFill>
                  <a:srgbClr val="FF3399"/>
                </a:solidFill>
                <a:latin typeface="+mn-lt"/>
                <a:ea typeface="Adobe 고딕 Std B" pitchFamily="34" charset="-127"/>
              </a:rPr>
              <a:t>The Chinese Civil Aviation Law (</a:t>
            </a:r>
            <a:r>
              <a:rPr lang="ko-KR" altLang="ko-KR" sz="1800" b="1" dirty="0" err="1" smtClean="0">
                <a:solidFill>
                  <a:srgbClr val="FF3399"/>
                </a:solidFill>
                <a:effectLst>
                  <a:outerShdw blurRad="38100" dist="38100" dir="2700000" algn="tl">
                    <a:srgbClr val="000000">
                      <a:alpha val="43137"/>
                    </a:srgbClr>
                  </a:outerShdw>
                </a:effectLst>
                <a:latin typeface="+mn-lt"/>
                <a:ea typeface="Adobe 고딕 Std B" pitchFamily="34" charset="-127"/>
              </a:rPr>
              <a:t>中国民用航空法</a:t>
            </a:r>
            <a:r>
              <a:rPr lang="en-US" altLang="ko-KR" sz="1800" b="1" dirty="0" smtClean="0">
                <a:solidFill>
                  <a:srgbClr val="FF3399"/>
                </a:solidFill>
                <a:latin typeface="+mn-lt"/>
                <a:ea typeface="Adobe 고딕 Std B" pitchFamily="34" charset="-127"/>
              </a:rPr>
              <a:t>)</a:t>
            </a:r>
          </a:p>
          <a:p>
            <a:pPr latinLnBrk="0"/>
            <a:r>
              <a:rPr lang="en-US" altLang="ko-KR" sz="1800" b="1" dirty="0" smtClean="0">
                <a:solidFill>
                  <a:schemeClr val="bg1"/>
                </a:solidFill>
                <a:latin typeface="+mn-lt"/>
                <a:ea typeface="Adobe 고딕 Std B" pitchFamily="34" charset="-127"/>
              </a:rPr>
              <a:t>     </a:t>
            </a:r>
            <a:r>
              <a:rPr lang="en-US" altLang="ko-KR" sz="1800" b="1" dirty="0" smtClean="0">
                <a:solidFill>
                  <a:srgbClr val="086C19"/>
                </a:solidFill>
                <a:latin typeface="+mn-lt"/>
                <a:ea typeface="Adobe 고딕 Std B" pitchFamily="34" charset="-127"/>
              </a:rPr>
              <a:t>Article 124~129 of the Chinese Civil Aviation Law,</a:t>
            </a:r>
            <a:endParaRPr lang="ko-KR" altLang="ko-KR" sz="1800" b="1" dirty="0" smtClean="0">
              <a:solidFill>
                <a:srgbClr val="086C19"/>
              </a:solidFill>
              <a:latin typeface="+mn-lt"/>
              <a:ea typeface="Adobe 고딕 Std B" pitchFamily="34" charset="-127"/>
            </a:endParaRPr>
          </a:p>
          <a:p>
            <a:pPr latinLnBrk="0"/>
            <a:r>
              <a:rPr lang="en-US" altLang="ko-KR" sz="1800" b="1" dirty="0" smtClean="0">
                <a:solidFill>
                  <a:srgbClr val="086C19"/>
                </a:solidFill>
                <a:latin typeface="+mn-lt"/>
                <a:ea typeface="Adobe 고딕 Std B" pitchFamily="34" charset="-127"/>
              </a:rPr>
              <a:t>     Section 3 Liability of the Carrier (</a:t>
            </a:r>
            <a:r>
              <a:rPr lang="ko-KR" altLang="ko-KR" sz="1800" b="1" dirty="0" err="1" smtClean="0">
                <a:solidFill>
                  <a:srgbClr val="086C19"/>
                </a:solidFill>
                <a:effectLst>
                  <a:outerShdw blurRad="38100" dist="38100" dir="2700000" algn="tl">
                    <a:srgbClr val="000000">
                      <a:alpha val="43137"/>
                    </a:srgbClr>
                  </a:outerShdw>
                </a:effectLst>
                <a:latin typeface="+mn-lt"/>
                <a:ea typeface="Adobe 고딕 Std B" pitchFamily="34" charset="-127"/>
              </a:rPr>
              <a:t>第三节</a:t>
            </a:r>
            <a:r>
              <a:rPr lang="ko-KR" altLang="ko-KR" sz="1800" b="1" dirty="0" smtClean="0">
                <a:solidFill>
                  <a:srgbClr val="086C19"/>
                </a:solidFill>
                <a:effectLst>
                  <a:outerShdw blurRad="38100" dist="38100" dir="2700000" algn="tl">
                    <a:srgbClr val="000000">
                      <a:alpha val="43137"/>
                    </a:srgbClr>
                  </a:outerShdw>
                </a:effectLst>
                <a:latin typeface="+mn-lt"/>
                <a:ea typeface="Adobe 고딕 Std B" pitchFamily="34" charset="-127"/>
              </a:rPr>
              <a:t> </a:t>
            </a:r>
            <a:r>
              <a:rPr lang="ko-KR" altLang="ko-KR" sz="1800" b="1" dirty="0" err="1" smtClean="0">
                <a:solidFill>
                  <a:srgbClr val="086C19"/>
                </a:solidFill>
                <a:effectLst>
                  <a:outerShdw blurRad="38100" dist="38100" dir="2700000" algn="tl">
                    <a:srgbClr val="000000">
                      <a:alpha val="43137"/>
                    </a:srgbClr>
                  </a:outerShdw>
                </a:effectLst>
                <a:latin typeface="+mn-lt"/>
                <a:ea typeface="Adobe 고딕 Std B" pitchFamily="34" charset="-127"/>
              </a:rPr>
              <a:t>承运人的责任</a:t>
            </a:r>
            <a:r>
              <a:rPr lang="en-US" altLang="ko-KR" sz="1800" b="1" dirty="0" smtClean="0">
                <a:solidFill>
                  <a:srgbClr val="086C19"/>
                </a:solidFill>
                <a:effectLst>
                  <a:outerShdw blurRad="38100" dist="38100" dir="2700000" algn="tl">
                    <a:srgbClr val="000000">
                      <a:alpha val="43137"/>
                    </a:srgbClr>
                  </a:outerShdw>
                </a:effectLst>
                <a:latin typeface="+mn-lt"/>
                <a:ea typeface="Adobe 고딕 Std B" pitchFamily="34" charset="-127"/>
              </a:rPr>
              <a:t>) </a:t>
            </a:r>
          </a:p>
          <a:p>
            <a:pPr latinLnBrk="0"/>
            <a:endParaRPr lang="ko-KR" altLang="ko-KR" sz="1800" b="1" dirty="0" smtClean="0">
              <a:solidFill>
                <a:schemeClr val="accent3">
                  <a:lumMod val="25000"/>
                </a:schemeClr>
              </a:solidFill>
              <a:latin typeface="+mn-lt"/>
              <a:ea typeface="Adobe 고딕 Std B" pitchFamily="34" charset="-127"/>
            </a:endParaRPr>
          </a:p>
          <a:p>
            <a:pPr latinLnBrk="0"/>
            <a:r>
              <a:rPr lang="en-US" altLang="ko-KR" sz="1800" b="1" dirty="0" smtClean="0">
                <a:solidFill>
                  <a:schemeClr val="accent3">
                    <a:lumMod val="25000"/>
                  </a:schemeClr>
                </a:solidFill>
                <a:latin typeface="+mn-lt"/>
                <a:ea typeface="Adobe 고딕 Std B" pitchFamily="34" charset="-127"/>
              </a:rPr>
              <a:t>  </a:t>
            </a:r>
            <a:r>
              <a:rPr lang="en-US" altLang="ko-KR" sz="1200" b="1" dirty="0" smtClean="0">
                <a:solidFill>
                  <a:schemeClr val="accent3">
                    <a:lumMod val="25000"/>
                  </a:schemeClr>
                </a:solidFill>
                <a:ea typeface="Adobe 고딕 Std B" pitchFamily="34" charset="-127"/>
              </a:rPr>
              <a:t>●</a:t>
            </a:r>
            <a:r>
              <a:rPr lang="en-US" altLang="ko-KR" sz="1800" b="1" dirty="0" smtClean="0">
                <a:solidFill>
                  <a:schemeClr val="accent3">
                    <a:lumMod val="25000"/>
                  </a:schemeClr>
                </a:solidFill>
                <a:latin typeface="+mn-lt"/>
                <a:ea typeface="Adobe 고딕 Std B" pitchFamily="34" charset="-127"/>
              </a:rPr>
              <a:t> Article 124, The carrier shall be liable for the death or personal injury of </a:t>
            </a:r>
          </a:p>
          <a:p>
            <a:pPr latinLnBrk="0"/>
            <a:r>
              <a:rPr lang="en-US" altLang="ko-KR" sz="1800" b="1" dirty="0" smtClean="0">
                <a:solidFill>
                  <a:schemeClr val="accent3">
                    <a:lumMod val="25000"/>
                  </a:schemeClr>
                </a:solidFill>
                <a:latin typeface="+mn-lt"/>
                <a:ea typeface="Adobe 고딕 Std B" pitchFamily="34" charset="-127"/>
              </a:rPr>
              <a:t>     a passenger, if the accident took place on board the civil aircraft or in </a:t>
            </a:r>
          </a:p>
          <a:p>
            <a:pPr latinLnBrk="0"/>
            <a:r>
              <a:rPr lang="en-US" altLang="ko-KR" sz="1800" b="1" dirty="0" smtClean="0">
                <a:solidFill>
                  <a:schemeClr val="accent3">
                    <a:lumMod val="25000"/>
                  </a:schemeClr>
                </a:solidFill>
                <a:latin typeface="+mn-lt"/>
                <a:ea typeface="Adobe 고딕 Std B" pitchFamily="34" charset="-127"/>
              </a:rPr>
              <a:t>     the course of any of the operations of embarking on or disembarking </a:t>
            </a:r>
          </a:p>
          <a:p>
            <a:pPr latinLnBrk="0"/>
            <a:r>
              <a:rPr lang="en-US" altLang="ko-KR" sz="1800" b="1" dirty="0" smtClean="0">
                <a:solidFill>
                  <a:schemeClr val="accent3">
                    <a:lumMod val="25000"/>
                  </a:schemeClr>
                </a:solidFill>
                <a:latin typeface="+mn-lt"/>
                <a:ea typeface="Adobe 고딕 Std B" pitchFamily="34" charset="-127"/>
              </a:rPr>
              <a:t>     from the civil aircraft; provided that the carrier is not liable if the death </a:t>
            </a:r>
          </a:p>
          <a:p>
            <a:pPr latinLnBrk="0"/>
            <a:r>
              <a:rPr lang="en-US" altLang="ko-KR" sz="1800" b="1" dirty="0" smtClean="0">
                <a:solidFill>
                  <a:schemeClr val="accent3">
                    <a:lumMod val="25000"/>
                  </a:schemeClr>
                </a:solidFill>
                <a:latin typeface="+mn-lt"/>
                <a:ea typeface="Adobe 고딕 Std B" pitchFamily="34" charset="-127"/>
              </a:rPr>
              <a:t>     or injury resulted solely from the state of health of the passenger.</a:t>
            </a:r>
          </a:p>
          <a:p>
            <a:pPr latinLnBrk="0"/>
            <a:endParaRPr lang="ko-KR" altLang="ko-KR" sz="1800" b="1" dirty="0" smtClean="0">
              <a:solidFill>
                <a:schemeClr val="accent3">
                  <a:lumMod val="25000"/>
                </a:schemeClr>
              </a:solidFill>
              <a:latin typeface="+mn-lt"/>
              <a:ea typeface="Adobe 고딕 Std B" pitchFamily="34" charset="-127"/>
            </a:endParaRPr>
          </a:p>
          <a:p>
            <a:pPr latinLnBrk="0"/>
            <a:r>
              <a:rPr lang="en-US" altLang="ko-KR" sz="1800" b="1" dirty="0" smtClean="0">
                <a:solidFill>
                  <a:srgbClr val="0000FF"/>
                </a:solidFill>
                <a:latin typeface="+mn-lt"/>
                <a:ea typeface="Adobe 고딕 Std B" pitchFamily="34" charset="-127"/>
              </a:rPr>
              <a:t> </a:t>
            </a:r>
            <a:r>
              <a:rPr lang="en-US" altLang="ko-KR" sz="1800" b="1" dirty="0" smtClean="0">
                <a:solidFill>
                  <a:srgbClr val="FF3399"/>
                </a:solidFill>
                <a:latin typeface="+mn-lt"/>
                <a:ea typeface="Adobe 고딕 Std B" pitchFamily="34" charset="-127"/>
                <a:cs typeface="Times New Roman" pitchFamily="18" charset="0"/>
              </a:rPr>
              <a:t>     [Example of Legislation: </a:t>
            </a:r>
            <a:r>
              <a:rPr lang="ko-KR" altLang="en-US" sz="1800" b="1" dirty="0" err="1" smtClean="0">
                <a:solidFill>
                  <a:srgbClr val="FF3399"/>
                </a:solidFill>
                <a:latin typeface="+mn-lt"/>
                <a:ea typeface="Adobe 고딕 Std B" pitchFamily="34" charset="-127"/>
                <a:cs typeface="Times New Roman" pitchFamily="18" charset="0"/>
              </a:rPr>
              <a:t>立法例</a:t>
            </a:r>
            <a:r>
              <a:rPr lang="en-US" altLang="ko-KR" sz="1800" b="1" dirty="0" smtClean="0">
                <a:solidFill>
                  <a:srgbClr val="FF3399"/>
                </a:solidFill>
                <a:latin typeface="+mn-lt"/>
                <a:ea typeface="Adobe 고딕 Std B" pitchFamily="34" charset="-127"/>
                <a:cs typeface="Times New Roman" pitchFamily="18" charset="0"/>
              </a:rPr>
              <a:t>] </a:t>
            </a:r>
            <a:endParaRPr lang="ko-KR" altLang="en-US" sz="1800" b="1" dirty="0" smtClean="0">
              <a:solidFill>
                <a:srgbClr val="FF3399"/>
              </a:solidFill>
              <a:latin typeface="+mn-lt"/>
              <a:ea typeface="Adobe 고딕 Std B" pitchFamily="34" charset="-127"/>
              <a:cs typeface="Times New Roman" pitchFamily="18" charset="0"/>
            </a:endParaRPr>
          </a:p>
          <a:p>
            <a:pPr>
              <a:lnSpc>
                <a:spcPts val="2600"/>
              </a:lnSpc>
              <a:defRPr/>
            </a:pPr>
            <a:r>
              <a:rPr lang="en-US" altLang="ko-KR" sz="1800" b="1" dirty="0" smtClean="0">
                <a:solidFill>
                  <a:schemeClr val="bg2">
                    <a:lumMod val="50000"/>
                  </a:schemeClr>
                </a:solidFill>
                <a:latin typeface="+mn-lt"/>
                <a:ea typeface="Adobe 고딕 Std B" pitchFamily="34" charset="-127"/>
                <a:cs typeface="Times New Roman" pitchFamily="18" charset="0"/>
              </a:rPr>
              <a:t>      Article 17 of the 1929 Warsaw Convention, Article 21 of the 1999 </a:t>
            </a:r>
          </a:p>
          <a:p>
            <a:pPr>
              <a:lnSpc>
                <a:spcPts val="2600"/>
              </a:lnSpc>
              <a:defRPr/>
            </a:pPr>
            <a:r>
              <a:rPr lang="en-US" altLang="ko-KR" sz="1800" b="1" dirty="0" smtClean="0">
                <a:solidFill>
                  <a:schemeClr val="bg2">
                    <a:lumMod val="50000"/>
                  </a:schemeClr>
                </a:solidFill>
                <a:latin typeface="+mn-lt"/>
                <a:ea typeface="Adobe 고딕 Std B" pitchFamily="34" charset="-127"/>
                <a:cs typeface="Times New Roman" pitchFamily="18" charset="0"/>
              </a:rPr>
              <a:t>      Montreal Convention, Article 45 of 2012 </a:t>
            </a:r>
            <a:r>
              <a:rPr lang="ko-KR" altLang="en-US" sz="1800" b="1" dirty="0" smtClean="0">
                <a:solidFill>
                  <a:schemeClr val="bg2">
                    <a:lumMod val="50000"/>
                  </a:schemeClr>
                </a:solidFill>
                <a:effectLst>
                  <a:outerShdw blurRad="38100" dist="38100" dir="2700000" algn="tl">
                    <a:srgbClr val="000000">
                      <a:alpha val="43137"/>
                    </a:srgbClr>
                  </a:outerShdw>
                </a:effectLst>
                <a:latin typeface="+mn-lt"/>
                <a:ea typeface="Adobe 고딕 Std B" pitchFamily="34" charset="-127"/>
                <a:cs typeface="함초롬바탕" pitchFamily="18" charset="-127"/>
              </a:rPr>
              <a:t>德</a:t>
            </a:r>
            <a:r>
              <a:rPr lang="zh-CN" altLang="en-US" sz="1800" b="1" dirty="0" smtClean="0">
                <a:solidFill>
                  <a:schemeClr val="bg2">
                    <a:lumMod val="50000"/>
                  </a:schemeClr>
                </a:solidFill>
                <a:effectLst>
                  <a:outerShdw blurRad="38100" dist="38100" dir="2700000" algn="tl">
                    <a:srgbClr val="000000">
                      <a:alpha val="43137"/>
                    </a:srgbClr>
                  </a:outerShdw>
                </a:effectLst>
                <a:latin typeface="+mn-lt"/>
                <a:ea typeface="한양해서" pitchFamily="18" charset="-127"/>
              </a:rPr>
              <a:t>国</a:t>
            </a:r>
            <a:r>
              <a:rPr lang="ko-KR" altLang="en-US" sz="1800" b="1" dirty="0" err="1" smtClean="0">
                <a:solidFill>
                  <a:schemeClr val="bg2">
                    <a:lumMod val="50000"/>
                  </a:schemeClr>
                </a:solidFill>
                <a:effectLst>
                  <a:outerShdw blurRad="38100" dist="38100" dir="2700000" algn="tl">
                    <a:srgbClr val="000000">
                      <a:alpha val="43137"/>
                    </a:srgbClr>
                  </a:outerShdw>
                </a:effectLst>
                <a:latin typeface="+mn-lt"/>
                <a:ea typeface="Adobe 고딕 Std B" pitchFamily="34" charset="-127"/>
              </a:rPr>
              <a:t>修订航空运送法</a:t>
            </a:r>
            <a:r>
              <a:rPr lang="en-US" altLang="ko-KR" sz="1800" b="1" dirty="0" smtClean="0">
                <a:solidFill>
                  <a:schemeClr val="bg2">
                    <a:lumMod val="50000"/>
                  </a:schemeClr>
                </a:solidFill>
                <a:effectLst>
                  <a:outerShdw blurRad="38100" dist="38100" dir="2700000" algn="tl">
                    <a:srgbClr val="000000">
                      <a:alpha val="43137"/>
                    </a:srgbClr>
                  </a:outerShdw>
                </a:effectLst>
                <a:latin typeface="+mn-lt"/>
                <a:ea typeface="Adobe 고딕 Std B" pitchFamily="34" charset="-127"/>
              </a:rPr>
              <a:t> </a:t>
            </a:r>
            <a:r>
              <a:rPr lang="en-US" altLang="ko-KR" sz="1800" b="1" dirty="0" smtClean="0">
                <a:solidFill>
                  <a:schemeClr val="bg2">
                    <a:lumMod val="50000"/>
                  </a:schemeClr>
                </a:solidFill>
                <a:latin typeface="+mn-lt"/>
                <a:ea typeface="Adobe 고딕 Std B" pitchFamily="34" charset="-127"/>
              </a:rPr>
              <a:t>, </a:t>
            </a:r>
            <a:r>
              <a:rPr lang="en-US" altLang="ko-KR" sz="1800" b="1" dirty="0" smtClean="0">
                <a:solidFill>
                  <a:schemeClr val="bg2">
                    <a:lumMod val="50000"/>
                  </a:schemeClr>
                </a:solidFill>
                <a:latin typeface="+mn-lt"/>
                <a:ea typeface="Adobe 고딕 Std B" pitchFamily="34" charset="-127"/>
                <a:cs typeface="굴림" pitchFamily="50" charset="-127"/>
              </a:rPr>
              <a:t>904~912 </a:t>
            </a:r>
          </a:p>
          <a:p>
            <a:pPr>
              <a:lnSpc>
                <a:spcPts val="2600"/>
              </a:lnSpc>
              <a:defRPr/>
            </a:pPr>
            <a:r>
              <a:rPr lang="en-US" altLang="ko-KR" sz="1800" b="1" dirty="0" smtClean="0">
                <a:solidFill>
                  <a:schemeClr val="bg2">
                    <a:lumMod val="50000"/>
                  </a:schemeClr>
                </a:solidFill>
                <a:latin typeface="+mn-lt"/>
                <a:ea typeface="Adobe 고딕 Std B" pitchFamily="34" charset="-127"/>
                <a:cs typeface="굴림" pitchFamily="50" charset="-127"/>
              </a:rPr>
              <a:t>      of </a:t>
            </a:r>
            <a:r>
              <a:rPr lang="zh-CN" altLang="en-US" sz="1800" b="1" dirty="0" smtClean="0">
                <a:solidFill>
                  <a:schemeClr val="bg2">
                    <a:lumMod val="50000"/>
                  </a:schemeClr>
                </a:solidFill>
                <a:effectLst>
                  <a:outerShdw blurRad="38100" dist="38100" dir="2700000" algn="tl">
                    <a:srgbClr val="000000">
                      <a:alpha val="43137"/>
                    </a:srgbClr>
                  </a:outerShdw>
                </a:effectLst>
                <a:latin typeface="+mn-lt"/>
                <a:ea typeface="한양해서" pitchFamily="18" charset="-127"/>
              </a:rPr>
              <a:t>韩国修订商法</a:t>
            </a:r>
            <a:r>
              <a:rPr lang="en-US" altLang="zh-CN" sz="1800" b="1" dirty="0" smtClean="0">
                <a:solidFill>
                  <a:schemeClr val="bg2">
                    <a:lumMod val="50000"/>
                  </a:schemeClr>
                </a:solidFill>
                <a:latin typeface="+mn-lt"/>
                <a:ea typeface="Adobe 고딕 Std B" pitchFamily="34" charset="-127"/>
              </a:rPr>
              <a:t>, </a:t>
            </a:r>
            <a:r>
              <a:rPr lang="en-US" altLang="ko-KR" sz="1800" b="1" dirty="0" smtClean="0">
                <a:solidFill>
                  <a:schemeClr val="bg2">
                    <a:lumMod val="50000"/>
                  </a:schemeClr>
                </a:solidFill>
                <a:latin typeface="+mn-lt"/>
                <a:ea typeface="Adobe 고딕 Std B" pitchFamily="34" charset="-127"/>
              </a:rPr>
              <a:t>Article 124~129 of </a:t>
            </a:r>
            <a:r>
              <a:rPr lang="ko-KR" altLang="en-US" sz="1800" b="1" dirty="0" err="1" smtClean="0">
                <a:solidFill>
                  <a:schemeClr val="bg2">
                    <a:lumMod val="50000"/>
                  </a:schemeClr>
                </a:solidFill>
                <a:effectLst>
                  <a:outerShdw blurRad="38100" dist="38100" dir="2700000" algn="tl">
                    <a:srgbClr val="000000">
                      <a:alpha val="43137"/>
                    </a:srgbClr>
                  </a:outerShdw>
                </a:effectLst>
                <a:latin typeface="+mn-lt"/>
                <a:ea typeface="Adobe 고딕 Std B" pitchFamily="34" charset="-127"/>
                <a:cs typeface="굴림" pitchFamily="50" charset="-127"/>
              </a:rPr>
              <a:t>中国民用航空法</a:t>
            </a:r>
            <a:r>
              <a:rPr lang="en-US" altLang="ko-KR" sz="1800" b="1" dirty="0" smtClean="0">
                <a:solidFill>
                  <a:schemeClr val="bg2">
                    <a:lumMod val="50000"/>
                  </a:schemeClr>
                </a:solidFill>
                <a:effectLst>
                  <a:outerShdw blurRad="38100" dist="38100" dir="2700000" algn="tl">
                    <a:srgbClr val="000000">
                      <a:alpha val="43137"/>
                    </a:srgbClr>
                  </a:outerShdw>
                </a:effectLst>
                <a:latin typeface="+mn-lt"/>
                <a:ea typeface="Adobe 고딕 Std B" pitchFamily="34" charset="-127"/>
              </a:rPr>
              <a:t> </a:t>
            </a:r>
          </a:p>
          <a:p>
            <a:pPr>
              <a:lnSpc>
                <a:spcPts val="2600"/>
              </a:lnSpc>
              <a:defRPr/>
            </a:pPr>
            <a:endParaRPr lang="ko-KR" altLang="en-US" sz="1800" b="1" dirty="0">
              <a:latin typeface="+mn-lt"/>
              <a:ea typeface="Adobe 고딕 Std B" pitchFamily="34" charset="-127"/>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5</a:t>
            </a:fld>
            <a:endParaRPr lang="en-US" altLang="ko-KR"/>
          </a:p>
        </p:txBody>
      </p:sp>
      <p:pic>
        <p:nvPicPr>
          <p:cNvPr id="1026" name="Picture 2" descr="Map of AirAsia 8501 flight path and search area - 2 January 2015"/>
          <p:cNvPicPr>
            <a:picLocks noChangeAspect="1" noChangeArrowheads="1"/>
          </p:cNvPicPr>
          <p:nvPr/>
        </p:nvPicPr>
        <p:blipFill>
          <a:blip r:embed="rId2" cstate="print"/>
          <a:srcRect/>
          <a:stretch>
            <a:fillRect/>
          </a:stretch>
        </p:blipFill>
        <p:spPr bwMode="auto">
          <a:xfrm>
            <a:off x="0" y="1042416"/>
            <a:ext cx="9144000" cy="6037386"/>
          </a:xfrm>
          <a:prstGeom prst="rect">
            <a:avLst/>
          </a:prstGeom>
          <a:noFill/>
        </p:spPr>
      </p:pic>
      <p:sp>
        <p:nvSpPr>
          <p:cNvPr id="4" name="직사각형 3"/>
          <p:cNvSpPr/>
          <p:nvPr/>
        </p:nvSpPr>
        <p:spPr>
          <a:xfrm>
            <a:off x="0" y="-1"/>
            <a:ext cx="9144000" cy="923330"/>
          </a:xfrm>
          <a:prstGeom prst="rect">
            <a:avLst/>
          </a:prstGeom>
        </p:spPr>
        <p:txBody>
          <a:bodyPr wrap="square">
            <a:spAutoFit/>
          </a:bodyPr>
          <a:lstStyle/>
          <a:p>
            <a:pPr algn="ctr"/>
            <a:r>
              <a:rPr lang="en-US" altLang="ko-KR" sz="1800" b="1" dirty="0" err="1" smtClean="0">
                <a:solidFill>
                  <a:srgbClr val="FFFFFF"/>
                </a:solidFill>
              </a:rPr>
              <a:t>AirAsia</a:t>
            </a:r>
            <a:r>
              <a:rPr lang="en-US" altLang="ko-KR" sz="1800" b="1" dirty="0" smtClean="0">
                <a:solidFill>
                  <a:srgbClr val="FFFFFF"/>
                </a:solidFill>
              </a:rPr>
              <a:t> QZ8501: Plane crash blamed on weather. Bad weather was the biggest factor in the crash of </a:t>
            </a:r>
            <a:r>
              <a:rPr lang="en-US" altLang="ko-KR" sz="1800" b="1" dirty="0" err="1" smtClean="0">
                <a:solidFill>
                  <a:srgbClr val="FFFFFF"/>
                </a:solidFill>
              </a:rPr>
              <a:t>AirAsia</a:t>
            </a:r>
            <a:r>
              <a:rPr lang="en-US" altLang="ko-KR" sz="1800" b="1" dirty="0" smtClean="0">
                <a:solidFill>
                  <a:srgbClr val="FFFFFF"/>
                </a:solidFill>
              </a:rPr>
              <a:t> flight QZ8501, the Indonesian </a:t>
            </a:r>
          </a:p>
          <a:p>
            <a:pPr algn="ctr"/>
            <a:r>
              <a:rPr lang="en-US" altLang="ko-KR" sz="1800" b="1" dirty="0" smtClean="0">
                <a:solidFill>
                  <a:srgbClr val="FFFFFF"/>
                </a:solidFill>
              </a:rPr>
              <a:t>weather agency believes. </a:t>
            </a:r>
            <a:endParaRPr lang="ko-KR" altLang="en-US" sz="1800" b="1" dirty="0">
              <a:solidFill>
                <a:srgbClr val="FFFFFF"/>
              </a:solidFill>
            </a:endParaRPr>
          </a:p>
        </p:txBody>
      </p:sp>
      <p:sp>
        <p:nvSpPr>
          <p:cNvPr id="5" name="직사각형 4"/>
          <p:cNvSpPr/>
          <p:nvPr/>
        </p:nvSpPr>
        <p:spPr>
          <a:xfrm>
            <a:off x="0" y="4754880"/>
            <a:ext cx="2450592" cy="2308324"/>
          </a:xfrm>
          <a:prstGeom prst="rect">
            <a:avLst/>
          </a:prstGeom>
          <a:solidFill>
            <a:schemeClr val="bg1"/>
          </a:solidFill>
        </p:spPr>
        <p:txBody>
          <a:bodyPr wrap="square">
            <a:spAutoFit/>
          </a:bodyPr>
          <a:lstStyle/>
          <a:p>
            <a:endParaRPr lang="en-US" altLang="ko-KR" sz="1600" b="1" dirty="0" smtClean="0"/>
          </a:p>
          <a:p>
            <a:pPr algn="ctr"/>
            <a:r>
              <a:rPr lang="en-US" altLang="ko-KR" sz="1600" b="1" dirty="0" err="1" smtClean="0"/>
              <a:t>AirAsia</a:t>
            </a:r>
            <a:r>
              <a:rPr lang="en-US" altLang="ko-KR" sz="1600" b="1" dirty="0" smtClean="0"/>
              <a:t> QZ8501 were </a:t>
            </a:r>
            <a:r>
              <a:rPr lang="en-US" altLang="ko-KR" sz="1600" b="1" dirty="0" smtClean="0">
                <a:solidFill>
                  <a:schemeClr val="tx1">
                    <a:lumMod val="75000"/>
                  </a:schemeClr>
                </a:solidFill>
              </a:rPr>
              <a:t>137</a:t>
            </a:r>
            <a:r>
              <a:rPr lang="en-US" altLang="ko-KR" sz="1600" b="1" dirty="0" smtClean="0"/>
              <a:t> adult passengers, </a:t>
            </a:r>
            <a:r>
              <a:rPr lang="en-US" altLang="ko-KR" sz="1600" b="1" dirty="0" smtClean="0">
                <a:solidFill>
                  <a:schemeClr val="tx1">
                    <a:lumMod val="75000"/>
                  </a:schemeClr>
                </a:solidFill>
              </a:rPr>
              <a:t>17 </a:t>
            </a:r>
            <a:r>
              <a:rPr lang="en-US" altLang="ko-KR" sz="1600" b="1" dirty="0" smtClean="0"/>
              <a:t>children </a:t>
            </a:r>
            <a:r>
              <a:rPr lang="en-US" altLang="ko-KR" sz="1600" b="1" dirty="0" smtClean="0">
                <a:solidFill>
                  <a:schemeClr val="tx1">
                    <a:lumMod val="75000"/>
                  </a:schemeClr>
                </a:solidFill>
              </a:rPr>
              <a:t>and one </a:t>
            </a:r>
            <a:r>
              <a:rPr lang="en-US" altLang="ko-KR" sz="1600" b="1" dirty="0" smtClean="0"/>
              <a:t>infant, along with </a:t>
            </a:r>
            <a:r>
              <a:rPr lang="en-US" altLang="ko-KR" sz="1600" b="1" dirty="0" smtClean="0">
                <a:solidFill>
                  <a:schemeClr val="tx1">
                    <a:lumMod val="75000"/>
                  </a:schemeClr>
                </a:solidFill>
              </a:rPr>
              <a:t>two </a:t>
            </a:r>
            <a:r>
              <a:rPr lang="en-US" altLang="ko-KR" sz="1600" b="1" dirty="0" smtClean="0"/>
              <a:t>pilots and </a:t>
            </a:r>
            <a:r>
              <a:rPr lang="en-US" altLang="ko-KR" sz="1600" b="1" dirty="0" smtClean="0">
                <a:solidFill>
                  <a:schemeClr val="tx1">
                    <a:lumMod val="75000"/>
                  </a:schemeClr>
                </a:solidFill>
              </a:rPr>
              <a:t>five</a:t>
            </a:r>
            <a:r>
              <a:rPr lang="en-US" altLang="ko-KR" sz="1600" b="1" dirty="0" smtClean="0"/>
              <a:t> crew, on the plane - the majority Indonesian.</a:t>
            </a:r>
            <a:endParaRPr lang="en-US" altLang="ko-KR" sz="1600" b="1" dirty="0" smtClean="0">
              <a:solidFill>
                <a:srgbClr val="FFFFFF"/>
              </a:solidFill>
            </a:endParaRPr>
          </a:p>
          <a:p>
            <a:pPr algn="ctr"/>
            <a:endParaRPr lang="ko-KR" altLang="en-US" sz="1600" b="1"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35D1DA88-F5F3-4E14-9537-9D62816C0A53}" type="slidenum">
              <a:rPr lang="en-US" altLang="ko-KR" smtClean="0"/>
              <a:pPr>
                <a:defRPr/>
              </a:pPr>
              <a:t>50</a:t>
            </a:fld>
            <a:endParaRPr lang="en-US" altLang="ko-KR"/>
          </a:p>
        </p:txBody>
      </p:sp>
      <p:sp>
        <p:nvSpPr>
          <p:cNvPr id="38915" name="Rectangle 3"/>
          <p:cNvSpPr>
            <a:spLocks noChangeArrowheads="1"/>
          </p:cNvSpPr>
          <p:nvPr/>
        </p:nvSpPr>
        <p:spPr bwMode="auto">
          <a:xfrm>
            <a:off x="1" y="902523"/>
            <a:ext cx="9144000" cy="5775940"/>
          </a:xfrm>
          <a:prstGeom prst="rect">
            <a:avLst/>
          </a:prstGeom>
          <a:solidFill>
            <a:srgbClr val="FFFFFF"/>
          </a:solidFill>
          <a:ln w="9525">
            <a:noFill/>
            <a:miter lim="800000"/>
            <a:headEnd/>
            <a:tailEnd/>
          </a:ln>
          <a:effectLst/>
        </p:spPr>
        <p:txBody>
          <a:bodyPr wrap="square" anchor="ctr">
            <a:spAutoFit/>
          </a:bodyPr>
          <a:lstStyle/>
          <a:p>
            <a:pPr algn="just" eaLnBrk="0" hangingPunct="0">
              <a:defRPr/>
            </a:pPr>
            <a:r>
              <a:rPr lang="en-US" altLang="ko-KR" sz="1400" b="1" dirty="0" smtClean="0">
                <a:solidFill>
                  <a:srgbClr val="990099"/>
                </a:solidFill>
                <a:latin typeface="HY견고딕" pitchFamily="18" charset="-127"/>
                <a:ea typeface="HY견고딕" pitchFamily="18" charset="-127"/>
              </a:rPr>
              <a:t> ●  </a:t>
            </a:r>
            <a:r>
              <a:rPr lang="ko-KR" altLang="en-US" sz="1800" dirty="0" err="1" smtClean="0">
                <a:solidFill>
                  <a:srgbClr val="990099"/>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中国民用航空法</a:t>
            </a:r>
            <a:r>
              <a:rPr lang="ko-KR" altLang="en-US" sz="1800" dirty="0" smtClean="0">
                <a:solidFill>
                  <a:srgbClr val="990099"/>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 </a:t>
            </a:r>
            <a:endParaRPr lang="en-US" altLang="ko-KR" sz="1800" dirty="0">
              <a:solidFill>
                <a:srgbClr val="990099"/>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a:p>
            <a:pPr algn="just" eaLnBrk="0" hangingPunct="0">
              <a:defRPr/>
            </a:pPr>
            <a:r>
              <a:rPr lang="en-US" altLang="ko-KR" sz="1800" b="1" dirty="0">
                <a:solidFill>
                  <a:srgbClr val="990099"/>
                </a:solidFill>
                <a:latin typeface="HY견고딕" pitchFamily="18" charset="-127"/>
                <a:ea typeface="HY견고딕" pitchFamily="18" charset="-127"/>
                <a:cs typeface="함초롬바탕" pitchFamily="18" charset="-127"/>
              </a:rPr>
              <a:t>    Article 129. In international air transport, the liability of the carrier</a:t>
            </a:r>
          </a:p>
          <a:p>
            <a:pPr algn="just" eaLnBrk="0" hangingPunct="0">
              <a:lnSpc>
                <a:spcPts val="2600"/>
              </a:lnSpc>
              <a:defRPr/>
            </a:pPr>
            <a:r>
              <a:rPr lang="en-US" altLang="ko-KR" sz="1800" b="1" dirty="0">
                <a:solidFill>
                  <a:srgbClr val="990099"/>
                </a:solidFill>
                <a:latin typeface="HY견고딕" pitchFamily="18" charset="-127"/>
                <a:ea typeface="HY견고딕" pitchFamily="18" charset="-127"/>
                <a:cs typeface="함초롬바탕" pitchFamily="18" charset="-127"/>
              </a:rPr>
              <a:t>                         shall be as the following: </a:t>
            </a:r>
          </a:p>
          <a:p>
            <a:pPr algn="just" eaLnBrk="0" latinLnBrk="0" hangingPunct="0">
              <a:lnSpc>
                <a:spcPts val="2600"/>
              </a:lnSpc>
              <a:defRPr/>
            </a:pPr>
            <a:r>
              <a:rPr lang="en-US" altLang="ko-KR" sz="1800" b="1" dirty="0">
                <a:solidFill>
                  <a:srgbClr val="000000"/>
                </a:solidFill>
                <a:latin typeface="HY견고딕" pitchFamily="18" charset="-127"/>
                <a:ea typeface="HY견고딕" pitchFamily="18" charset="-127"/>
                <a:cs typeface="함초롬바탕" pitchFamily="18" charset="-127"/>
              </a:rPr>
              <a:t>     </a:t>
            </a:r>
            <a:r>
              <a:rPr lang="en-US" altLang="ko-KR" sz="1800" b="1" dirty="0">
                <a:solidFill>
                  <a:srgbClr val="3333FF"/>
                </a:solidFill>
                <a:latin typeface="HY견고딕" pitchFamily="18" charset="-127"/>
                <a:ea typeface="HY견고딕" pitchFamily="18" charset="-127"/>
                <a:cs typeface="함초롬바탕" pitchFamily="18" charset="-127"/>
              </a:rPr>
              <a:t>(1) The liability of the carrier for each passenger is limited to the </a:t>
            </a:r>
          </a:p>
          <a:p>
            <a:pPr algn="just" eaLnBrk="0" latinLnBrk="0" hangingPunct="0">
              <a:lnSpc>
                <a:spcPts val="2600"/>
              </a:lnSpc>
              <a:defRPr/>
            </a:pPr>
            <a:r>
              <a:rPr lang="en-US" altLang="ko-KR" sz="1800" b="1" dirty="0">
                <a:solidFill>
                  <a:srgbClr val="3333FF"/>
                </a:solidFill>
                <a:latin typeface="HY견고딕" pitchFamily="18" charset="-127"/>
                <a:ea typeface="HY견고딕" pitchFamily="18" charset="-127"/>
                <a:cs typeface="함초롬바탕" pitchFamily="18" charset="-127"/>
              </a:rPr>
              <a:t>           sum of 16,600 units of account. Nevertheless, the passenger </a:t>
            </a:r>
          </a:p>
          <a:p>
            <a:pPr algn="just" eaLnBrk="0" latinLnBrk="0" hangingPunct="0">
              <a:lnSpc>
                <a:spcPts val="2600"/>
              </a:lnSpc>
              <a:defRPr/>
            </a:pPr>
            <a:r>
              <a:rPr lang="en-US" altLang="ko-KR" sz="1800" b="1" dirty="0">
                <a:solidFill>
                  <a:srgbClr val="3333FF"/>
                </a:solidFill>
                <a:latin typeface="HY견고딕" pitchFamily="18" charset="-127"/>
                <a:ea typeface="HY견고딕" pitchFamily="18" charset="-127"/>
                <a:cs typeface="함초롬바탕" pitchFamily="18" charset="-127"/>
              </a:rPr>
              <a:t>           may agree with the carrier in writing to a limit of liability higher </a:t>
            </a:r>
          </a:p>
          <a:p>
            <a:pPr algn="just" eaLnBrk="0" latinLnBrk="0" hangingPunct="0">
              <a:lnSpc>
                <a:spcPts val="2600"/>
              </a:lnSpc>
              <a:defRPr/>
            </a:pPr>
            <a:r>
              <a:rPr lang="en-US" altLang="ko-KR" sz="1800" b="1" dirty="0">
                <a:solidFill>
                  <a:srgbClr val="3333FF"/>
                </a:solidFill>
                <a:latin typeface="HY견고딕" pitchFamily="18" charset="-127"/>
                <a:ea typeface="HY견고딕" pitchFamily="18" charset="-127"/>
                <a:cs typeface="함초롬바탕" pitchFamily="18" charset="-127"/>
              </a:rPr>
              <a:t>           than that prescribed by this sub-paragraph,</a:t>
            </a:r>
            <a:endParaRPr lang="en-US" altLang="ko-KR" sz="1800" b="1" dirty="0">
              <a:solidFill>
                <a:srgbClr val="3333FF"/>
              </a:solidFill>
              <a:latin typeface="HY견고딕" pitchFamily="18" charset="-127"/>
              <a:ea typeface="HY견고딕" pitchFamily="18" charset="-127"/>
            </a:endParaRPr>
          </a:p>
          <a:p>
            <a:pPr algn="just" eaLnBrk="0" latinLnBrk="0" hangingPunct="0">
              <a:lnSpc>
                <a:spcPts val="2600"/>
              </a:lnSpc>
              <a:defRPr/>
            </a:pPr>
            <a:r>
              <a:rPr lang="en-US" altLang="ko-KR" sz="1800" b="1" dirty="0">
                <a:solidFill>
                  <a:srgbClr val="60C99C"/>
                </a:solidFill>
                <a:latin typeface="HY견고딕" pitchFamily="18" charset="-127"/>
                <a:ea typeface="HY견고딕" pitchFamily="18" charset="-127"/>
              </a:rPr>
              <a:t>     </a:t>
            </a:r>
            <a:r>
              <a:rPr lang="en-US" altLang="ko-KR" sz="1800" b="1" dirty="0">
                <a:solidFill>
                  <a:srgbClr val="32946A"/>
                </a:solidFill>
                <a:latin typeface="HY견고딕" pitchFamily="18" charset="-127"/>
                <a:ea typeface="HY견고딕" pitchFamily="18" charset="-127"/>
              </a:rPr>
              <a:t>(2) The liability of the carrier for each kilogram of checked baggage </a:t>
            </a:r>
          </a:p>
          <a:p>
            <a:pPr algn="just" eaLnBrk="0" latinLnBrk="0" hangingPunct="0">
              <a:lnSpc>
                <a:spcPts val="2600"/>
              </a:lnSpc>
              <a:defRPr/>
            </a:pPr>
            <a:r>
              <a:rPr lang="en-US" altLang="ko-KR" sz="1800" b="1" dirty="0">
                <a:solidFill>
                  <a:srgbClr val="32946A"/>
                </a:solidFill>
                <a:latin typeface="HY견고딕" pitchFamily="18" charset="-127"/>
                <a:ea typeface="HY견고딕" pitchFamily="18" charset="-127"/>
              </a:rPr>
              <a:t>           or cargo is limited to a sum of 17 units of account. </a:t>
            </a:r>
          </a:p>
          <a:p>
            <a:pPr algn="just" eaLnBrk="0" latinLnBrk="0" hangingPunct="0">
              <a:lnSpc>
                <a:spcPts val="2600"/>
              </a:lnSpc>
              <a:defRPr/>
            </a:pPr>
            <a:r>
              <a:rPr lang="en-US" altLang="ko-KR" sz="1800" b="1" dirty="0">
                <a:solidFill>
                  <a:srgbClr val="000000"/>
                </a:solidFill>
                <a:latin typeface="HY견고딕" pitchFamily="18" charset="-127"/>
                <a:ea typeface="HY견고딕" pitchFamily="18" charset="-127"/>
              </a:rPr>
              <a:t>     </a:t>
            </a:r>
            <a:r>
              <a:rPr lang="en-US" altLang="ko-KR" sz="1800" b="1" dirty="0">
                <a:solidFill>
                  <a:srgbClr val="FF33CC"/>
                </a:solidFill>
                <a:latin typeface="HY견고딕" pitchFamily="18" charset="-127"/>
                <a:ea typeface="HY견고딕" pitchFamily="18" charset="-127"/>
              </a:rPr>
              <a:t>(3) The liability of the carrier for carry-on baggage of a passenger </a:t>
            </a:r>
          </a:p>
          <a:p>
            <a:pPr algn="just" eaLnBrk="0" latinLnBrk="0" hangingPunct="0">
              <a:lnSpc>
                <a:spcPts val="2600"/>
              </a:lnSpc>
              <a:defRPr/>
            </a:pPr>
            <a:r>
              <a:rPr lang="en-US" altLang="ko-KR" sz="1800" b="1" dirty="0">
                <a:solidFill>
                  <a:srgbClr val="FF33CC"/>
                </a:solidFill>
                <a:latin typeface="HY견고딕" pitchFamily="18" charset="-127"/>
                <a:ea typeface="HY견고딕" pitchFamily="18" charset="-127"/>
              </a:rPr>
              <a:t>           is limited to 332 units of account per passenger. </a:t>
            </a:r>
            <a:r>
              <a:rPr lang="ko-KR" altLang="en-US" sz="1800" b="1" dirty="0" smtClean="0">
                <a:solidFill>
                  <a:srgbClr val="22228B"/>
                </a:solidFill>
                <a:effectLst>
                  <a:outerShdw blurRad="38100" dist="38100" dir="2700000" algn="tl">
                    <a:srgbClr val="C0C0C0"/>
                  </a:outerShdw>
                </a:effectLst>
                <a:latin typeface="HY견명조" pitchFamily="18" charset="-127"/>
                <a:ea typeface="HY견명조" pitchFamily="18" charset="-127"/>
              </a:rPr>
              <a:t>  </a:t>
            </a:r>
            <a:endParaRPr lang="en-US" altLang="ko-KR" sz="1800" b="1" dirty="0" smtClean="0">
              <a:solidFill>
                <a:srgbClr val="22228B"/>
              </a:solidFill>
              <a:effectLst>
                <a:outerShdw blurRad="38100" dist="38100" dir="2700000" algn="tl">
                  <a:srgbClr val="C0C0C0"/>
                </a:outerShdw>
              </a:effectLst>
              <a:latin typeface="HY견명조" pitchFamily="18" charset="-127"/>
              <a:ea typeface="HY견명조" pitchFamily="18" charset="-127"/>
            </a:endParaRPr>
          </a:p>
          <a:p>
            <a:pPr algn="just" eaLnBrk="0" latinLnBrk="0" hangingPunct="0">
              <a:lnSpc>
                <a:spcPts val="2800"/>
              </a:lnSpc>
              <a:defRPr/>
            </a:pPr>
            <a:r>
              <a:rPr lang="en-US" altLang="ko-KR" sz="1800" b="1" dirty="0" smtClean="0">
                <a:solidFill>
                  <a:srgbClr val="22228B"/>
                </a:solidFill>
                <a:effectLst>
                  <a:outerShdw blurRad="38100" dist="38100" dir="2700000" algn="tl">
                    <a:srgbClr val="C0C0C0"/>
                  </a:outerShdw>
                </a:effectLst>
                <a:latin typeface="HY견명조" pitchFamily="18" charset="-127"/>
                <a:ea typeface="HY견명조" pitchFamily="18" charset="-127"/>
              </a:rPr>
              <a:t>   </a:t>
            </a:r>
            <a:r>
              <a:rPr lang="ko-KR" altLang="en-US" sz="1800" b="1" dirty="0" err="1" smtClean="0">
                <a:solidFill>
                  <a:schemeClr val="bg2"/>
                </a:solidFill>
                <a:effectLst>
                  <a:outerShdw blurRad="38100" dist="38100" dir="2700000" algn="tl">
                    <a:srgbClr val="C0C0C0"/>
                  </a:outerShdw>
                </a:effectLst>
                <a:latin typeface="한양해서" pitchFamily="18" charset="-127"/>
                <a:ea typeface="한양해서" pitchFamily="18" charset="-127"/>
              </a:rPr>
              <a:t>第一百二十九条</a:t>
            </a:r>
            <a:r>
              <a:rPr lang="ko-KR" altLang="en-US"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a:solidFill>
                  <a:schemeClr val="bg2"/>
                </a:solidFill>
                <a:effectLst>
                  <a:outerShdw blurRad="38100" dist="38100" dir="2700000" algn="tl">
                    <a:srgbClr val="C0C0C0"/>
                  </a:outerShdw>
                </a:effectLst>
                <a:latin typeface="한양해서" pitchFamily="18" charset="-127"/>
                <a:ea typeface="한양해서" pitchFamily="18" charset="-127"/>
              </a:rPr>
              <a:t>国际航空运输承运人的赔偿责任限额按照下列规定执行</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 </a:t>
            </a:r>
            <a:endPar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endParaRPr>
          </a:p>
          <a:p>
            <a:pPr algn="just" eaLnBrk="0" latinLnBrk="0" hangingPunct="0">
              <a:lnSpc>
                <a:spcPts val="2800"/>
              </a:lnSpc>
              <a:defRPr/>
            </a:pP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一</a:t>
            </a: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a:solidFill>
                  <a:schemeClr val="bg2"/>
                </a:solidFill>
                <a:effectLst>
                  <a:outerShdw blurRad="38100" dist="38100" dir="2700000" algn="tl">
                    <a:srgbClr val="C0C0C0"/>
                  </a:outerShdw>
                </a:effectLst>
                <a:latin typeface="한양해서" pitchFamily="18" charset="-127"/>
                <a:ea typeface="한양해서" pitchFamily="18" charset="-127"/>
              </a:rPr>
              <a:t>对每名旅客的赔偿责任限额为</a:t>
            </a: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16600</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计算单位；</a:t>
            </a:r>
            <a:r>
              <a:rPr lang="ko-KR" altLang="en-US" sz="1800" b="1" dirty="0" err="1">
                <a:solidFill>
                  <a:schemeClr val="bg2"/>
                </a:solidFill>
                <a:effectLst>
                  <a:outerShdw blurRad="38100" dist="38100" dir="2700000" algn="tl">
                    <a:srgbClr val="C0C0C0"/>
                  </a:outerShdw>
                </a:effectLst>
                <a:latin typeface="한양해서" pitchFamily="18" charset="-127"/>
                <a:ea typeface="한양해서" pitchFamily="18" charset="-127"/>
              </a:rPr>
              <a:t>但是</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a:t>
            </a:r>
            <a:r>
              <a:rPr lang="ko-KR" altLang="en-US" sz="1800" b="1" dirty="0" err="1">
                <a:solidFill>
                  <a:schemeClr val="bg2"/>
                </a:solidFill>
                <a:effectLst>
                  <a:outerShdw blurRad="38100" dist="38100" dir="2700000" algn="tl">
                    <a:srgbClr val="C0C0C0"/>
                  </a:outerShdw>
                </a:effectLst>
                <a:latin typeface="한양해서" pitchFamily="18" charset="-127"/>
                <a:ea typeface="한양해서" pitchFamily="18" charset="-127"/>
              </a:rPr>
              <a:t>旅客可以同承运人书面</a:t>
            </a:r>
            <a:endPar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endParaRPr>
          </a:p>
          <a:p>
            <a:pPr algn="just" eaLnBrk="0" latinLnBrk="0" hangingPunct="0">
              <a:lnSpc>
                <a:spcPts val="2800"/>
              </a:lnSpc>
              <a:defRPr/>
            </a:pP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a:solidFill>
                  <a:schemeClr val="bg2"/>
                </a:solidFill>
                <a:effectLst>
                  <a:outerShdw blurRad="38100" dist="38100" dir="2700000" algn="tl">
                    <a:srgbClr val="C0C0C0"/>
                  </a:outerShdw>
                </a:effectLst>
                <a:latin typeface="한양해서" pitchFamily="18" charset="-127"/>
                <a:ea typeface="한양해서" pitchFamily="18" charset="-127"/>
              </a:rPr>
              <a:t>约定高于本项规定的赔偿责任限额</a:t>
            </a:r>
            <a:endPar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endParaRPr>
          </a:p>
          <a:p>
            <a:pPr algn="just" eaLnBrk="0" latinLnBrk="0" hangingPunct="0">
              <a:lnSpc>
                <a:spcPts val="2800"/>
              </a:lnSpc>
              <a:defRPr/>
            </a:pP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二</a:t>
            </a: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a:solidFill>
                  <a:schemeClr val="bg2"/>
                </a:solidFill>
                <a:effectLst>
                  <a:outerShdw blurRad="38100" dist="38100" dir="2700000" algn="tl">
                    <a:srgbClr val="C0C0C0"/>
                  </a:outerShdw>
                </a:effectLst>
                <a:latin typeface="한양해서" pitchFamily="18" charset="-127"/>
                <a:ea typeface="한양해서" pitchFamily="18" charset="-127"/>
              </a:rPr>
              <a:t>对托运行李或者货物的赔偿责任限额</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a:t>
            </a:r>
            <a:r>
              <a:rPr lang="ko-KR" altLang="en-US" sz="1800" b="1" dirty="0" err="1">
                <a:solidFill>
                  <a:schemeClr val="bg2"/>
                </a:solidFill>
                <a:effectLst>
                  <a:outerShdw blurRad="38100" dist="38100" dir="2700000" algn="tl">
                    <a:srgbClr val="C0C0C0"/>
                  </a:outerShdw>
                </a:effectLst>
                <a:latin typeface="한양해서" pitchFamily="18" charset="-127"/>
                <a:ea typeface="한양해서" pitchFamily="18" charset="-127"/>
              </a:rPr>
              <a:t>每公斤为</a:t>
            </a: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17</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计算单位</a:t>
            </a: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a:t>
            </a:r>
          </a:p>
          <a:p>
            <a:pPr algn="just" eaLnBrk="0" latinLnBrk="0" hangingPunct="0">
              <a:lnSpc>
                <a:spcPts val="2800"/>
              </a:lnSpc>
              <a:defRPr/>
            </a:pP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三</a:t>
            </a: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a:solidFill>
                  <a:schemeClr val="bg2"/>
                </a:solidFill>
                <a:effectLst>
                  <a:outerShdw blurRad="38100" dist="38100" dir="2700000" algn="tl">
                    <a:srgbClr val="C0C0C0"/>
                  </a:outerShdw>
                </a:effectLst>
                <a:latin typeface="한양해서" pitchFamily="18" charset="-127"/>
                <a:ea typeface="한양해서" pitchFamily="18" charset="-127"/>
              </a:rPr>
              <a:t>对每名旅客随身携带的物品的赔偿责任限额为</a:t>
            </a: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332</a:t>
            </a:r>
            <a:r>
              <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rPr>
              <a:t>计算单位</a:t>
            </a:r>
            <a:r>
              <a:rPr lang="en-US" altLang="ko-KR" sz="1800" b="1" dirty="0">
                <a:solidFill>
                  <a:schemeClr val="bg2"/>
                </a:solidFill>
                <a:effectLst>
                  <a:outerShdw blurRad="38100" dist="38100" dir="2700000" algn="tl">
                    <a:srgbClr val="C0C0C0"/>
                  </a:outerShdw>
                </a:effectLst>
                <a:latin typeface="한양해서" pitchFamily="18" charset="-127"/>
                <a:ea typeface="한양해서" pitchFamily="18" charset="-127"/>
              </a:rPr>
              <a:t>.</a:t>
            </a:r>
            <a:endParaRPr lang="ko-KR" altLang="en-US" sz="1800" b="1" dirty="0">
              <a:solidFill>
                <a:schemeClr val="bg2"/>
              </a:solidFill>
              <a:effectLst>
                <a:outerShdw blurRad="38100" dist="38100" dir="2700000" algn="tl">
                  <a:srgbClr val="C0C0C0"/>
                </a:outerShdw>
              </a:effectLst>
              <a:latin typeface="한양해서" pitchFamily="18" charset="-127"/>
              <a:ea typeface="한양해서" pitchFamily="18" charset="-127"/>
            </a:endParaRPr>
          </a:p>
          <a:p>
            <a:pPr algn="just" eaLnBrk="0" latinLnBrk="0" hangingPunct="0">
              <a:lnSpc>
                <a:spcPts val="2600"/>
              </a:lnSpc>
              <a:defRPr/>
            </a:pPr>
            <a:r>
              <a:rPr lang="ko-KR" altLang="en-US" sz="1000" b="1" dirty="0">
                <a:solidFill>
                  <a:schemeClr val="bg2"/>
                </a:solidFill>
                <a:effectLst>
                  <a:outerShdw blurRad="38100" dist="38100" dir="2700000" algn="tl">
                    <a:srgbClr val="C0C0C0"/>
                  </a:outerShdw>
                </a:effectLst>
                <a:latin typeface="HY견명조" pitchFamily="18" charset="-127"/>
                <a:ea typeface="HY견명조" pitchFamily="18" charset="-127"/>
              </a:rPr>
              <a:t>     </a:t>
            </a:r>
            <a:endParaRPr lang="ko-KR" altLang="en-US" b="1" dirty="0">
              <a:solidFill>
                <a:schemeClr val="bg2"/>
              </a:solidFill>
              <a:effectLst>
                <a:outerShdw blurRad="38100" dist="38100" dir="2700000" algn="tl">
                  <a:srgbClr val="C0C0C0"/>
                </a:outerShdw>
              </a:effectLst>
              <a:latin typeface="HY견명조" pitchFamily="18" charset="-127"/>
              <a:ea typeface="HY견명조" pitchFamily="18" charset="-127"/>
            </a:endParaRPr>
          </a:p>
        </p:txBody>
      </p:sp>
      <p:sp>
        <p:nvSpPr>
          <p:cNvPr id="4" name="직사각형 3"/>
          <p:cNvSpPr/>
          <p:nvPr/>
        </p:nvSpPr>
        <p:spPr>
          <a:xfrm>
            <a:off x="1" y="0"/>
            <a:ext cx="9144000" cy="830997"/>
          </a:xfrm>
          <a:prstGeom prst="rect">
            <a:avLst/>
          </a:prstGeom>
          <a:solidFill>
            <a:srgbClr val="FFFF00"/>
          </a:solidFill>
          <a:ln>
            <a:solidFill>
              <a:schemeClr val="accent1"/>
            </a:solidFill>
          </a:ln>
        </p:spPr>
        <p:txBody>
          <a:bodyPr wrap="square">
            <a:spAutoFit/>
          </a:bodyPr>
          <a:lstStyle/>
          <a:p>
            <a:pPr algn="ctr" eaLnBrk="0" hangingPunct="0"/>
            <a:r>
              <a:rPr kumimoji="1" lang="en-US" altLang="ko-KR"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5. </a:t>
            </a:r>
            <a:r>
              <a:rPr lang="en-US" altLang="ko-KR" b="1" dirty="0" smtClean="0">
                <a:solidFill>
                  <a:srgbClr val="FF0000"/>
                </a:solidFill>
                <a:effectLst>
                  <a:outerShdw blurRad="38100" dist="38100" dir="2700000" algn="tl">
                    <a:srgbClr val="000000">
                      <a:alpha val="43137"/>
                    </a:srgbClr>
                  </a:outerShdw>
                </a:effectLst>
              </a:rPr>
              <a:t>Air carrier’s liability under the Indonesian and </a:t>
            </a:r>
          </a:p>
          <a:p>
            <a:pPr algn="ctr" eaLnBrk="0" hangingPunct="0"/>
            <a:r>
              <a:rPr lang="en-US" altLang="ko-KR" b="1" dirty="0" smtClean="0">
                <a:solidFill>
                  <a:srgbClr val="FF0000"/>
                </a:solidFill>
                <a:effectLst>
                  <a:outerShdw blurRad="38100" dist="38100" dir="2700000" algn="tl">
                    <a:srgbClr val="000000">
                      <a:alpha val="43137"/>
                    </a:srgbClr>
                  </a:outerShdw>
                </a:effectLst>
              </a:rPr>
              <a:t>Chinese Civil Aviation Law</a:t>
            </a:r>
            <a:r>
              <a:rPr lang="ko-KR" altLang="en-US" b="1" dirty="0" smtClean="0">
                <a:solidFill>
                  <a:srgbClr val="FF0000"/>
                </a:solidFill>
                <a:effectLst>
                  <a:outerShdw blurRad="38100" dist="38100" dir="2700000" algn="tl">
                    <a:srgbClr val="000000">
                      <a:alpha val="43137"/>
                    </a:srgbClr>
                  </a:outerShdw>
                </a:effectLst>
              </a:rPr>
              <a:t> </a:t>
            </a:r>
            <a:r>
              <a:rPr lang="en-US" altLang="ko-KR" b="1" dirty="0" smtClean="0">
                <a:solidFill>
                  <a:srgbClr val="FF0000"/>
                </a:solidFill>
                <a:effectLst>
                  <a:outerShdw blurRad="38100" dist="38100" dir="2700000" algn="tl">
                    <a:srgbClr val="000000">
                      <a:alpha val="43137"/>
                    </a:srgbClr>
                  </a:outerShdw>
                </a:effectLst>
              </a:rPr>
              <a:t> </a:t>
            </a:r>
            <a:r>
              <a:rPr kumimoji="1" lang="en-US" altLang="ko-KR"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(3)</a:t>
            </a:r>
            <a:endParaRPr kumimoji="1" lang="en-US" altLang="ko-KR"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B6563138-C20E-4EFB-A329-8F763C412A65}" type="slidenum">
              <a:rPr lang="en-US" altLang="ko-KR" smtClean="0"/>
              <a:pPr>
                <a:defRPr/>
              </a:pPr>
              <a:t>51</a:t>
            </a:fld>
            <a:endParaRPr lang="en-US" altLang="ko-KR"/>
          </a:p>
        </p:txBody>
      </p:sp>
      <p:sp>
        <p:nvSpPr>
          <p:cNvPr id="46083" name="Rectangle 3"/>
          <p:cNvSpPr>
            <a:spLocks noChangeArrowheads="1"/>
          </p:cNvSpPr>
          <p:nvPr/>
        </p:nvSpPr>
        <p:spPr bwMode="auto">
          <a:xfrm>
            <a:off x="0" y="830997"/>
            <a:ext cx="9143999" cy="6617196"/>
          </a:xfrm>
          <a:prstGeom prst="rect">
            <a:avLst/>
          </a:prstGeom>
          <a:solidFill>
            <a:srgbClr val="FFFFFF"/>
          </a:solidFill>
          <a:ln w="9525">
            <a:noFill/>
            <a:miter lim="800000"/>
            <a:headEnd/>
            <a:tailEnd/>
          </a:ln>
          <a:effectLst/>
        </p:spPr>
        <p:txBody>
          <a:bodyPr wrap="square" anchor="ctr">
            <a:spAutoFit/>
          </a:bodyPr>
          <a:lstStyle/>
          <a:p>
            <a:pPr algn="just" eaLnBrk="0" hangingPunct="0">
              <a:defRPr/>
            </a:pPr>
            <a:r>
              <a:rPr lang="en-US" altLang="ko-KR" sz="1800" b="1" dirty="0" smtClean="0">
                <a:solidFill>
                  <a:schemeClr val="bg2"/>
                </a:solidFill>
                <a:latin typeface="HY견고딕" pitchFamily="18" charset="-127"/>
                <a:ea typeface="HY견고딕" pitchFamily="18" charset="-127"/>
                <a:cs typeface="함초롬바탕" pitchFamily="18" charset="-127"/>
              </a:rPr>
              <a:t>      </a:t>
            </a:r>
          </a:p>
          <a:p>
            <a:pPr algn="just" eaLnBrk="0" hangingPunct="0">
              <a:defRPr/>
            </a:pPr>
            <a:r>
              <a:rPr lang="en-US" altLang="ko-KR" sz="1800" b="1" dirty="0" smtClean="0">
                <a:solidFill>
                  <a:schemeClr val="bg2"/>
                </a:solidFill>
                <a:latin typeface="HY견고딕" pitchFamily="18" charset="-127"/>
                <a:ea typeface="HY견고딕" pitchFamily="18" charset="-127"/>
                <a:cs typeface="함초롬바탕" pitchFamily="18" charset="-127"/>
              </a:rPr>
              <a:t>     </a:t>
            </a:r>
            <a:r>
              <a:rPr lang="en-US" altLang="ko-KR" sz="1800" b="1" dirty="0" smtClean="0">
                <a:solidFill>
                  <a:schemeClr val="bg2"/>
                </a:solidFill>
                <a:latin typeface="HY견고딕" pitchFamily="18" charset="-127"/>
                <a:ea typeface="HY견고딕" pitchFamily="18" charset="-127"/>
              </a:rPr>
              <a:t>● </a:t>
            </a:r>
            <a:r>
              <a:rPr lang="ko-KR" altLang="en-US" sz="2000" b="1" dirty="0" err="1" smtClean="0">
                <a:solidFill>
                  <a:schemeClr val="bg2"/>
                </a:solidFill>
                <a:latin typeface="한양해서" pitchFamily="18" charset="-127"/>
                <a:ea typeface="한양해서" pitchFamily="18" charset="-127"/>
                <a:cs typeface="Times New Roman" pitchFamily="18" charset="0"/>
              </a:rPr>
              <a:t>中国民用航空法</a:t>
            </a:r>
            <a:r>
              <a:rPr lang="en-US" altLang="ko-KR" sz="2000" b="1" dirty="0" smtClean="0">
                <a:solidFill>
                  <a:schemeClr val="bg2"/>
                </a:solidFill>
                <a:latin typeface="한양해서" pitchFamily="18" charset="-127"/>
                <a:ea typeface="한양해서" pitchFamily="18" charset="-127"/>
                <a:cs typeface="Times New Roman" pitchFamily="18" charset="0"/>
              </a:rPr>
              <a:t> </a:t>
            </a:r>
            <a:r>
              <a:rPr lang="ko-KR" altLang="en-US" sz="2000" b="1" dirty="0" err="1" smtClean="0">
                <a:solidFill>
                  <a:schemeClr val="bg2"/>
                </a:solidFill>
                <a:latin typeface="한양해서" pitchFamily="18" charset="-127"/>
                <a:ea typeface="한양해서" pitchFamily="18" charset="-127"/>
                <a:cs typeface="Times New Roman" pitchFamily="18" charset="0"/>
              </a:rPr>
              <a:t>第一百二十九条</a:t>
            </a:r>
            <a:r>
              <a:rPr lang="ko-KR" altLang="en-US" sz="2000" b="1" dirty="0" smtClean="0">
                <a:solidFill>
                  <a:schemeClr val="bg2"/>
                </a:solidFill>
                <a:latin typeface="한양해서" pitchFamily="18" charset="-127"/>
                <a:ea typeface="한양해서" pitchFamily="18" charset="-127"/>
                <a:cs typeface="Times New Roman" pitchFamily="18" charset="0"/>
              </a:rPr>
              <a:t> </a:t>
            </a:r>
            <a:r>
              <a:rPr lang="en-US" altLang="ko-KR" sz="2000" b="1" dirty="0" smtClean="0">
                <a:solidFill>
                  <a:schemeClr val="bg2"/>
                </a:solidFill>
                <a:latin typeface="한양해서" pitchFamily="18" charset="-127"/>
                <a:ea typeface="한양해서" pitchFamily="18" charset="-127"/>
                <a:cs typeface="Times New Roman" pitchFamily="18" charset="0"/>
              </a:rPr>
              <a:t>(</a:t>
            </a:r>
            <a:r>
              <a:rPr lang="ko-KR" altLang="en-US" sz="2000" b="1" dirty="0" smtClean="0">
                <a:solidFill>
                  <a:schemeClr val="bg2"/>
                </a:solidFill>
                <a:latin typeface="한양해서" pitchFamily="18" charset="-127"/>
                <a:ea typeface="한양해서" pitchFamily="18" charset="-127"/>
                <a:cs typeface="Times New Roman" pitchFamily="18" charset="0"/>
              </a:rPr>
              <a:t>二</a:t>
            </a:r>
            <a:r>
              <a:rPr lang="en-US" altLang="ko-KR" sz="2000" b="1" dirty="0" smtClean="0">
                <a:solidFill>
                  <a:schemeClr val="bg2"/>
                </a:solidFill>
                <a:latin typeface="한양해서" pitchFamily="18" charset="-127"/>
                <a:ea typeface="한양해서" pitchFamily="18" charset="-127"/>
                <a:cs typeface="Times New Roman" pitchFamily="18" charset="0"/>
              </a:rPr>
              <a:t>)(</a:t>
            </a:r>
            <a:r>
              <a:rPr lang="ko-KR" altLang="en-US" sz="2000" b="1" dirty="0" err="1" smtClean="0">
                <a:solidFill>
                  <a:schemeClr val="bg2"/>
                </a:solidFill>
                <a:latin typeface="한양해서" pitchFamily="18" charset="-127"/>
                <a:ea typeface="한양해서" pitchFamily="18" charset="-127"/>
                <a:cs typeface="Times New Roman" pitchFamily="18" charset="0"/>
              </a:rPr>
              <a:t>航空貨物承运人的责任</a:t>
            </a:r>
            <a:r>
              <a:rPr lang="en-US" altLang="ko-KR" sz="2000" b="1" dirty="0" smtClean="0">
                <a:solidFill>
                  <a:schemeClr val="bg2"/>
                </a:solidFill>
                <a:latin typeface="HY견고딕" pitchFamily="18" charset="-127"/>
                <a:ea typeface="HY견고딕" pitchFamily="18" charset="-127"/>
              </a:rPr>
              <a:t>)</a:t>
            </a:r>
            <a:endParaRPr lang="en-US" altLang="ko-KR" sz="2000" b="1" dirty="0" smtClean="0">
              <a:solidFill>
                <a:srgbClr val="FF0000"/>
              </a:solidFill>
              <a:latin typeface="HY견고딕" pitchFamily="18" charset="-127"/>
              <a:ea typeface="HY견고딕" pitchFamily="18" charset="-127"/>
            </a:endParaRPr>
          </a:p>
          <a:p>
            <a:pPr algn="just" eaLnBrk="0" latinLnBrk="0" hangingPunct="0">
              <a:defRPr/>
            </a:pPr>
            <a:r>
              <a:rPr lang="en-US" altLang="ko-KR" sz="1800" b="1" dirty="0" smtClean="0">
                <a:solidFill>
                  <a:srgbClr val="22228B"/>
                </a:solidFill>
                <a:latin typeface="HY견고딕" pitchFamily="18" charset="-127"/>
                <a:ea typeface="HY견고딕" pitchFamily="18" charset="-127"/>
              </a:rPr>
              <a:t>     </a:t>
            </a:r>
          </a:p>
          <a:p>
            <a:pPr algn="just" eaLnBrk="0" latinLnBrk="0" hangingPunct="0">
              <a:defRPr/>
            </a:pPr>
            <a:r>
              <a:rPr lang="en-US" altLang="ko-KR" sz="1800" b="1" dirty="0" smtClean="0">
                <a:solidFill>
                  <a:srgbClr val="22228B"/>
                </a:solidFill>
                <a:latin typeface="HY견고딕" pitchFamily="18" charset="-127"/>
                <a:ea typeface="HY견고딕" pitchFamily="18" charset="-127"/>
              </a:rPr>
              <a:t>      Article 129. (2) The liability of the carrier for each kilogram of </a:t>
            </a:r>
          </a:p>
          <a:p>
            <a:pPr algn="just" eaLnBrk="0" latinLnBrk="0" hangingPunct="0">
              <a:defRPr/>
            </a:pPr>
            <a:r>
              <a:rPr lang="en-US" altLang="ko-KR" sz="1800" b="1" dirty="0" smtClean="0">
                <a:solidFill>
                  <a:srgbClr val="22228B"/>
                </a:solidFill>
                <a:latin typeface="HY견고딕" pitchFamily="18" charset="-127"/>
                <a:ea typeface="HY견고딕" pitchFamily="18" charset="-127"/>
              </a:rPr>
              <a:t>     checked baggage or cargo is limited to a sum of 17 units of account. </a:t>
            </a:r>
          </a:p>
          <a:p>
            <a:pPr algn="just" eaLnBrk="0" latinLnBrk="0" hangingPunct="0">
              <a:defRPr/>
            </a:pPr>
            <a:endParaRPr lang="en-US" altLang="ko-KR" sz="1800" b="1" dirty="0" smtClean="0">
              <a:solidFill>
                <a:srgbClr val="000000"/>
              </a:solidFill>
              <a:latin typeface="HY견고딕" pitchFamily="18" charset="-127"/>
              <a:ea typeface="HY견고딕" pitchFamily="18" charset="-127"/>
            </a:endParaRPr>
          </a:p>
          <a:p>
            <a:pPr algn="just" eaLnBrk="0" latinLnBrk="0" hangingPunct="0">
              <a:defRPr/>
            </a:pPr>
            <a:r>
              <a:rPr lang="en-US" altLang="ko-KR" sz="1800" b="1" dirty="0" smtClean="0">
                <a:solidFill>
                  <a:srgbClr val="3333FF"/>
                </a:solidFill>
                <a:latin typeface="HY견고딕" pitchFamily="18" charset="-127"/>
                <a:ea typeface="HY견고딕" pitchFamily="18" charset="-127"/>
              </a:rPr>
              <a:t>     If the passenger or shipper has made, at the time when the package</a:t>
            </a:r>
          </a:p>
          <a:p>
            <a:pPr algn="just" eaLnBrk="0" latinLnBrk="0" hangingPunct="0">
              <a:defRPr/>
            </a:pPr>
            <a:r>
              <a:rPr lang="en-US" altLang="ko-KR" sz="1800" b="1" dirty="0" smtClean="0">
                <a:solidFill>
                  <a:srgbClr val="3333FF"/>
                </a:solidFill>
                <a:latin typeface="HY견고딕" pitchFamily="18" charset="-127"/>
                <a:ea typeface="HY견고딕" pitchFamily="18" charset="-127"/>
              </a:rPr>
              <a:t>     was handed over to the carrier, a special declaration of interest in </a:t>
            </a:r>
          </a:p>
          <a:p>
            <a:pPr algn="just" eaLnBrk="0" latinLnBrk="0" hangingPunct="0">
              <a:defRPr/>
            </a:pPr>
            <a:r>
              <a:rPr lang="en-US" altLang="ko-KR" sz="1800" b="1" dirty="0" smtClean="0">
                <a:solidFill>
                  <a:srgbClr val="3333FF"/>
                </a:solidFill>
                <a:latin typeface="HY견고딕" pitchFamily="18" charset="-127"/>
                <a:ea typeface="HY견고딕" pitchFamily="18" charset="-127"/>
              </a:rPr>
              <a:t>     delivery at destination and has paid a supplementary sum if the </a:t>
            </a:r>
          </a:p>
          <a:p>
            <a:pPr algn="just" eaLnBrk="0" latinLnBrk="0" hangingPunct="0">
              <a:defRPr/>
            </a:pPr>
            <a:r>
              <a:rPr lang="en-US" altLang="ko-KR" sz="1800" b="1" dirty="0" smtClean="0">
                <a:solidFill>
                  <a:srgbClr val="3333FF"/>
                </a:solidFill>
                <a:latin typeface="HY견고딕" pitchFamily="18" charset="-127"/>
                <a:ea typeface="HY견고딕" pitchFamily="18" charset="-127"/>
              </a:rPr>
              <a:t>     case so requires, the carrier shall be liable to pay a sum not </a:t>
            </a:r>
            <a:r>
              <a:rPr lang="en-US" altLang="ko-KR" sz="1800" b="1" dirty="0" err="1" smtClean="0">
                <a:solidFill>
                  <a:srgbClr val="3333FF"/>
                </a:solidFill>
                <a:latin typeface="HY견고딕" pitchFamily="18" charset="-127"/>
                <a:ea typeface="HY견고딕" pitchFamily="18" charset="-127"/>
              </a:rPr>
              <a:t>excee</a:t>
            </a:r>
            <a:r>
              <a:rPr lang="en-US" altLang="ko-KR" sz="1800" b="1" dirty="0" smtClean="0">
                <a:solidFill>
                  <a:srgbClr val="3333FF"/>
                </a:solidFill>
                <a:latin typeface="HY견고딕" pitchFamily="18" charset="-127"/>
                <a:ea typeface="HY견고딕" pitchFamily="18" charset="-127"/>
              </a:rPr>
              <a:t>-</a:t>
            </a:r>
          </a:p>
          <a:p>
            <a:pPr algn="just" eaLnBrk="0" latinLnBrk="0" hangingPunct="0">
              <a:defRPr/>
            </a:pPr>
            <a:r>
              <a:rPr lang="en-US" altLang="ko-KR" sz="1800" b="1" dirty="0" smtClean="0">
                <a:solidFill>
                  <a:srgbClr val="3333FF"/>
                </a:solidFill>
                <a:latin typeface="HY견고딕" pitchFamily="18" charset="-127"/>
                <a:ea typeface="HY견고딕" pitchFamily="18" charset="-127"/>
              </a:rPr>
              <a:t>     ding the declared sum, unless he proves that the sum declared by </a:t>
            </a:r>
          </a:p>
          <a:p>
            <a:pPr algn="just" eaLnBrk="0" latinLnBrk="0" hangingPunct="0">
              <a:defRPr/>
            </a:pPr>
            <a:r>
              <a:rPr lang="en-US" altLang="ko-KR" sz="1800" b="1" dirty="0" smtClean="0">
                <a:solidFill>
                  <a:srgbClr val="3333FF"/>
                </a:solidFill>
                <a:latin typeface="HY견고딕" pitchFamily="18" charset="-127"/>
                <a:ea typeface="HY견고딕" pitchFamily="18" charset="-127"/>
              </a:rPr>
              <a:t>     the passenger or shipper is greater than the actual interest of the</a:t>
            </a:r>
          </a:p>
          <a:p>
            <a:pPr algn="just" eaLnBrk="0" latinLnBrk="0" hangingPunct="0">
              <a:defRPr/>
            </a:pPr>
            <a:r>
              <a:rPr lang="en-US" altLang="ko-KR" sz="1800" b="1" dirty="0" smtClean="0">
                <a:solidFill>
                  <a:srgbClr val="3333FF"/>
                </a:solidFill>
                <a:latin typeface="HY견고딕" pitchFamily="18" charset="-127"/>
                <a:ea typeface="HY견고딕" pitchFamily="18" charset="-127"/>
              </a:rPr>
              <a:t>     checked baggage or cargo in delivery at destination. </a:t>
            </a:r>
          </a:p>
          <a:p>
            <a:pPr algn="just" eaLnBrk="0" latinLnBrk="0" hangingPunct="0">
              <a:defRPr/>
            </a:pPr>
            <a:endParaRPr lang="en-US" altLang="ko-KR" sz="1800" b="1" dirty="0" smtClean="0">
              <a:solidFill>
                <a:schemeClr val="bg2"/>
              </a:solidFill>
              <a:latin typeface="HY견고딕" pitchFamily="18" charset="-127"/>
              <a:ea typeface="HY견고딕" pitchFamily="18" charset="-127"/>
            </a:endParaRPr>
          </a:p>
          <a:p>
            <a:pPr algn="just" eaLnBrk="0" latinLnBrk="0" hangingPunct="0">
              <a:lnSpc>
                <a:spcPts val="2400"/>
              </a:lnSpc>
              <a:defRPr/>
            </a:pPr>
            <a:r>
              <a:rPr lang="ko-KR" altLang="en-US" sz="1800" b="1" dirty="0" smtClean="0">
                <a:solidFill>
                  <a:schemeClr val="bg2"/>
                </a:solidFill>
                <a:latin typeface="HY견고딕" pitchFamily="18" charset="-127"/>
                <a:ea typeface="HY견고딕" pitchFamily="18" charset="-127"/>
              </a:rPr>
              <a:t>     </a:t>
            </a:r>
            <a:r>
              <a:rPr lang="ko-KR" altLang="en-US" sz="1800" b="1" dirty="0" err="1" smtClean="0">
                <a:solidFill>
                  <a:schemeClr val="bg2"/>
                </a:solidFill>
                <a:latin typeface="한양해서" pitchFamily="18" charset="-127"/>
                <a:ea typeface="한양해서" pitchFamily="18" charset="-127"/>
              </a:rPr>
              <a:t>第一百二十九条</a:t>
            </a:r>
            <a:r>
              <a:rPr lang="ko-KR" altLang="en-US" sz="1800" b="1" dirty="0" smtClean="0">
                <a:solidFill>
                  <a:schemeClr val="bg2"/>
                </a:solidFill>
                <a:latin typeface="한양해서" pitchFamily="18" charset="-127"/>
                <a:ea typeface="한양해서" pitchFamily="18" charset="-127"/>
              </a:rPr>
              <a:t> </a:t>
            </a:r>
            <a:r>
              <a:rPr lang="en-US" altLang="ko-KR" sz="1800" b="1" dirty="0" smtClean="0">
                <a:solidFill>
                  <a:schemeClr val="bg2"/>
                </a:solidFill>
                <a:latin typeface="한양해서" pitchFamily="18" charset="-127"/>
                <a:ea typeface="한양해서" pitchFamily="18" charset="-127"/>
              </a:rPr>
              <a:t>(</a:t>
            </a:r>
            <a:r>
              <a:rPr lang="ko-KR" altLang="en-US" sz="1800" b="1" dirty="0" smtClean="0">
                <a:solidFill>
                  <a:schemeClr val="bg2"/>
                </a:solidFill>
                <a:latin typeface="한양해서" pitchFamily="18" charset="-127"/>
                <a:ea typeface="한양해서" pitchFamily="18" charset="-127"/>
              </a:rPr>
              <a:t>二</a:t>
            </a:r>
            <a:r>
              <a:rPr lang="en-US" altLang="ko-KR" sz="1800" b="1" dirty="0" smtClean="0">
                <a:solidFill>
                  <a:schemeClr val="bg2"/>
                </a:solidFill>
                <a:latin typeface="한양해서" pitchFamily="18" charset="-127"/>
                <a:ea typeface="한양해서" pitchFamily="18" charset="-127"/>
              </a:rPr>
              <a:t>)</a:t>
            </a:r>
            <a:r>
              <a:rPr lang="ko-KR" altLang="en-US" sz="1800" b="1" dirty="0" err="1" smtClean="0">
                <a:solidFill>
                  <a:schemeClr val="bg2"/>
                </a:solidFill>
                <a:effectLst>
                  <a:outerShdw blurRad="38100" dist="38100" dir="2700000" algn="tl">
                    <a:srgbClr val="C0C0C0"/>
                  </a:outerShdw>
                </a:effectLst>
                <a:latin typeface="한양해서" pitchFamily="18" charset="-127"/>
                <a:ea typeface="한양해서" pitchFamily="18" charset="-127"/>
              </a:rPr>
              <a:t>对托运行李或者货物的赔偿责任限额</a:t>
            </a:r>
            <a:r>
              <a:rPr lang="en-US" altLang="ko-KR"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smtClean="0">
                <a:solidFill>
                  <a:schemeClr val="bg2"/>
                </a:solidFill>
                <a:effectLst>
                  <a:outerShdw blurRad="38100" dist="38100" dir="2700000" algn="tl">
                    <a:srgbClr val="C0C0C0"/>
                  </a:outerShdw>
                </a:effectLst>
                <a:latin typeface="한양해서" pitchFamily="18" charset="-127"/>
                <a:ea typeface="한양해서" pitchFamily="18" charset="-127"/>
              </a:rPr>
              <a:t>每公斤为</a:t>
            </a:r>
            <a:r>
              <a:rPr lang="en-US" altLang="ko-KR"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17</a:t>
            </a:r>
            <a:r>
              <a:rPr lang="ko-KR" altLang="en-US"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计算单位</a:t>
            </a:r>
            <a:r>
              <a:rPr lang="en-US" altLang="ko-KR"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a:t>
            </a:r>
          </a:p>
          <a:p>
            <a:pPr algn="just" eaLnBrk="0" latinLnBrk="0" hangingPunct="0">
              <a:lnSpc>
                <a:spcPts val="2400"/>
              </a:lnSpc>
              <a:defRPr/>
            </a:pPr>
            <a:r>
              <a:rPr lang="ko-KR" altLang="en-US"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smtClean="0">
                <a:solidFill>
                  <a:schemeClr val="bg2"/>
                </a:solidFill>
                <a:effectLst>
                  <a:outerShdw blurRad="38100" dist="38100" dir="2700000" algn="tl">
                    <a:srgbClr val="C0C0C0"/>
                  </a:outerShdw>
                </a:effectLst>
                <a:latin typeface="한양해서" pitchFamily="18" charset="-127"/>
                <a:ea typeface="한양해서" pitchFamily="18" charset="-127"/>
              </a:rPr>
              <a:t>旅客或者托运人在交运托运行李或者货物时</a:t>
            </a:r>
            <a:r>
              <a:rPr lang="en-US" altLang="ko-KR"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smtClean="0">
                <a:solidFill>
                  <a:schemeClr val="bg2"/>
                </a:solidFill>
                <a:effectLst>
                  <a:outerShdw blurRad="38100" dist="38100" dir="2700000" algn="tl">
                    <a:srgbClr val="C0C0C0"/>
                  </a:outerShdw>
                </a:effectLst>
                <a:latin typeface="한양해서" pitchFamily="18" charset="-127"/>
                <a:ea typeface="한양해서" pitchFamily="18" charset="-127"/>
              </a:rPr>
              <a:t>特别声明在目的地点交付时的利益</a:t>
            </a:r>
            <a:r>
              <a:rPr lang="en-US" altLang="ko-KR"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a:t>
            </a:r>
          </a:p>
          <a:p>
            <a:pPr algn="just" eaLnBrk="0" latinLnBrk="0" hangingPunct="0">
              <a:lnSpc>
                <a:spcPts val="2400"/>
              </a:lnSpc>
              <a:defRPr/>
            </a:pPr>
            <a:r>
              <a:rPr lang="ko-KR" altLang="en-US"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smtClean="0">
                <a:solidFill>
                  <a:schemeClr val="bg2"/>
                </a:solidFill>
                <a:effectLst>
                  <a:outerShdw blurRad="38100" dist="38100" dir="2700000" algn="tl">
                    <a:srgbClr val="C0C0C0"/>
                  </a:outerShdw>
                </a:effectLst>
                <a:latin typeface="한양해서" pitchFamily="18" charset="-127"/>
                <a:ea typeface="한양해서" pitchFamily="18" charset="-127"/>
              </a:rPr>
              <a:t>并在必要时支付附加费的</a:t>
            </a:r>
            <a:r>
              <a:rPr lang="en-US" altLang="ko-KR"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smtClean="0">
                <a:solidFill>
                  <a:schemeClr val="bg2"/>
                </a:solidFill>
                <a:effectLst>
                  <a:outerShdw blurRad="38100" dist="38100" dir="2700000" algn="tl">
                    <a:srgbClr val="C0C0C0"/>
                  </a:outerShdw>
                </a:effectLst>
                <a:latin typeface="한양해서" pitchFamily="18" charset="-127"/>
                <a:ea typeface="한양해서" pitchFamily="18" charset="-127"/>
              </a:rPr>
              <a:t>除承运人证明旅客或者托运人声明的金额高于托运行李</a:t>
            </a:r>
            <a:endParaRPr lang="en-US" altLang="ko-KR" sz="1800" b="1" dirty="0" smtClean="0">
              <a:solidFill>
                <a:schemeClr val="bg2"/>
              </a:solidFill>
              <a:effectLst>
                <a:outerShdw blurRad="38100" dist="38100" dir="2700000" algn="tl">
                  <a:srgbClr val="C0C0C0"/>
                </a:outerShdw>
              </a:effectLst>
              <a:latin typeface="한양해서" pitchFamily="18" charset="-127"/>
              <a:ea typeface="한양해서" pitchFamily="18" charset="-127"/>
            </a:endParaRPr>
          </a:p>
          <a:p>
            <a:pPr algn="just" eaLnBrk="0" hangingPunct="0">
              <a:defRPr/>
            </a:pPr>
            <a:r>
              <a:rPr lang="ko-KR" altLang="en-US"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smtClean="0">
                <a:solidFill>
                  <a:schemeClr val="bg2"/>
                </a:solidFill>
                <a:effectLst>
                  <a:outerShdw blurRad="38100" dist="38100" dir="2700000" algn="tl">
                    <a:srgbClr val="C0C0C0"/>
                  </a:outerShdw>
                </a:effectLst>
                <a:latin typeface="한양해서" pitchFamily="18" charset="-127"/>
                <a:ea typeface="한양해서" pitchFamily="18" charset="-127"/>
              </a:rPr>
              <a:t>或者货物在目的地点交付时的实际利益外</a:t>
            </a:r>
            <a:r>
              <a:rPr lang="en-US" altLang="ko-KR"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 </a:t>
            </a:r>
            <a:r>
              <a:rPr lang="ko-KR" altLang="en-US" sz="1800" b="1" dirty="0" err="1" smtClean="0">
                <a:solidFill>
                  <a:schemeClr val="bg2"/>
                </a:solidFill>
                <a:effectLst>
                  <a:outerShdw blurRad="38100" dist="38100" dir="2700000" algn="tl">
                    <a:srgbClr val="C0C0C0"/>
                  </a:outerShdw>
                </a:effectLst>
                <a:latin typeface="한양해서" pitchFamily="18" charset="-127"/>
                <a:ea typeface="한양해서" pitchFamily="18" charset="-127"/>
              </a:rPr>
              <a:t>承运人应当在声明金额范围内承担责任</a:t>
            </a:r>
            <a:r>
              <a:rPr lang="en-US" altLang="ko-KR"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a:t>
            </a:r>
            <a:r>
              <a:rPr lang="ko-KR" altLang="en-US" sz="1800" b="1" dirty="0" smtClean="0">
                <a:solidFill>
                  <a:schemeClr val="bg2"/>
                </a:solidFill>
                <a:effectLst>
                  <a:outerShdw blurRad="38100" dist="38100" dir="2700000" algn="tl">
                    <a:srgbClr val="C0C0C0"/>
                  </a:outerShdw>
                </a:effectLst>
                <a:latin typeface="한양해서" pitchFamily="18" charset="-127"/>
                <a:ea typeface="한양해서" pitchFamily="18" charset="-127"/>
              </a:rPr>
              <a:t> </a:t>
            </a:r>
            <a:endParaRPr lang="en-US" altLang="ko-KR" sz="1800" b="1" dirty="0" smtClean="0">
              <a:solidFill>
                <a:srgbClr val="000000"/>
              </a:solidFill>
              <a:latin typeface="한양해서" pitchFamily="18" charset="-127"/>
              <a:ea typeface="한양해서" pitchFamily="18" charset="-127"/>
              <a:cs typeface="함초롬바탕" pitchFamily="18" charset="-127"/>
            </a:endParaRPr>
          </a:p>
          <a:p>
            <a:pPr algn="just" eaLnBrk="0" hangingPunct="0">
              <a:defRPr/>
            </a:pPr>
            <a:r>
              <a:rPr lang="en-US" altLang="ko-KR" sz="1800" b="1" dirty="0" smtClean="0">
                <a:solidFill>
                  <a:srgbClr val="000000"/>
                </a:solidFill>
                <a:latin typeface="HY견고딕" pitchFamily="18" charset="-127"/>
                <a:ea typeface="HY견고딕" pitchFamily="18" charset="-127"/>
                <a:cs typeface="함초롬바탕" pitchFamily="18" charset="-127"/>
              </a:rPr>
              <a:t>     </a:t>
            </a:r>
            <a:r>
              <a:rPr lang="en-US" altLang="ko-KR" sz="1800" b="1" dirty="0" smtClean="0">
                <a:solidFill>
                  <a:srgbClr val="FF0000"/>
                </a:solidFill>
                <a:latin typeface="HY견고딕" pitchFamily="18" charset="-127"/>
                <a:ea typeface="HY견고딕" pitchFamily="18" charset="-127"/>
                <a:cs typeface="함초롬바탕" pitchFamily="18" charset="-127"/>
              </a:rPr>
              <a:t>[Example of Legislation: </a:t>
            </a:r>
            <a:r>
              <a:rPr lang="ko-KR" altLang="en-US" sz="1800" b="1" dirty="0" err="1" smtClean="0">
                <a:solidFill>
                  <a:srgbClr val="FF0000"/>
                </a:solidFill>
                <a:latin typeface="HY견고딕" pitchFamily="18" charset="-127"/>
                <a:ea typeface="HY견고딕" pitchFamily="18" charset="-127"/>
                <a:cs typeface="함초롬바탕" pitchFamily="18" charset="-127"/>
              </a:rPr>
              <a:t>立法例</a:t>
            </a:r>
            <a:r>
              <a:rPr lang="en-US" altLang="ko-KR" sz="1800" b="1" dirty="0" smtClean="0">
                <a:solidFill>
                  <a:srgbClr val="FF0000"/>
                </a:solidFill>
                <a:latin typeface="HY견고딕" pitchFamily="18" charset="-127"/>
                <a:ea typeface="HY견고딕" pitchFamily="18" charset="-127"/>
                <a:cs typeface="함초롬바탕" pitchFamily="18" charset="-127"/>
              </a:rPr>
              <a:t>] </a:t>
            </a:r>
          </a:p>
          <a:p>
            <a:pPr algn="just" eaLnBrk="0" latinLnBrk="0" hangingPunct="0">
              <a:defRPr/>
            </a:pPr>
            <a:r>
              <a:rPr lang="en-US" altLang="ko-KR" sz="1800" b="1" dirty="0" smtClean="0">
                <a:solidFill>
                  <a:srgbClr val="000000"/>
                </a:solidFill>
                <a:latin typeface="HY견고딕" pitchFamily="18" charset="-127"/>
                <a:ea typeface="HY견고딕" pitchFamily="18" charset="-127"/>
              </a:rPr>
              <a:t>     </a:t>
            </a:r>
            <a:r>
              <a:rPr lang="en-US" altLang="ko-KR" sz="1800" b="1" dirty="0" smtClean="0">
                <a:solidFill>
                  <a:srgbClr val="22228B"/>
                </a:solidFill>
                <a:latin typeface="HY견고딕" pitchFamily="18" charset="-127"/>
                <a:ea typeface="HY견고딕" pitchFamily="18" charset="-127"/>
              </a:rPr>
              <a:t>Article 7 of the 1975 Montreal Protocol, Article 21~23 of the 1999 </a:t>
            </a:r>
          </a:p>
          <a:p>
            <a:pPr algn="just" eaLnBrk="0" latinLnBrk="0" hangingPunct="0">
              <a:defRPr/>
            </a:pPr>
            <a:r>
              <a:rPr lang="en-US" altLang="ko-KR" sz="1800" b="1" dirty="0" smtClean="0">
                <a:solidFill>
                  <a:srgbClr val="22228B"/>
                </a:solidFill>
                <a:latin typeface="HY견고딕" pitchFamily="18" charset="-127"/>
                <a:ea typeface="HY견고딕" pitchFamily="18" charset="-127"/>
              </a:rPr>
              <a:t>     Montreal Convention, Article 47, 4 of </a:t>
            </a:r>
            <a:r>
              <a:rPr lang="ko-KR" altLang="en-US" sz="1800" b="1" dirty="0" smtClean="0">
                <a:solidFill>
                  <a:srgbClr val="22228B"/>
                </a:solidFill>
                <a:latin typeface="한양해서" pitchFamily="18" charset="-127"/>
                <a:ea typeface="한양해서" pitchFamily="18" charset="-127"/>
              </a:rPr>
              <a:t>德</a:t>
            </a:r>
            <a:r>
              <a:rPr lang="zh-CN" altLang="en-US" sz="1800" b="1" dirty="0" smtClean="0">
                <a:solidFill>
                  <a:srgbClr val="22228B"/>
                </a:solidFill>
                <a:latin typeface="한양해서" pitchFamily="18" charset="-127"/>
                <a:ea typeface="한양해서" pitchFamily="18" charset="-127"/>
              </a:rPr>
              <a:t>国</a:t>
            </a:r>
            <a:r>
              <a:rPr lang="ko-KR" altLang="en-US" sz="1800" b="1" dirty="0" err="1" smtClean="0">
                <a:solidFill>
                  <a:srgbClr val="22228B"/>
                </a:solidFill>
                <a:effectLst>
                  <a:outerShdw blurRad="38100" dist="38100" dir="2700000" algn="tl">
                    <a:srgbClr val="C0C0C0"/>
                  </a:outerShdw>
                </a:effectLst>
                <a:latin typeface="한양해서" pitchFamily="18" charset="-127"/>
                <a:ea typeface="한양해서" pitchFamily="18" charset="-127"/>
              </a:rPr>
              <a:t>修订</a:t>
            </a:r>
            <a:r>
              <a:rPr lang="ko-KR" altLang="en-US" sz="1800" b="1" dirty="0" err="1" smtClean="0">
                <a:solidFill>
                  <a:srgbClr val="22228B"/>
                </a:solidFill>
                <a:latin typeface="한양해서" pitchFamily="18" charset="-127"/>
                <a:ea typeface="한양해서" pitchFamily="18" charset="-127"/>
              </a:rPr>
              <a:t>航空运送法</a:t>
            </a:r>
            <a:r>
              <a:rPr lang="en-US" altLang="ko-KR" sz="1800" b="1" dirty="0" smtClean="0">
                <a:solidFill>
                  <a:srgbClr val="22228B"/>
                </a:solidFill>
                <a:latin typeface="한양해서" pitchFamily="18" charset="-127"/>
                <a:ea typeface="한양해서" pitchFamily="18" charset="-127"/>
              </a:rPr>
              <a:t> </a:t>
            </a:r>
          </a:p>
          <a:p>
            <a:pPr algn="just" eaLnBrk="0" latinLnBrk="0" hangingPunct="0">
              <a:lnSpc>
                <a:spcPts val="2400"/>
              </a:lnSpc>
              <a:defRPr/>
            </a:pPr>
            <a:endParaRPr lang="ko-KR" altLang="en-US" sz="1800" b="1" dirty="0" smtClean="0">
              <a:solidFill>
                <a:schemeClr val="bg2"/>
              </a:solidFill>
              <a:effectLst>
                <a:outerShdw blurRad="38100" dist="38100" dir="2700000" algn="tl">
                  <a:srgbClr val="C0C0C0"/>
                </a:outerShdw>
              </a:effectLst>
              <a:latin typeface="HY동녘B" pitchFamily="18" charset="-127"/>
              <a:ea typeface="HY동녘B" pitchFamily="18" charset="-127"/>
            </a:endParaRPr>
          </a:p>
          <a:p>
            <a:pPr algn="just" eaLnBrk="0" latinLnBrk="0" hangingPunct="0">
              <a:lnSpc>
                <a:spcPts val="2400"/>
              </a:lnSpc>
              <a:defRPr/>
            </a:pPr>
            <a:r>
              <a:rPr lang="ko-KR" altLang="en-US" sz="1800" b="1" dirty="0" smtClean="0">
                <a:effectLst>
                  <a:outerShdw blurRad="38100" dist="38100" dir="2700000" algn="tl">
                    <a:srgbClr val="C0C0C0"/>
                  </a:outerShdw>
                </a:effectLst>
                <a:latin typeface="HY동녘B" pitchFamily="18" charset="-127"/>
                <a:ea typeface="HY동녘B" pitchFamily="18" charset="-127"/>
              </a:rPr>
              <a:t>  </a:t>
            </a:r>
            <a:endParaRPr lang="ko-KR" altLang="en-US" sz="1800" b="1" dirty="0">
              <a:effectLst>
                <a:outerShdw blurRad="38100" dist="38100" dir="2700000" algn="tl">
                  <a:srgbClr val="C0C0C0"/>
                </a:outerShdw>
              </a:effectLst>
              <a:latin typeface="HY동녘B" pitchFamily="18" charset="-127"/>
              <a:ea typeface="HY동녘B" pitchFamily="18" charset="-127"/>
            </a:endParaRPr>
          </a:p>
        </p:txBody>
      </p:sp>
      <p:sp>
        <p:nvSpPr>
          <p:cNvPr id="4" name="직사각형 3"/>
          <p:cNvSpPr/>
          <p:nvPr/>
        </p:nvSpPr>
        <p:spPr>
          <a:xfrm>
            <a:off x="2" y="0"/>
            <a:ext cx="9143998" cy="830997"/>
          </a:xfrm>
          <a:prstGeom prst="rect">
            <a:avLst/>
          </a:prstGeom>
          <a:solidFill>
            <a:srgbClr val="FFFF00"/>
          </a:solidFill>
          <a:ln>
            <a:solidFill>
              <a:schemeClr val="accent1"/>
            </a:solidFill>
          </a:ln>
        </p:spPr>
        <p:txBody>
          <a:bodyPr wrap="square">
            <a:spAutoFit/>
          </a:bodyPr>
          <a:lstStyle/>
          <a:p>
            <a:pPr lvl="0" algn="ctr" latinLnBrk="1"/>
            <a:r>
              <a:rPr kumimoji="1" lang="en-US" altLang="ko-KR"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5. </a:t>
            </a:r>
            <a:r>
              <a:rPr lang="en-US" altLang="ko-KR" b="1" dirty="0" smtClean="0">
                <a:solidFill>
                  <a:srgbClr val="FF0000"/>
                </a:solidFill>
                <a:effectLst>
                  <a:outerShdw blurRad="38100" dist="38100" dir="2700000" algn="tl">
                    <a:srgbClr val="000000">
                      <a:alpha val="43137"/>
                    </a:srgbClr>
                  </a:outerShdw>
                </a:effectLst>
              </a:rPr>
              <a:t>Air carrier’s liability under Indonesian and the </a:t>
            </a:r>
          </a:p>
          <a:p>
            <a:pPr lvl="0" algn="ctr" latinLnBrk="1"/>
            <a:r>
              <a:rPr lang="en-US" altLang="ko-KR" b="1" dirty="0" smtClean="0">
                <a:solidFill>
                  <a:srgbClr val="FF0000"/>
                </a:solidFill>
                <a:effectLst>
                  <a:outerShdw blurRad="38100" dist="38100" dir="2700000" algn="tl">
                    <a:srgbClr val="000000">
                      <a:alpha val="43137"/>
                    </a:srgbClr>
                  </a:outerShdw>
                </a:effectLst>
              </a:rPr>
              <a:t>Chinese Civil Aviation Law</a:t>
            </a:r>
            <a:r>
              <a:rPr lang="ko-KR" altLang="en-US" b="1" dirty="0" smtClean="0">
                <a:solidFill>
                  <a:srgbClr val="FF0000"/>
                </a:solidFill>
                <a:effectLst>
                  <a:outerShdw blurRad="38100" dist="38100" dir="2700000" algn="tl">
                    <a:srgbClr val="000000">
                      <a:alpha val="43137"/>
                    </a:srgbClr>
                  </a:outerShdw>
                </a:effectLst>
              </a:rPr>
              <a:t> </a:t>
            </a:r>
            <a:r>
              <a:rPr lang="en-US" altLang="ko-KR" b="1" dirty="0" smtClean="0">
                <a:solidFill>
                  <a:srgbClr val="FF0000"/>
                </a:solidFill>
                <a:effectLst>
                  <a:outerShdw blurRad="38100" dist="38100" dir="2700000" algn="tl">
                    <a:srgbClr val="000000">
                      <a:alpha val="43137"/>
                    </a:srgbClr>
                  </a:outerShdw>
                </a:effectLst>
              </a:rPr>
              <a:t> </a:t>
            </a:r>
            <a:r>
              <a:rPr kumimoji="1" lang="en-US" altLang="ko-KR"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(4)</a:t>
            </a:r>
            <a:endParaRPr kumimoji="1" lang="en-US" altLang="ko-KR"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52</a:t>
            </a:fld>
            <a:endParaRPr lang="en-US" altLang="ko-KR"/>
          </a:p>
        </p:txBody>
      </p:sp>
      <p:graphicFrame>
        <p:nvGraphicFramePr>
          <p:cNvPr id="3" name="표 2"/>
          <p:cNvGraphicFramePr>
            <a:graphicFrameLocks noGrp="1"/>
          </p:cNvGraphicFramePr>
          <p:nvPr>
            <p:extLst>
              <p:ext uri="{D42A27DB-BD31-4B8C-83A1-F6EECF244321}">
                <p14:modId xmlns="" xmlns:p14="http://schemas.microsoft.com/office/powerpoint/2010/main" val="4020985545"/>
              </p:ext>
            </p:extLst>
          </p:nvPr>
        </p:nvGraphicFramePr>
        <p:xfrm>
          <a:off x="0" y="707885"/>
          <a:ext cx="9144001" cy="6399001"/>
        </p:xfrm>
        <a:graphic>
          <a:graphicData uri="http://schemas.openxmlformats.org/drawingml/2006/table">
            <a:tbl>
              <a:tblPr/>
              <a:tblGrid>
                <a:gridCol w="4724401"/>
                <a:gridCol w="4419600"/>
              </a:tblGrid>
              <a:tr h="955074">
                <a:tc>
                  <a:txBody>
                    <a:bodyPr/>
                    <a:lstStyle/>
                    <a:p>
                      <a:pPr algn="ctr" latinLnBrk="1">
                        <a:lnSpc>
                          <a:spcPts val="2300"/>
                        </a:lnSpc>
                        <a:spcAft>
                          <a:spcPts val="0"/>
                        </a:spcAft>
                      </a:pP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Civil Aviation Law (CAL) in China </a:t>
                      </a:r>
                      <a:endPar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endParaRPr>
                    </a:p>
                    <a:p>
                      <a:pPr algn="ctr" latinLnBrk="1">
                        <a:lnSpc>
                          <a:spcPts val="2300"/>
                        </a:lnSpc>
                        <a:spcAft>
                          <a:spcPts val="0"/>
                        </a:spcAft>
                      </a:pPr>
                      <a:r>
                        <a:rPr lang="en-US" sz="1800" b="1" kern="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a:t>
                      </a:r>
                      <a:r>
                        <a:rPr lang="ko-KR" sz="1800" b="1" kern="0" dirty="0" err="1">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rPr>
                        <a:t>中华人民共和国民用航空法</a:t>
                      </a:r>
                      <a:r>
                        <a:rPr lang="en-US" sz="1800" b="1" kern="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a:t>
                      </a:r>
                      <a:endPar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endParaRPr>
                    </a:p>
                    <a:p>
                      <a:pPr algn="ctr" latinLnBrk="0">
                        <a:lnSpc>
                          <a:spcPts val="2300"/>
                        </a:lnSpc>
                        <a:spcAft>
                          <a:spcPts val="0"/>
                        </a:spcAft>
                      </a:pP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2009</a:t>
                      </a:r>
                      <a:r>
                        <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rPr>
                        <a:t>年</a:t>
                      </a: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8</a:t>
                      </a:r>
                      <a:r>
                        <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rPr>
                        <a:t>月</a:t>
                      </a: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27</a:t>
                      </a:r>
                      <a:r>
                        <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rPr>
                        <a:t>号</a:t>
                      </a: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 </a:t>
                      </a:r>
                      <a:r>
                        <a:rPr lang="zh-CN"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修订</a:t>
                      </a:r>
                      <a:endPar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latinLnBrk="0">
                        <a:lnSpc>
                          <a:spcPts val="2300"/>
                        </a:lnSpc>
                        <a:spcAft>
                          <a:spcPts val="0"/>
                        </a:spcAft>
                      </a:pPr>
                      <a:r>
                        <a:rPr lang="en-US" sz="1800" b="1" kern="100" spc="-2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Air Law in the Korean Commercial Code</a:t>
                      </a:r>
                      <a:endPar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endParaRPr>
                    </a:p>
                    <a:p>
                      <a:pPr indent="299085" algn="ctr" latinLnBrk="0">
                        <a:lnSpc>
                          <a:spcPts val="2300"/>
                        </a:lnSpc>
                        <a:spcAft>
                          <a:spcPts val="0"/>
                        </a:spcAft>
                      </a:pP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a:t>
                      </a:r>
                      <a:r>
                        <a:rPr lang="zh-CN"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韩国商法典里航空</a:t>
                      </a:r>
                      <a:r>
                        <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rPr>
                        <a:t>承运</a:t>
                      </a:r>
                      <a:r>
                        <a:rPr lang="zh-CN"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法</a:t>
                      </a: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a:t>
                      </a:r>
                      <a:endPar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endParaRPr>
                    </a:p>
                    <a:p>
                      <a:pPr indent="299085" algn="ctr" latinLnBrk="0">
                        <a:lnSpc>
                          <a:spcPts val="2300"/>
                        </a:lnSpc>
                        <a:spcAft>
                          <a:spcPts val="0"/>
                        </a:spcAft>
                      </a:pP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2014</a:t>
                      </a:r>
                      <a:r>
                        <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rPr>
                        <a:t>年</a:t>
                      </a: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5</a:t>
                      </a:r>
                      <a:r>
                        <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rPr>
                        <a:t>月</a:t>
                      </a: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20</a:t>
                      </a:r>
                      <a:r>
                        <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rPr>
                        <a:t>号</a:t>
                      </a:r>
                      <a:r>
                        <a:rPr lang="en-US"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 </a:t>
                      </a:r>
                      <a:r>
                        <a:rPr lang="zh-CN" sz="1800" b="1" kern="100" dirty="0">
                          <a:solidFill>
                            <a:srgbClr val="FFFFFF"/>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修订</a:t>
                      </a:r>
                      <a:endParaRPr lang="ko-KR" sz="1800" b="1" kern="100" dirty="0">
                        <a:solidFill>
                          <a:srgbClr val="FFFFFF"/>
                        </a:solidFill>
                        <a:effectLst>
                          <a:outerShdw blurRad="38100" dist="38100" dir="2700000" algn="tl">
                            <a:srgbClr val="000000">
                              <a:alpha val="43137"/>
                            </a:srgbClr>
                          </a:outerShdw>
                        </a:effectLst>
                        <a:latin typeface="Adobe Heiti Std R" pitchFamily="34" charset="-128"/>
                        <a:ea typeface="Adobe 고딕 Std B" pitchFamily="34" charset="-127"/>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1233156">
                <a:tc>
                  <a:txBody>
                    <a:bodyPr/>
                    <a:lstStyle/>
                    <a:p>
                      <a:pPr algn="ctr" latinLnBrk="0">
                        <a:lnSpc>
                          <a:spcPts val="2200"/>
                        </a:lnSpc>
                        <a:spcAft>
                          <a:spcPts val="0"/>
                        </a:spcAft>
                      </a:pPr>
                      <a:r>
                        <a:rPr lang="en-US" sz="1800" b="1" kern="100" dirty="0" smtClean="0">
                          <a:solidFill>
                            <a:srgbClr val="FF0000"/>
                          </a:solidFill>
                          <a:latin typeface="Arial" pitchFamily="34" charset="0"/>
                          <a:ea typeface="맑은 고딕"/>
                          <a:cs typeface="Arial" pitchFamily="34" charset="0"/>
                        </a:rPr>
                        <a:t>16,600 </a:t>
                      </a:r>
                      <a:r>
                        <a:rPr lang="en-US" sz="1800" b="1" kern="100" dirty="0">
                          <a:solidFill>
                            <a:srgbClr val="FF0000"/>
                          </a:solidFill>
                          <a:latin typeface="Arial" pitchFamily="34" charset="0"/>
                          <a:ea typeface="맑은 고딕"/>
                          <a:cs typeface="Arial" pitchFamily="34" charset="0"/>
                        </a:rPr>
                        <a:t>Unit of </a:t>
                      </a:r>
                      <a:r>
                        <a:rPr lang="en-US" sz="1800" b="1" kern="100" dirty="0" smtClean="0">
                          <a:solidFill>
                            <a:srgbClr val="FF0000"/>
                          </a:solidFill>
                          <a:latin typeface="Arial" pitchFamily="34" charset="0"/>
                          <a:ea typeface="맑은 고딕"/>
                          <a:cs typeface="Arial" pitchFamily="34" charset="0"/>
                        </a:rPr>
                        <a:t>Account</a:t>
                      </a:r>
                      <a:r>
                        <a:rPr lang="en-US" sz="1800" b="1" kern="100" dirty="0" smtClean="0">
                          <a:solidFill>
                            <a:schemeClr val="bg1"/>
                          </a:solidFill>
                          <a:latin typeface="Arial" pitchFamily="34" charset="0"/>
                          <a:ea typeface="맑은 고딕"/>
                          <a:cs typeface="Arial" pitchFamily="34" charset="0"/>
                        </a:rPr>
                        <a:t>: </a:t>
                      </a:r>
                      <a:r>
                        <a:rPr lang="en-US" sz="1800" b="1" kern="100" dirty="0">
                          <a:solidFill>
                            <a:schemeClr val="bg1"/>
                          </a:solidFill>
                          <a:latin typeface="Arial" pitchFamily="34" charset="0"/>
                          <a:ea typeface="맑은 고딕"/>
                          <a:cs typeface="Arial" pitchFamily="34" charset="0"/>
                        </a:rPr>
                        <a:t>Death or Injury, </a:t>
                      </a:r>
                      <a:endParaRPr lang="ko-KR" sz="1800" b="1" kern="100" dirty="0">
                        <a:solidFill>
                          <a:schemeClr val="bg1"/>
                        </a:solidFill>
                        <a:latin typeface="Arial" pitchFamily="34" charset="0"/>
                        <a:ea typeface="맑은 고딕"/>
                        <a:cs typeface="Arial" pitchFamily="34" charset="0"/>
                      </a:endParaRPr>
                    </a:p>
                    <a:p>
                      <a:pPr algn="ctr" latinLnBrk="0">
                        <a:lnSpc>
                          <a:spcPts val="2200"/>
                        </a:lnSpc>
                        <a:spcAft>
                          <a:spcPts val="0"/>
                        </a:spcAft>
                      </a:pPr>
                      <a:r>
                        <a:rPr lang="en-US" sz="1800" b="1" kern="100" dirty="0">
                          <a:solidFill>
                            <a:schemeClr val="bg1"/>
                          </a:solidFill>
                          <a:latin typeface="Arial" pitchFamily="34" charset="0"/>
                          <a:ea typeface="맑은 고딕"/>
                          <a:cs typeface="Arial" pitchFamily="34" charset="0"/>
                        </a:rPr>
                        <a:t>Per Passenger,  </a:t>
                      </a:r>
                      <a:endParaRPr lang="ko-KR" sz="1800" b="1" kern="100" dirty="0">
                        <a:solidFill>
                          <a:schemeClr val="bg1"/>
                        </a:solidFill>
                        <a:latin typeface="Arial" pitchFamily="34" charset="0"/>
                        <a:ea typeface="맑은 고딕"/>
                        <a:cs typeface="Arial" pitchFamily="34" charset="0"/>
                      </a:endParaRPr>
                    </a:p>
                    <a:p>
                      <a:pPr algn="ctr" latinLnBrk="0">
                        <a:lnSpc>
                          <a:spcPts val="2200"/>
                        </a:lnSpc>
                        <a:spcAft>
                          <a:spcPts val="0"/>
                        </a:spcAft>
                      </a:pPr>
                      <a:r>
                        <a:rPr lang="en-US" sz="1800" b="1" kern="100" dirty="0">
                          <a:solidFill>
                            <a:srgbClr val="000000"/>
                          </a:solidFill>
                          <a:latin typeface="Arial" pitchFamily="34" charset="0"/>
                          <a:ea typeface="맑은 고딕"/>
                          <a:cs typeface="Arial" pitchFamily="34" charset="0"/>
                        </a:rPr>
                        <a:t>Article 129 (1) of the CAL </a:t>
                      </a:r>
                      <a:endParaRPr lang="ko-KR" sz="1800" b="1" kern="100" dirty="0">
                        <a:solidFill>
                          <a:srgbClr val="000000"/>
                        </a:solidFill>
                        <a:latin typeface="Arial" pitchFamily="34" charset="0"/>
                        <a:ea typeface="맑은 고딕"/>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0">
                        <a:lnSpc>
                          <a:spcPts val="2200"/>
                        </a:lnSpc>
                        <a:spcAft>
                          <a:spcPts val="0"/>
                        </a:spcAft>
                      </a:pPr>
                      <a:r>
                        <a:rPr lang="en-US" sz="1800" b="1" kern="100" spc="-45" dirty="0">
                          <a:solidFill>
                            <a:srgbClr val="FF0000"/>
                          </a:solidFill>
                          <a:latin typeface="Arial" pitchFamily="34" charset="0"/>
                          <a:ea typeface="맑은 고딕"/>
                          <a:cs typeface="Arial" pitchFamily="34" charset="0"/>
                        </a:rPr>
                        <a:t>113,100 Unit of Account, </a:t>
                      </a:r>
                      <a:r>
                        <a:rPr lang="en-US" sz="1800" b="1" kern="100" dirty="0">
                          <a:solidFill>
                            <a:srgbClr val="0000FF"/>
                          </a:solidFill>
                          <a:latin typeface="Arial" pitchFamily="34" charset="0"/>
                          <a:ea typeface="맑은 고딕"/>
                          <a:cs typeface="Arial" pitchFamily="34" charset="0"/>
                        </a:rPr>
                        <a:t>Death or Injury,</a:t>
                      </a:r>
                      <a:endParaRPr lang="ko-KR" sz="1800" b="1" kern="100" dirty="0">
                        <a:solidFill>
                          <a:srgbClr val="0000FF"/>
                        </a:solidFill>
                        <a:latin typeface="Arial" pitchFamily="34" charset="0"/>
                        <a:ea typeface="맑은 고딕"/>
                        <a:cs typeface="Arial" pitchFamily="34" charset="0"/>
                      </a:endParaRPr>
                    </a:p>
                    <a:p>
                      <a:pPr algn="ctr" latinLnBrk="0">
                        <a:lnSpc>
                          <a:spcPts val="2200"/>
                        </a:lnSpc>
                        <a:spcAft>
                          <a:spcPts val="0"/>
                        </a:spcAft>
                      </a:pPr>
                      <a:r>
                        <a:rPr lang="en-US" sz="1800" b="1" kern="100" dirty="0">
                          <a:solidFill>
                            <a:srgbClr val="0000FF"/>
                          </a:solidFill>
                          <a:latin typeface="Arial" pitchFamily="34" charset="0"/>
                          <a:ea typeface="맑은 고딕"/>
                          <a:cs typeface="Arial" pitchFamily="34" charset="0"/>
                        </a:rPr>
                        <a:t>Per Passenger,</a:t>
                      </a:r>
                      <a:endParaRPr lang="ko-KR" sz="1800" b="1" kern="100" dirty="0">
                        <a:solidFill>
                          <a:srgbClr val="0000FF"/>
                        </a:solidFill>
                        <a:latin typeface="Arial" pitchFamily="34" charset="0"/>
                        <a:ea typeface="맑은 고딕"/>
                        <a:cs typeface="Arial" pitchFamily="34" charset="0"/>
                      </a:endParaRPr>
                    </a:p>
                    <a:p>
                      <a:pPr algn="ctr" latinLnBrk="0">
                        <a:lnSpc>
                          <a:spcPts val="2200"/>
                        </a:lnSpc>
                        <a:spcAft>
                          <a:spcPts val="0"/>
                        </a:spcAft>
                      </a:pPr>
                      <a:r>
                        <a:rPr lang="en-US" sz="1800" b="1" kern="100" dirty="0">
                          <a:solidFill>
                            <a:srgbClr val="000000"/>
                          </a:solidFill>
                          <a:latin typeface="Arial" pitchFamily="34" charset="0"/>
                          <a:ea typeface="맑은 고딕"/>
                          <a:cs typeface="Arial" pitchFamily="34" charset="0"/>
                        </a:rPr>
                        <a:t>Article 905 of the KRCC</a:t>
                      </a:r>
                      <a:endParaRPr lang="ko-KR" sz="1800" b="1" kern="100" dirty="0">
                        <a:solidFill>
                          <a:srgbClr val="000000"/>
                        </a:solidFill>
                        <a:latin typeface="Arial" pitchFamily="34" charset="0"/>
                        <a:ea typeface="맑은 고딕"/>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55251">
                <a:tc>
                  <a:txBody>
                    <a:bodyPr/>
                    <a:lstStyle/>
                    <a:p>
                      <a:pPr algn="ctr" latinLnBrk="0">
                        <a:lnSpc>
                          <a:spcPts val="2200"/>
                        </a:lnSpc>
                        <a:spcAft>
                          <a:spcPts val="0"/>
                        </a:spcAft>
                      </a:pPr>
                      <a:r>
                        <a:rPr lang="en-US" sz="1800" b="1" kern="100" spc="-45" dirty="0">
                          <a:solidFill>
                            <a:srgbClr val="FF0000"/>
                          </a:solidFill>
                          <a:latin typeface="Arial" pitchFamily="34" charset="0"/>
                          <a:ea typeface="맑은 고딕"/>
                          <a:cs typeface="Arial" pitchFamily="34" charset="0"/>
                        </a:rPr>
                        <a:t>17 </a:t>
                      </a:r>
                      <a:r>
                        <a:rPr lang="en-US" sz="1800" b="1" kern="100" dirty="0">
                          <a:solidFill>
                            <a:srgbClr val="FF0000"/>
                          </a:solidFill>
                          <a:latin typeface="Arial" pitchFamily="34" charset="0"/>
                          <a:ea typeface="맑은 고딕"/>
                          <a:cs typeface="Arial" pitchFamily="34" charset="0"/>
                        </a:rPr>
                        <a:t>Unit of Account</a:t>
                      </a:r>
                      <a:r>
                        <a:rPr lang="en-US" sz="1800" b="1" kern="100" spc="-45" dirty="0">
                          <a:solidFill>
                            <a:srgbClr val="FF0000"/>
                          </a:solidFill>
                          <a:latin typeface="Arial" pitchFamily="34" charset="0"/>
                          <a:ea typeface="맑은 고딕"/>
                          <a:cs typeface="Arial" pitchFamily="34" charset="0"/>
                        </a:rPr>
                        <a:t>:</a:t>
                      </a:r>
                      <a:r>
                        <a:rPr lang="en-US" sz="1800" b="1" kern="100" spc="-45" dirty="0">
                          <a:solidFill>
                            <a:srgbClr val="000000"/>
                          </a:solidFill>
                          <a:latin typeface="Arial" pitchFamily="34" charset="0"/>
                          <a:ea typeface="맑은 고딕"/>
                          <a:cs typeface="Arial" pitchFamily="34" charset="0"/>
                        </a:rPr>
                        <a:t> </a:t>
                      </a:r>
                      <a:r>
                        <a:rPr lang="en-US" sz="1800" b="1" kern="100" spc="-45" dirty="0">
                          <a:solidFill>
                            <a:srgbClr val="0000FF"/>
                          </a:solidFill>
                          <a:latin typeface="Arial" pitchFamily="34" charset="0"/>
                          <a:ea typeface="맑은 고딕"/>
                          <a:cs typeface="Arial" pitchFamily="34" charset="0"/>
                        </a:rPr>
                        <a:t>Destruction, Loss, </a:t>
                      </a:r>
                      <a:endParaRPr lang="en-US" sz="1800" b="1" kern="100" spc="-45" dirty="0" smtClean="0">
                        <a:solidFill>
                          <a:srgbClr val="0000FF"/>
                        </a:solidFill>
                        <a:latin typeface="Arial" pitchFamily="34" charset="0"/>
                        <a:ea typeface="맑은 고딕"/>
                        <a:cs typeface="Arial" pitchFamily="34" charset="0"/>
                      </a:endParaRPr>
                    </a:p>
                    <a:p>
                      <a:pPr algn="ctr" latinLnBrk="0">
                        <a:lnSpc>
                          <a:spcPts val="2200"/>
                        </a:lnSpc>
                        <a:spcAft>
                          <a:spcPts val="0"/>
                        </a:spcAft>
                      </a:pPr>
                      <a:r>
                        <a:rPr lang="en-US" sz="1800" b="1" kern="100" spc="-45" dirty="0" smtClean="0">
                          <a:solidFill>
                            <a:srgbClr val="0000FF"/>
                          </a:solidFill>
                          <a:latin typeface="Arial" pitchFamily="34" charset="0"/>
                          <a:ea typeface="맑은 고딕"/>
                          <a:cs typeface="Arial" pitchFamily="34" charset="0"/>
                        </a:rPr>
                        <a:t>Damage/Delay </a:t>
                      </a:r>
                      <a:r>
                        <a:rPr lang="en-US" sz="1800" b="1" kern="100" spc="-45" dirty="0">
                          <a:solidFill>
                            <a:srgbClr val="0000FF"/>
                          </a:solidFill>
                          <a:latin typeface="Arial" pitchFamily="34" charset="0"/>
                          <a:ea typeface="맑은 고딕"/>
                          <a:cs typeface="Arial" pitchFamily="34" charset="0"/>
                        </a:rPr>
                        <a:t>of Cargo, Per 1kg </a:t>
                      </a:r>
                      <a:endParaRPr lang="ko-KR" sz="1800" b="1" kern="100" dirty="0">
                        <a:solidFill>
                          <a:srgbClr val="0000FF"/>
                        </a:solidFill>
                        <a:latin typeface="Arial" pitchFamily="34" charset="0"/>
                        <a:ea typeface="맑은 고딕"/>
                        <a:cs typeface="Arial" pitchFamily="34" charset="0"/>
                      </a:endParaRPr>
                    </a:p>
                    <a:p>
                      <a:pPr indent="558800" algn="just" latinLnBrk="0">
                        <a:lnSpc>
                          <a:spcPts val="2200"/>
                        </a:lnSpc>
                        <a:spcAft>
                          <a:spcPts val="0"/>
                        </a:spcAft>
                      </a:pPr>
                      <a:r>
                        <a:rPr lang="en-US" sz="1800" b="1" kern="100" dirty="0">
                          <a:solidFill>
                            <a:srgbClr val="000000"/>
                          </a:solidFill>
                          <a:latin typeface="Arial" pitchFamily="34" charset="0"/>
                          <a:ea typeface="맑은 고딕"/>
                          <a:cs typeface="Arial" pitchFamily="34" charset="0"/>
                        </a:rPr>
                        <a:t>Article 129 (2) of the CAL</a:t>
                      </a:r>
                      <a:endParaRPr lang="ko-KR" sz="1800" b="1" kern="100" dirty="0">
                        <a:solidFill>
                          <a:srgbClr val="000000"/>
                        </a:solidFill>
                        <a:latin typeface="Arial" pitchFamily="34" charset="0"/>
                        <a:ea typeface="맑은 고딕"/>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0">
                        <a:lnSpc>
                          <a:spcPts val="2200"/>
                        </a:lnSpc>
                        <a:spcAft>
                          <a:spcPts val="0"/>
                        </a:spcAft>
                      </a:pPr>
                      <a:r>
                        <a:rPr lang="en-US" sz="1800" b="1" kern="100" spc="-35" dirty="0">
                          <a:solidFill>
                            <a:srgbClr val="000000"/>
                          </a:solidFill>
                          <a:latin typeface="Arial" pitchFamily="34" charset="0"/>
                          <a:ea typeface="맑은 고딕"/>
                          <a:cs typeface="Arial" pitchFamily="34" charset="0"/>
                        </a:rPr>
                        <a:t> </a:t>
                      </a:r>
                      <a:r>
                        <a:rPr lang="en-US" sz="1800" b="1" kern="100" spc="-45" dirty="0">
                          <a:solidFill>
                            <a:srgbClr val="FF0000"/>
                          </a:solidFill>
                          <a:latin typeface="Arial" pitchFamily="34" charset="0"/>
                          <a:ea typeface="맑은 고딕"/>
                          <a:cs typeface="Arial" pitchFamily="34" charset="0"/>
                        </a:rPr>
                        <a:t>19 </a:t>
                      </a:r>
                      <a:r>
                        <a:rPr lang="en-US" sz="1800" b="1" kern="100" dirty="0">
                          <a:solidFill>
                            <a:srgbClr val="FF0000"/>
                          </a:solidFill>
                          <a:latin typeface="Arial" pitchFamily="34" charset="0"/>
                          <a:ea typeface="맑은 고딕"/>
                          <a:cs typeface="Arial" pitchFamily="34" charset="0"/>
                        </a:rPr>
                        <a:t>Unit of Account</a:t>
                      </a:r>
                      <a:r>
                        <a:rPr lang="en-US" sz="1800" b="1" kern="100" spc="-45" dirty="0">
                          <a:solidFill>
                            <a:srgbClr val="FF0000"/>
                          </a:solidFill>
                          <a:latin typeface="Arial" pitchFamily="34" charset="0"/>
                          <a:ea typeface="맑은 고딕"/>
                          <a:cs typeface="Arial" pitchFamily="34" charset="0"/>
                        </a:rPr>
                        <a:t>,</a:t>
                      </a:r>
                      <a:r>
                        <a:rPr lang="en-US" sz="1800" b="1" kern="100" spc="-45" dirty="0">
                          <a:solidFill>
                            <a:srgbClr val="000000"/>
                          </a:solidFill>
                          <a:latin typeface="Arial" pitchFamily="34" charset="0"/>
                          <a:ea typeface="맑은 고딕"/>
                          <a:cs typeface="Arial" pitchFamily="34" charset="0"/>
                        </a:rPr>
                        <a:t> </a:t>
                      </a:r>
                      <a:r>
                        <a:rPr lang="en-US" sz="1800" b="1" kern="100" spc="-45" dirty="0">
                          <a:solidFill>
                            <a:srgbClr val="0000FF"/>
                          </a:solidFill>
                          <a:latin typeface="Arial" pitchFamily="34" charset="0"/>
                          <a:ea typeface="맑은 고딕"/>
                          <a:cs typeface="Arial" pitchFamily="34" charset="0"/>
                        </a:rPr>
                        <a:t>Destruction, Loss, Damage/Delay of Cargo, Per 1kg,</a:t>
                      </a:r>
                      <a:endParaRPr lang="ko-KR" sz="1800" b="1" kern="100" dirty="0">
                        <a:solidFill>
                          <a:srgbClr val="0000FF"/>
                        </a:solidFill>
                        <a:latin typeface="Arial" pitchFamily="34" charset="0"/>
                        <a:ea typeface="맑은 고딕"/>
                        <a:cs typeface="Arial" pitchFamily="34" charset="0"/>
                      </a:endParaRPr>
                    </a:p>
                    <a:p>
                      <a:pPr algn="ctr" latinLnBrk="0">
                        <a:lnSpc>
                          <a:spcPts val="2200"/>
                        </a:lnSpc>
                        <a:spcAft>
                          <a:spcPts val="0"/>
                        </a:spcAft>
                      </a:pPr>
                      <a:r>
                        <a:rPr lang="en-US" sz="1800" b="1" kern="100" dirty="0">
                          <a:solidFill>
                            <a:srgbClr val="000000"/>
                          </a:solidFill>
                          <a:latin typeface="Arial" pitchFamily="34" charset="0"/>
                          <a:ea typeface="맑은 고딕"/>
                          <a:cs typeface="Arial" pitchFamily="34" charset="0"/>
                        </a:rPr>
                        <a:t>Article 915 of the KRCC</a:t>
                      </a:r>
                      <a:endParaRPr lang="ko-KR" sz="1800" b="1" kern="100" dirty="0">
                        <a:solidFill>
                          <a:srgbClr val="000000"/>
                        </a:solidFill>
                        <a:latin typeface="Arial" pitchFamily="34" charset="0"/>
                        <a:ea typeface="맑은 고딕"/>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32296">
                <a:tc>
                  <a:txBody>
                    <a:bodyPr/>
                    <a:lstStyle/>
                    <a:p>
                      <a:pPr algn="ctr" latinLnBrk="0">
                        <a:lnSpc>
                          <a:spcPts val="2200"/>
                        </a:lnSpc>
                        <a:spcAft>
                          <a:spcPts val="0"/>
                        </a:spcAft>
                      </a:pPr>
                      <a:r>
                        <a:rPr lang="en-US" sz="1800" b="1" kern="100" spc="-45" dirty="0">
                          <a:solidFill>
                            <a:srgbClr val="FF0000"/>
                          </a:solidFill>
                          <a:latin typeface="Arial" pitchFamily="34" charset="0"/>
                          <a:ea typeface="맑은 고딕"/>
                          <a:cs typeface="Arial" pitchFamily="34" charset="0"/>
                        </a:rPr>
                        <a:t>332</a:t>
                      </a:r>
                      <a:r>
                        <a:rPr lang="en-US" sz="1800" b="1" kern="100" dirty="0">
                          <a:solidFill>
                            <a:srgbClr val="FF0000"/>
                          </a:solidFill>
                          <a:latin typeface="Arial" pitchFamily="34" charset="0"/>
                          <a:ea typeface="맑은 고딕"/>
                          <a:cs typeface="Arial" pitchFamily="34" charset="0"/>
                        </a:rPr>
                        <a:t> Unit of Account:</a:t>
                      </a:r>
                      <a:r>
                        <a:rPr lang="en-US" sz="1800" b="1" kern="100" spc="-45" dirty="0">
                          <a:solidFill>
                            <a:srgbClr val="FF0000"/>
                          </a:solidFill>
                          <a:latin typeface="Arial" pitchFamily="34" charset="0"/>
                          <a:ea typeface="맑은 고딕"/>
                          <a:cs typeface="Arial" pitchFamily="34" charset="0"/>
                        </a:rPr>
                        <a:t> </a:t>
                      </a:r>
                      <a:r>
                        <a:rPr lang="en-US" sz="1800" b="1" kern="100" spc="-45" dirty="0">
                          <a:solidFill>
                            <a:srgbClr val="000000"/>
                          </a:solidFill>
                          <a:latin typeface="Arial" pitchFamily="34" charset="0"/>
                          <a:ea typeface="맑은 고딕"/>
                          <a:cs typeface="Arial" pitchFamily="34" charset="0"/>
                        </a:rPr>
                        <a:t>The Limited </a:t>
                      </a:r>
                      <a:endParaRPr lang="en-US" sz="1800" b="1" kern="100" spc="-45" dirty="0" smtClean="0">
                        <a:solidFill>
                          <a:srgbClr val="000000"/>
                        </a:solidFill>
                        <a:latin typeface="Arial" pitchFamily="34" charset="0"/>
                        <a:ea typeface="맑은 고딕"/>
                        <a:cs typeface="Arial" pitchFamily="34" charset="0"/>
                      </a:endParaRPr>
                    </a:p>
                    <a:p>
                      <a:pPr algn="ctr" latinLnBrk="0">
                        <a:lnSpc>
                          <a:spcPts val="2200"/>
                        </a:lnSpc>
                        <a:spcAft>
                          <a:spcPts val="0"/>
                        </a:spcAft>
                      </a:pPr>
                      <a:r>
                        <a:rPr lang="en-US" sz="1800" b="1" kern="100" spc="-45" dirty="0" smtClean="0">
                          <a:solidFill>
                            <a:srgbClr val="000000"/>
                          </a:solidFill>
                          <a:latin typeface="Arial" pitchFamily="34" charset="0"/>
                          <a:ea typeface="맑은 고딕"/>
                          <a:cs typeface="Arial" pitchFamily="34" charset="0"/>
                        </a:rPr>
                        <a:t>Indemnity of </a:t>
                      </a:r>
                      <a:r>
                        <a:rPr lang="en-US" sz="1800" b="1" kern="100" spc="-45" dirty="0">
                          <a:solidFill>
                            <a:srgbClr val="000000"/>
                          </a:solidFill>
                          <a:latin typeface="Arial" pitchFamily="34" charset="0"/>
                          <a:ea typeface="맑은 고딕"/>
                          <a:cs typeface="Arial" pitchFamily="34" charset="0"/>
                        </a:rPr>
                        <a:t>Checked Baggage, </a:t>
                      </a:r>
                      <a:endParaRPr lang="en-US" sz="1800" b="1" kern="100" spc="-45" dirty="0" smtClean="0">
                        <a:solidFill>
                          <a:srgbClr val="000000"/>
                        </a:solidFill>
                        <a:latin typeface="Arial" pitchFamily="34" charset="0"/>
                        <a:ea typeface="맑은 고딕"/>
                        <a:cs typeface="Arial" pitchFamily="34" charset="0"/>
                      </a:endParaRPr>
                    </a:p>
                    <a:p>
                      <a:pPr algn="ctr" latinLnBrk="0">
                        <a:lnSpc>
                          <a:spcPts val="2200"/>
                        </a:lnSpc>
                        <a:spcAft>
                          <a:spcPts val="0"/>
                        </a:spcAft>
                      </a:pPr>
                      <a:r>
                        <a:rPr lang="en-US" sz="1800" b="1" kern="100" spc="-45" dirty="0" smtClean="0">
                          <a:solidFill>
                            <a:srgbClr val="000000"/>
                          </a:solidFill>
                          <a:latin typeface="Arial" pitchFamily="34" charset="0"/>
                          <a:ea typeface="맑은 고딕"/>
                          <a:cs typeface="Arial" pitchFamily="34" charset="0"/>
                        </a:rPr>
                        <a:t>Per </a:t>
                      </a:r>
                      <a:r>
                        <a:rPr lang="en-US" sz="1800" b="1" kern="100" spc="-45" dirty="0">
                          <a:solidFill>
                            <a:srgbClr val="000000"/>
                          </a:solidFill>
                          <a:latin typeface="Arial" pitchFamily="34" charset="0"/>
                          <a:ea typeface="맑은 고딕"/>
                          <a:cs typeface="Arial" pitchFamily="34" charset="0"/>
                        </a:rPr>
                        <a:t>Passenger, </a:t>
                      </a:r>
                      <a:endParaRPr lang="ko-KR" sz="1800" b="1" kern="100" dirty="0">
                        <a:solidFill>
                          <a:srgbClr val="000000"/>
                        </a:solidFill>
                        <a:latin typeface="Arial" pitchFamily="34" charset="0"/>
                        <a:ea typeface="맑은 고딕"/>
                        <a:cs typeface="Arial" pitchFamily="34" charset="0"/>
                      </a:endParaRPr>
                    </a:p>
                    <a:p>
                      <a:pPr algn="ctr" latinLnBrk="0">
                        <a:lnSpc>
                          <a:spcPts val="2200"/>
                        </a:lnSpc>
                        <a:spcAft>
                          <a:spcPts val="0"/>
                        </a:spcAft>
                      </a:pPr>
                      <a:r>
                        <a:rPr lang="en-US" sz="1800" b="1" kern="100" spc="-45" dirty="0">
                          <a:solidFill>
                            <a:srgbClr val="000000"/>
                          </a:solidFill>
                          <a:latin typeface="Arial" pitchFamily="34" charset="0"/>
                          <a:ea typeface="맑은 고딕"/>
                          <a:cs typeface="Arial" pitchFamily="34" charset="0"/>
                        </a:rPr>
                        <a:t>Article 910 of </a:t>
                      </a:r>
                      <a:r>
                        <a:rPr lang="en-US" sz="1800" b="1" kern="100" dirty="0">
                          <a:solidFill>
                            <a:srgbClr val="000000"/>
                          </a:solidFill>
                          <a:latin typeface="Arial" pitchFamily="34" charset="0"/>
                          <a:ea typeface="맑은 고딕"/>
                          <a:cs typeface="Arial" pitchFamily="34" charset="0"/>
                        </a:rPr>
                        <a:t>the KRCC </a:t>
                      </a:r>
                      <a:endParaRPr lang="ko-KR" sz="1800" b="1" kern="100" dirty="0">
                        <a:solidFill>
                          <a:srgbClr val="000000"/>
                        </a:solidFill>
                        <a:latin typeface="Arial" pitchFamily="34" charset="0"/>
                        <a:ea typeface="맑은 고딕"/>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0">
                        <a:lnSpc>
                          <a:spcPts val="2200"/>
                        </a:lnSpc>
                        <a:spcAft>
                          <a:spcPts val="0"/>
                        </a:spcAft>
                      </a:pPr>
                      <a:r>
                        <a:rPr lang="en-US" altLang="ko-KR" sz="1800" b="1" kern="100" dirty="0" smtClean="0">
                          <a:solidFill>
                            <a:srgbClr val="FF0000"/>
                          </a:solidFill>
                          <a:latin typeface="Arial" pitchFamily="34" charset="0"/>
                          <a:ea typeface="맑은 고딕"/>
                          <a:cs typeface="Arial" pitchFamily="34" charset="0"/>
                        </a:rPr>
                        <a:t>1,131 Unit of Account: </a:t>
                      </a:r>
                      <a:r>
                        <a:rPr lang="en-US" altLang="ko-KR" sz="1800" b="1" kern="100" spc="-45" dirty="0" smtClean="0">
                          <a:solidFill>
                            <a:srgbClr val="0000FF"/>
                          </a:solidFill>
                          <a:latin typeface="Arial" pitchFamily="34" charset="0"/>
                          <a:ea typeface="맑은 고딕"/>
                          <a:cs typeface="Arial" pitchFamily="34" charset="0"/>
                        </a:rPr>
                        <a:t>The</a:t>
                      </a:r>
                      <a:r>
                        <a:rPr lang="en-US" sz="1800" b="1" kern="100" spc="-45" dirty="0" smtClean="0">
                          <a:solidFill>
                            <a:srgbClr val="0000FF"/>
                          </a:solidFill>
                          <a:latin typeface="Arial" pitchFamily="34" charset="0"/>
                          <a:ea typeface="맑은 고딕"/>
                          <a:cs typeface="Arial" pitchFamily="34" charset="0"/>
                        </a:rPr>
                        <a:t> </a:t>
                      </a:r>
                      <a:r>
                        <a:rPr lang="en-US" sz="1800" b="1" kern="100" spc="-45" dirty="0">
                          <a:solidFill>
                            <a:srgbClr val="0000FF"/>
                          </a:solidFill>
                          <a:latin typeface="Arial" pitchFamily="34" charset="0"/>
                          <a:ea typeface="맑은 고딕"/>
                          <a:cs typeface="Arial" pitchFamily="34" charset="0"/>
                        </a:rPr>
                        <a:t>Limited Indemnity of Checked Baggage, Per Passenger</a:t>
                      </a:r>
                      <a:r>
                        <a:rPr lang="en-US" sz="1800" b="1" kern="100" spc="-45" dirty="0" smtClean="0">
                          <a:solidFill>
                            <a:srgbClr val="0000FF"/>
                          </a:solidFill>
                          <a:latin typeface="Arial" pitchFamily="34" charset="0"/>
                          <a:ea typeface="맑은 고딕"/>
                          <a:cs typeface="Arial" pitchFamily="34" charset="0"/>
                        </a:rPr>
                        <a:t>, </a:t>
                      </a:r>
                      <a:r>
                        <a:rPr lang="en-US" sz="1800" b="1" kern="100" spc="-45" dirty="0" smtClean="0">
                          <a:solidFill>
                            <a:srgbClr val="000000"/>
                          </a:solidFill>
                          <a:latin typeface="Arial" pitchFamily="34" charset="0"/>
                          <a:ea typeface="맑은 고딕"/>
                          <a:cs typeface="Arial" pitchFamily="34" charset="0"/>
                        </a:rPr>
                        <a:t>Article </a:t>
                      </a:r>
                      <a:r>
                        <a:rPr lang="en-US" sz="1800" b="1" kern="100" spc="-45" dirty="0">
                          <a:solidFill>
                            <a:srgbClr val="000000"/>
                          </a:solidFill>
                          <a:latin typeface="Arial" pitchFamily="34" charset="0"/>
                          <a:ea typeface="맑은 고딕"/>
                          <a:cs typeface="Arial" pitchFamily="34" charset="0"/>
                        </a:rPr>
                        <a:t>910 of </a:t>
                      </a:r>
                      <a:r>
                        <a:rPr lang="en-US" sz="1800" b="1" kern="100" dirty="0">
                          <a:solidFill>
                            <a:srgbClr val="000000"/>
                          </a:solidFill>
                          <a:latin typeface="Arial" pitchFamily="34" charset="0"/>
                          <a:ea typeface="맑은 고딕"/>
                          <a:cs typeface="Arial" pitchFamily="34" charset="0"/>
                        </a:rPr>
                        <a:t>the KRCC</a:t>
                      </a:r>
                      <a:endParaRPr lang="ko-KR" sz="1800" b="1" kern="100" dirty="0">
                        <a:solidFill>
                          <a:srgbClr val="000000"/>
                        </a:solidFill>
                        <a:latin typeface="Arial" pitchFamily="34" charset="0"/>
                        <a:ea typeface="맑은 고딕"/>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4338">
                <a:tc>
                  <a:txBody>
                    <a:bodyPr/>
                    <a:lstStyle/>
                    <a:p>
                      <a:pPr algn="ctr" latinLnBrk="0">
                        <a:lnSpc>
                          <a:spcPts val="2200"/>
                        </a:lnSpc>
                        <a:spcAft>
                          <a:spcPts val="0"/>
                        </a:spcAft>
                      </a:pPr>
                      <a:endParaRPr lang="en-US" sz="1800" b="1" kern="100" dirty="0">
                        <a:solidFill>
                          <a:srgbClr val="000000"/>
                        </a:solidFill>
                        <a:latin typeface="Arial" pitchFamily="34" charset="0"/>
                        <a:ea typeface="맑은 고딕"/>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0">
                        <a:lnSpc>
                          <a:spcPts val="2200"/>
                        </a:lnSpc>
                        <a:spcAft>
                          <a:spcPts val="0"/>
                        </a:spcAft>
                      </a:pPr>
                      <a:r>
                        <a:rPr lang="en-US" sz="1800" b="1" kern="100" dirty="0">
                          <a:solidFill>
                            <a:srgbClr val="FF0000"/>
                          </a:solidFill>
                          <a:latin typeface="Arial" pitchFamily="34" charset="0"/>
                          <a:ea typeface="맑은 고딕"/>
                          <a:cs typeface="Arial" pitchFamily="34" charset="0"/>
                        </a:rPr>
                        <a:t>4,694 Unit of Account, </a:t>
                      </a:r>
                      <a:r>
                        <a:rPr lang="en-US" sz="1800" b="1" kern="100" spc="-45" dirty="0">
                          <a:solidFill>
                            <a:srgbClr val="0000FF"/>
                          </a:solidFill>
                          <a:latin typeface="Arial" pitchFamily="34" charset="0"/>
                          <a:ea typeface="맑은 고딕"/>
                          <a:cs typeface="Arial" pitchFamily="34" charset="0"/>
                        </a:rPr>
                        <a:t>Indemnity,</a:t>
                      </a:r>
                      <a:r>
                        <a:rPr lang="en-US" sz="1800" b="1" kern="100" dirty="0">
                          <a:solidFill>
                            <a:srgbClr val="0000FF"/>
                          </a:solidFill>
                          <a:latin typeface="Arial" pitchFamily="34" charset="0"/>
                          <a:ea typeface="맑은 고딕"/>
                          <a:cs typeface="Arial" pitchFamily="34" charset="0"/>
                        </a:rPr>
                        <a:t> Delay, </a:t>
                      </a:r>
                      <a:endParaRPr lang="ko-KR" sz="1800" b="1" kern="100" dirty="0">
                        <a:solidFill>
                          <a:srgbClr val="0000FF"/>
                        </a:solidFill>
                        <a:latin typeface="Arial" pitchFamily="34" charset="0"/>
                        <a:ea typeface="맑은 고딕"/>
                        <a:cs typeface="Arial" pitchFamily="34" charset="0"/>
                      </a:endParaRPr>
                    </a:p>
                    <a:p>
                      <a:pPr algn="ctr" latinLnBrk="0">
                        <a:lnSpc>
                          <a:spcPts val="2200"/>
                        </a:lnSpc>
                        <a:spcAft>
                          <a:spcPts val="0"/>
                        </a:spcAft>
                      </a:pPr>
                      <a:r>
                        <a:rPr lang="en-US" sz="1800" b="1" kern="100" dirty="0">
                          <a:solidFill>
                            <a:srgbClr val="0000FF"/>
                          </a:solidFill>
                          <a:latin typeface="Arial" pitchFamily="34" charset="0"/>
                          <a:ea typeface="맑은 고딕"/>
                          <a:cs typeface="Arial" pitchFamily="34" charset="0"/>
                        </a:rPr>
                        <a:t>Per Passenger</a:t>
                      </a:r>
                      <a:r>
                        <a:rPr lang="en-US" sz="1800" b="1" kern="100" dirty="0">
                          <a:solidFill>
                            <a:srgbClr val="000000"/>
                          </a:solidFill>
                          <a:latin typeface="Arial" pitchFamily="34" charset="0"/>
                          <a:ea typeface="맑은 고딕"/>
                          <a:cs typeface="Arial" pitchFamily="34" charset="0"/>
                        </a:rPr>
                        <a:t>, </a:t>
                      </a:r>
                      <a:r>
                        <a:rPr lang="en-US" sz="1800" b="1" kern="100" spc="-45" dirty="0">
                          <a:solidFill>
                            <a:srgbClr val="000000"/>
                          </a:solidFill>
                          <a:latin typeface="Arial" pitchFamily="34" charset="0"/>
                          <a:ea typeface="맑은 고딕"/>
                          <a:cs typeface="Arial" pitchFamily="34" charset="0"/>
                        </a:rPr>
                        <a:t>Article 907, 2 of </a:t>
                      </a:r>
                      <a:r>
                        <a:rPr lang="en-US" sz="1800" b="1" kern="100" dirty="0">
                          <a:solidFill>
                            <a:srgbClr val="000000"/>
                          </a:solidFill>
                          <a:latin typeface="Arial" pitchFamily="34" charset="0"/>
                          <a:ea typeface="맑은 고딕"/>
                          <a:cs typeface="Arial" pitchFamily="34" charset="0"/>
                        </a:rPr>
                        <a:t>the </a:t>
                      </a:r>
                      <a:endParaRPr lang="en-US" sz="1800" b="1" kern="100" dirty="0" smtClean="0">
                        <a:solidFill>
                          <a:srgbClr val="000000"/>
                        </a:solidFill>
                        <a:latin typeface="Arial" pitchFamily="34" charset="0"/>
                        <a:ea typeface="맑은 고딕"/>
                        <a:cs typeface="Arial" pitchFamily="34" charset="0"/>
                      </a:endParaRPr>
                    </a:p>
                    <a:p>
                      <a:pPr algn="ctr" latinLnBrk="0">
                        <a:lnSpc>
                          <a:spcPts val="2200"/>
                        </a:lnSpc>
                        <a:spcAft>
                          <a:spcPts val="0"/>
                        </a:spcAft>
                      </a:pPr>
                      <a:r>
                        <a:rPr lang="en-US" sz="1800" b="1" kern="100" dirty="0" smtClean="0">
                          <a:solidFill>
                            <a:srgbClr val="000000"/>
                          </a:solidFill>
                          <a:latin typeface="Arial" pitchFamily="34" charset="0"/>
                          <a:ea typeface="맑은 고딕"/>
                          <a:cs typeface="Arial" pitchFamily="34" charset="0"/>
                        </a:rPr>
                        <a:t>KRCC, Provided </a:t>
                      </a:r>
                      <a:r>
                        <a:rPr lang="en-US" sz="1800" b="1" kern="100" dirty="0">
                          <a:solidFill>
                            <a:srgbClr val="000000"/>
                          </a:solidFill>
                          <a:latin typeface="Arial" pitchFamily="34" charset="0"/>
                          <a:ea typeface="맑은 고딕"/>
                          <a:cs typeface="Arial" pitchFamily="34" charset="0"/>
                        </a:rPr>
                        <a:t>that, </a:t>
                      </a:r>
                      <a:r>
                        <a:rPr lang="en-US" sz="1800" b="1" kern="100" dirty="0">
                          <a:solidFill>
                            <a:srgbClr val="0000FF"/>
                          </a:solidFill>
                          <a:latin typeface="Arial" pitchFamily="34" charset="0"/>
                          <a:ea typeface="맑은 고딕"/>
                          <a:cs typeface="Arial" pitchFamily="34" charset="0"/>
                        </a:rPr>
                        <a:t>Domestic Flight, </a:t>
                      </a:r>
                      <a:endParaRPr lang="en-US" sz="1800" b="1" kern="100" dirty="0" smtClean="0">
                        <a:solidFill>
                          <a:srgbClr val="0000FF"/>
                        </a:solidFill>
                        <a:latin typeface="Arial" pitchFamily="34" charset="0"/>
                        <a:ea typeface="맑은 고딕"/>
                        <a:cs typeface="Arial" pitchFamily="34" charset="0"/>
                      </a:endParaRPr>
                    </a:p>
                    <a:p>
                      <a:pPr algn="ctr" latinLnBrk="0">
                        <a:lnSpc>
                          <a:spcPts val="2200"/>
                        </a:lnSpc>
                        <a:spcAft>
                          <a:spcPts val="0"/>
                        </a:spcAft>
                      </a:pPr>
                      <a:r>
                        <a:rPr lang="en-US" sz="1800" b="1" kern="100" dirty="0" smtClean="0">
                          <a:solidFill>
                            <a:srgbClr val="0000FF"/>
                          </a:solidFill>
                          <a:latin typeface="Arial" pitchFamily="34" charset="0"/>
                          <a:ea typeface="맑은 고딕"/>
                          <a:cs typeface="Arial" pitchFamily="34" charset="0"/>
                        </a:rPr>
                        <a:t>Per Passenger</a:t>
                      </a:r>
                      <a:r>
                        <a:rPr lang="en-US" sz="1800" b="1" kern="100" dirty="0">
                          <a:solidFill>
                            <a:srgbClr val="0000FF"/>
                          </a:solidFill>
                          <a:latin typeface="Arial" pitchFamily="34" charset="0"/>
                          <a:ea typeface="맑은 고딕"/>
                          <a:cs typeface="Arial" pitchFamily="34" charset="0"/>
                        </a:rPr>
                        <a:t>, </a:t>
                      </a:r>
                      <a:r>
                        <a:rPr lang="en-US" sz="1800" b="1" kern="100" dirty="0">
                          <a:solidFill>
                            <a:srgbClr val="FF0000"/>
                          </a:solidFill>
                          <a:latin typeface="Arial" pitchFamily="34" charset="0"/>
                          <a:ea typeface="맑은 고딕"/>
                          <a:cs typeface="Arial" pitchFamily="34" charset="0"/>
                        </a:rPr>
                        <a:t>1,000 Unit of Account</a:t>
                      </a:r>
                      <a:endParaRPr lang="ko-KR" sz="1800" b="1" kern="100" dirty="0">
                        <a:solidFill>
                          <a:srgbClr val="FF0000"/>
                        </a:solidFill>
                        <a:latin typeface="Arial" pitchFamily="34" charset="0"/>
                        <a:ea typeface="맑은 고딕"/>
                        <a:cs typeface="Arial" pitchFamily="34" charset="0"/>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8065" name="Rectangle 1"/>
          <p:cNvSpPr>
            <a:spLocks noChangeArrowheads="1"/>
          </p:cNvSpPr>
          <p:nvPr/>
        </p:nvSpPr>
        <p:spPr bwMode="auto">
          <a:xfrm>
            <a:off x="1" y="0"/>
            <a:ext cx="9144001" cy="707886"/>
          </a:xfrm>
          <a:prstGeom prst="rect">
            <a:avLst/>
          </a:prstGeom>
          <a:solidFill>
            <a:schemeClr val="tx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1" hangingPunct="1">
              <a:lnSpc>
                <a:spcPct val="100000"/>
              </a:lnSpc>
              <a:spcBef>
                <a:spcPct val="0"/>
              </a:spcBef>
              <a:spcAft>
                <a:spcPct val="0"/>
              </a:spcAft>
              <a:buClrTx/>
              <a:buSzTx/>
              <a:buFontTx/>
              <a:buNone/>
              <a:tabLst/>
            </a:pPr>
            <a:r>
              <a:rPr kumimoji="1" lang="en-US" altLang="ko-KR" sz="2000" b="1" i="0"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굴림" pitchFamily="50" charset="-127"/>
                <a:cs typeface="Arial" pitchFamily="34" charset="0"/>
              </a:rPr>
              <a:t>    Comparison between Chinese and the Korean Air Transport Law on </a:t>
            </a:r>
          </a:p>
          <a:p>
            <a:pPr marL="0" marR="0" lvl="0" algn="just"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rgbClr val="FF0000"/>
                </a:solidFill>
                <a:effectLst>
                  <a:outerShdw blurRad="38100" dist="38100" dir="2700000" algn="tl">
                    <a:srgbClr val="000000">
                      <a:alpha val="43137"/>
                    </a:srgbClr>
                  </a:outerShdw>
                </a:effectLst>
                <a:latin typeface="Arial" pitchFamily="34" charset="0"/>
                <a:ea typeface="굴림" pitchFamily="50" charset="-127"/>
                <a:cs typeface="Arial" pitchFamily="34" charset="0"/>
              </a:rPr>
              <a:t>    </a:t>
            </a:r>
            <a:r>
              <a:rPr kumimoji="1" lang="en-US" altLang="ko-KR" sz="2000" b="1" i="0"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굴림" pitchFamily="50" charset="-127"/>
                <a:cs typeface="Arial" pitchFamily="34" charset="0"/>
              </a:rPr>
              <a:t>the Limited Sum of the Compensation for Damage of the Air Carrier</a:t>
            </a:r>
            <a:endParaRPr kumimoji="1" lang="en-US" altLang="ko-KR" sz="18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53</a:t>
            </a:fld>
            <a:endParaRPr lang="en-US" altLang="ko-KR"/>
          </a:p>
        </p:txBody>
      </p:sp>
      <p:sp>
        <p:nvSpPr>
          <p:cNvPr id="146433" name="Rectangle 1"/>
          <p:cNvSpPr>
            <a:spLocks noChangeArrowheads="1"/>
          </p:cNvSpPr>
          <p:nvPr/>
        </p:nvSpPr>
        <p:spPr bwMode="auto">
          <a:xfrm>
            <a:off x="0" y="-146391"/>
            <a:ext cx="9144000" cy="1015663"/>
          </a:xfrm>
          <a:prstGeom prst="rect">
            <a:avLst/>
          </a:prstGeom>
          <a:solidFill>
            <a:schemeClr val="tx1">
              <a:lumMod val="90000"/>
            </a:schemeClr>
          </a:solid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latinLnBrk="1"/>
            <a:r>
              <a:rPr lang="en-US" altLang="ko-KR" sz="2000" b="1" dirty="0" smtClean="0">
                <a:solidFill>
                  <a:srgbClr val="FF0000"/>
                </a:solidFill>
                <a:effectLst>
                  <a:outerShdw blurRad="38100" dist="38100" dir="2700000" algn="tl">
                    <a:srgbClr val="000000">
                      <a:alpha val="43137"/>
                    </a:srgbClr>
                  </a:outerShdw>
                </a:effectLst>
              </a:rPr>
              <a:t> </a:t>
            </a:r>
          </a:p>
          <a:p>
            <a:pPr lvl="0" algn="just" latinLnBrk="1"/>
            <a:r>
              <a:rPr lang="en-US" altLang="ko-KR" sz="2000" b="1" dirty="0" smtClean="0">
                <a:solidFill>
                  <a:srgbClr val="FF0000"/>
                </a:solidFill>
                <a:effectLst>
                  <a:outerShdw blurRad="38100" dist="38100" dir="2700000" algn="tl">
                    <a:srgbClr val="000000">
                      <a:alpha val="43137"/>
                    </a:srgbClr>
                  </a:outerShdw>
                </a:effectLst>
              </a:rPr>
              <a:t> 6. Air carrier’s liability under the Korean Revised Commercial Act (1)</a:t>
            </a:r>
          </a:p>
          <a:p>
            <a:pPr lvl="0" algn="just" latinLnBrk="1"/>
            <a:r>
              <a:rPr lang="en-US" altLang="ko-KR" sz="2000" b="1" dirty="0" smtClean="0">
                <a:solidFill>
                  <a:srgbClr val="FF0000"/>
                </a:solidFill>
                <a:effectLst>
                  <a:outerShdw blurRad="38100" dist="38100" dir="2700000" algn="tl">
                    <a:srgbClr val="000000">
                      <a:alpha val="43137"/>
                    </a:srgbClr>
                  </a:outerShdw>
                </a:effectLst>
              </a:rPr>
              <a:t> </a:t>
            </a:r>
            <a:endParaRPr kumimoji="1" lang="en-US" altLang="ko-KR"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
        <p:nvSpPr>
          <p:cNvPr id="129025" name="Rectangle 1"/>
          <p:cNvSpPr>
            <a:spLocks noChangeArrowheads="1"/>
          </p:cNvSpPr>
          <p:nvPr/>
        </p:nvSpPr>
        <p:spPr bwMode="auto">
          <a:xfrm>
            <a:off x="0" y="715383"/>
            <a:ext cx="9144000" cy="6401753"/>
          </a:xfrm>
          <a:prstGeom prst="rect">
            <a:avLst/>
          </a:prstGeom>
          <a:solidFill>
            <a:srgbClr val="FFFFFF"/>
          </a:solid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400" b="1" i="0" u="none" strike="noStrike" cap="none" normalizeH="0" baseline="0" dirty="0" smtClean="0">
              <a:ln>
                <a:noFill/>
              </a:ln>
              <a:solidFill>
                <a:srgbClr val="FF0000"/>
              </a:solidFill>
              <a:effectLst/>
              <a:latin typeface="굴림" pitchFamily="50" charset="-127"/>
              <a:ea typeface="함초롬바탕" pitchFamily="18"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400" b="1" i="0" u="none" strike="noStrike" cap="none" normalizeH="0" baseline="0" dirty="0" smtClean="0">
                <a:ln>
                  <a:noFill/>
                </a:ln>
                <a:solidFill>
                  <a:srgbClr val="FF3399"/>
                </a:solidFill>
                <a:effectLst/>
                <a:latin typeface="굴림" pitchFamily="50" charset="-127"/>
                <a:ea typeface="함초롬바탕" pitchFamily="18" charset="-127"/>
                <a:cs typeface="굴림" pitchFamily="50" charset="-127"/>
              </a:rPr>
              <a:t>●</a:t>
            </a:r>
            <a:r>
              <a:rPr kumimoji="1" lang="en-US" altLang="ko-KR" sz="1800" b="1" i="0" u="none" strike="noStrike" cap="none" normalizeH="0" baseline="0" dirty="0" smtClean="0">
                <a:ln>
                  <a:noFill/>
                </a:ln>
                <a:solidFill>
                  <a:srgbClr val="FF3399"/>
                </a:solidFill>
                <a:effectLst/>
                <a:latin typeface="굴림" pitchFamily="50" charset="-127"/>
                <a:ea typeface="함초롬바탕" pitchFamily="18" charset="-127"/>
                <a:cs typeface="굴림" pitchFamily="50" charset="-127"/>
              </a:rPr>
              <a:t> </a:t>
            </a:r>
            <a:r>
              <a:rPr kumimoji="1" lang="en-US" altLang="ko-KR" sz="1800" b="1" i="0" u="none" strike="noStrike" cap="none" normalizeH="0" baseline="0" dirty="0" smtClean="0">
                <a:ln>
                  <a:noFill/>
                </a:ln>
                <a:solidFill>
                  <a:srgbClr val="FF3399"/>
                </a:solidFill>
                <a:effectLst/>
                <a:latin typeface="HY견고딕" pitchFamily="18" charset="-127"/>
                <a:ea typeface="HY견고딕" pitchFamily="18" charset="-127"/>
                <a:cs typeface="함초롬바탕" pitchFamily="18" charset="-127"/>
              </a:rPr>
              <a:t>The Korean Revised Commercial Act</a:t>
            </a:r>
            <a:endParaRPr kumimoji="1" lang="en-US" altLang="ko-KR" sz="1800" b="1" i="0" u="none" strike="noStrike" cap="none" normalizeH="0" baseline="0" dirty="0" smtClean="0">
              <a:ln>
                <a:noFill/>
              </a:ln>
              <a:solidFill>
                <a:srgbClr val="FF3399"/>
              </a:solidFill>
              <a:effectLst/>
              <a:latin typeface="HY견고딕" pitchFamily="18" charset="-127"/>
              <a:ea typeface="HY견고딕" pitchFamily="18" charset="-127"/>
              <a:cs typeface="굴림" pitchFamily="50" charset="-127"/>
            </a:endParaRPr>
          </a:p>
          <a:p>
            <a:pPr marL="342900" marR="0" lvl="0" indent="-342900" algn="just" defTabSz="914400" rtl="0" eaLnBrk="0" fontAlgn="base" latinLnBrk="0" hangingPunct="0">
              <a:lnSpc>
                <a:spcPct val="100000"/>
              </a:lnSpc>
              <a:spcBef>
                <a:spcPct val="0"/>
              </a:spcBef>
              <a:spcAft>
                <a:spcPct val="0"/>
              </a:spcAft>
              <a:buClrTx/>
              <a:buSzTx/>
              <a:buFontTx/>
              <a:buAutoNum type="arabicParenR"/>
              <a:tabLst/>
            </a:pPr>
            <a:r>
              <a:rPr kumimoji="1" lang="en-US" altLang="ko-KR" sz="1800" b="1" i="0" u="none" strike="noStrike" cap="none" normalizeH="0" baseline="0" dirty="0" smtClean="0">
                <a:ln>
                  <a:noFill/>
                </a:ln>
                <a:solidFill>
                  <a:schemeClr val="bg2"/>
                </a:solidFill>
                <a:effectLst/>
                <a:latin typeface="HY견고딕" pitchFamily="18" charset="-127"/>
                <a:ea typeface="HY견고딕" pitchFamily="18" charset="-127"/>
                <a:cs typeface="함초롬바탕" pitchFamily="18" charset="-127"/>
              </a:rPr>
              <a:t>Liability and limited sum of compensation for passenger’s damage </a:t>
            </a:r>
          </a:p>
          <a:p>
            <a:pPr marL="342900" marR="0" lvl="0" indent="-342900" algn="just" defTabSz="914400" rtl="0" eaLnBrk="0" fontAlgn="base" latinLnBrk="0" hangingPunct="0">
              <a:lnSpc>
                <a:spcPct val="100000"/>
              </a:lnSpc>
              <a:spcBef>
                <a:spcPct val="0"/>
              </a:spcBef>
              <a:spcAft>
                <a:spcPct val="0"/>
              </a:spcAft>
              <a:buClrTx/>
              <a:buSzTx/>
              <a:tabLst/>
            </a:pPr>
            <a:r>
              <a:rPr kumimoji="1" lang="en-US" altLang="ko-KR" sz="1800" b="1" dirty="0" smtClean="0">
                <a:solidFill>
                  <a:schemeClr val="bg2"/>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chemeClr val="bg2"/>
                </a:solidFill>
                <a:effectLst/>
                <a:latin typeface="HY견고딕" pitchFamily="18" charset="-127"/>
                <a:ea typeface="HY견고딕" pitchFamily="18" charset="-127"/>
                <a:cs typeface="함초롬바탕" pitchFamily="18" charset="-127"/>
              </a:rPr>
              <a:t>of  air carrier (</a:t>
            </a:r>
            <a:r>
              <a:rPr kumimoji="1" lang="ko-KR" altLang="en-US" sz="1800" b="1" i="0" u="none" strike="noStrike" cap="none" normalizeH="0" baseline="0" dirty="0" err="1" smtClean="0">
                <a:ln>
                  <a:noFill/>
                </a:ln>
                <a:solidFill>
                  <a:schemeClr val="bg2"/>
                </a:solidFill>
                <a:effectLst/>
                <a:latin typeface="한양해서" pitchFamily="18" charset="-127"/>
                <a:ea typeface="한양해서" pitchFamily="18" charset="-127"/>
                <a:cs typeface="굴림" pitchFamily="50" charset="-127"/>
              </a:rPr>
              <a:t>航空乘客运送人的责任和损害赔偿限度额</a:t>
            </a:r>
            <a:r>
              <a:rPr kumimoji="1" lang="en-US" altLang="ko-KR" sz="1800" b="1" i="0" u="none" strike="noStrike" cap="none" normalizeH="0" baseline="0" dirty="0" smtClean="0">
                <a:ln>
                  <a:noFill/>
                </a:ln>
                <a:solidFill>
                  <a:schemeClr val="bg2"/>
                </a:solidFill>
                <a:effectLst/>
                <a:latin typeface="HY견고딕" pitchFamily="18" charset="-127"/>
                <a:ea typeface="HY견고딕" pitchFamily="18" charset="-127"/>
                <a:cs typeface="함초롬바탕" pitchFamily="18" charset="-127"/>
              </a:rPr>
              <a:t>: Article 904~907 </a:t>
            </a:r>
          </a:p>
          <a:p>
            <a:pPr>
              <a:defRPr/>
            </a:pPr>
            <a:r>
              <a:rPr kumimoji="1" lang="en-US" altLang="ko-KR" sz="1800" b="1" dirty="0" smtClean="0">
                <a:solidFill>
                  <a:schemeClr val="bg2"/>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chemeClr val="bg2"/>
                </a:solidFill>
                <a:effectLst/>
                <a:latin typeface="HY견고딕" pitchFamily="18" charset="-127"/>
                <a:ea typeface="HY견고딕" pitchFamily="18" charset="-127"/>
                <a:cs typeface="함초롬바탕" pitchFamily="18" charset="-127"/>
              </a:rPr>
              <a:t>of the Korean Revised Commercial Act)</a:t>
            </a:r>
            <a:r>
              <a:rPr lang="en-US" altLang="ko-KR" sz="1800" b="1" dirty="0" smtClean="0">
                <a:solidFill>
                  <a:schemeClr val="bg2"/>
                </a:solidFill>
                <a:latin typeface="HY견고딕" pitchFamily="18" charset="-127"/>
                <a:ea typeface="HY견고딕" pitchFamily="18" charset="-127"/>
              </a:rPr>
              <a:t> </a:t>
            </a:r>
          </a:p>
          <a:p>
            <a:pPr>
              <a:defRPr/>
            </a:pPr>
            <a:endParaRPr lang="en-US" altLang="ko-KR" sz="1800" b="1" dirty="0" smtClean="0">
              <a:solidFill>
                <a:schemeClr val="accent3">
                  <a:lumMod val="25000"/>
                </a:schemeClr>
              </a:solidFill>
              <a:latin typeface="HY견고딕" pitchFamily="18" charset="-127"/>
              <a:ea typeface="HY견고딕" pitchFamily="18" charset="-127"/>
            </a:endParaRPr>
          </a:p>
          <a:p>
            <a:pPr>
              <a:defRPr/>
            </a:pPr>
            <a:r>
              <a:rPr lang="en-US" altLang="ko-KR" sz="1800" b="1" dirty="0" smtClean="0">
                <a:solidFill>
                  <a:srgbClr val="339933"/>
                </a:solidFill>
                <a:latin typeface="HY견고딕" pitchFamily="18" charset="-127"/>
                <a:ea typeface="HY견고딕" pitchFamily="18" charset="-127"/>
              </a:rPr>
              <a:t> </a:t>
            </a:r>
            <a:r>
              <a:rPr lang="en-US" altLang="ko-KR" sz="1800" b="1" dirty="0" smtClean="0">
                <a:solidFill>
                  <a:srgbClr val="990099"/>
                </a:solidFill>
                <a:latin typeface="HY견고딕" pitchFamily="18" charset="-127"/>
                <a:ea typeface="HY견고딕" pitchFamily="18" charset="-127"/>
              </a:rPr>
              <a:t>(1) </a:t>
            </a:r>
            <a:r>
              <a:rPr lang="en-US" altLang="ko-KR" sz="1800" b="1" dirty="0" smtClean="0">
                <a:solidFill>
                  <a:srgbClr val="990099"/>
                </a:solidFill>
              </a:rPr>
              <a:t>With respect to damage sustained in cases of death or bodily injury of</a:t>
            </a:r>
          </a:p>
          <a:p>
            <a:pPr>
              <a:defRPr/>
            </a:pPr>
            <a:r>
              <a:rPr lang="en-US" altLang="ko-KR" sz="1800" b="1" dirty="0" smtClean="0">
                <a:solidFill>
                  <a:srgbClr val="990099"/>
                </a:solidFill>
              </a:rPr>
              <a:t>        a passenger, a carrier shall be liable only when an event that caused</a:t>
            </a:r>
          </a:p>
          <a:p>
            <a:pPr>
              <a:defRPr/>
            </a:pPr>
            <a:r>
              <a:rPr lang="en-US" altLang="ko-KR" sz="1800" b="1" dirty="0" smtClean="0">
                <a:solidFill>
                  <a:srgbClr val="990099"/>
                </a:solidFill>
              </a:rPr>
              <a:t>        damage took place on board the aircraft or in the course of any of the</a:t>
            </a:r>
          </a:p>
          <a:p>
            <a:pPr>
              <a:defRPr/>
            </a:pPr>
            <a:r>
              <a:rPr lang="en-US" altLang="ko-KR" sz="1800" b="1" dirty="0" smtClean="0">
                <a:solidFill>
                  <a:srgbClr val="990099"/>
                </a:solidFill>
              </a:rPr>
              <a:t>        operations of embarking or disembarking.</a:t>
            </a:r>
          </a:p>
          <a:p>
            <a:pPr>
              <a:defRPr/>
            </a:pPr>
            <a:endParaRPr lang="en-US" altLang="ko-KR" sz="1800" b="1" dirty="0" smtClean="0">
              <a:solidFill>
                <a:schemeClr val="accent3">
                  <a:lumMod val="25000"/>
                </a:schemeClr>
              </a:solidFill>
              <a:latin typeface="HY견고딕" pitchFamily="18" charset="-127"/>
              <a:ea typeface="HY견고딕" pitchFamily="18" charset="-127"/>
            </a:endParaRPr>
          </a:p>
          <a:p>
            <a:pPr>
              <a:defRPr/>
            </a:pPr>
            <a:r>
              <a:rPr lang="en-US" altLang="ko-KR" sz="1800" b="1" dirty="0" smtClean="0">
                <a:solidFill>
                  <a:srgbClr val="0000FF"/>
                </a:solidFill>
                <a:latin typeface="HY견고딕" pitchFamily="18" charset="-127"/>
                <a:ea typeface="HY견고딕" pitchFamily="18" charset="-127"/>
              </a:rPr>
              <a:t> (2) For damages in the case of death or bodily injury of passenger </a:t>
            </a:r>
          </a:p>
          <a:p>
            <a:pPr>
              <a:defRPr/>
            </a:pPr>
            <a:r>
              <a:rPr lang="en-US" altLang="ko-KR" sz="1800" b="1" dirty="0" smtClean="0">
                <a:solidFill>
                  <a:srgbClr val="0000FF"/>
                </a:solidFill>
                <a:latin typeface="HY견고딕" pitchFamily="18" charset="-127"/>
                <a:ea typeface="HY견고딕" pitchFamily="18" charset="-127"/>
              </a:rPr>
              <a:t>     caused by the aircraft accidents, air carrier is then burdened the </a:t>
            </a:r>
          </a:p>
          <a:p>
            <a:pPr>
              <a:defRPr/>
            </a:pPr>
            <a:r>
              <a:rPr lang="en-US" altLang="ko-KR" sz="1800" b="1" dirty="0" smtClean="0">
                <a:solidFill>
                  <a:srgbClr val="0000FF"/>
                </a:solidFill>
                <a:latin typeface="HY견고딕" pitchFamily="18" charset="-127"/>
                <a:ea typeface="HY견고딕" pitchFamily="18" charset="-127"/>
              </a:rPr>
              <a:t>     strict liability until 113,100 unit of account per passenger, in </a:t>
            </a:r>
          </a:p>
          <a:p>
            <a:pPr>
              <a:defRPr/>
            </a:pPr>
            <a:r>
              <a:rPr lang="en-US" altLang="ko-KR" sz="1800" b="1" dirty="0" smtClean="0">
                <a:solidFill>
                  <a:srgbClr val="0000FF"/>
                </a:solidFill>
                <a:latin typeface="HY견고딕" pitchFamily="18" charset="-127"/>
                <a:ea typeface="HY견고딕" pitchFamily="18" charset="-127"/>
              </a:rPr>
              <a:t>     excess of 113,100 unit of account for the damages of the bodily </a:t>
            </a:r>
          </a:p>
          <a:p>
            <a:pPr>
              <a:defRPr/>
            </a:pPr>
            <a:r>
              <a:rPr lang="en-US" altLang="ko-KR" sz="1800" b="1" dirty="0" smtClean="0">
                <a:solidFill>
                  <a:srgbClr val="0000FF"/>
                </a:solidFill>
                <a:latin typeface="HY견고딕" pitchFamily="18" charset="-127"/>
                <a:ea typeface="HY견고딕" pitchFamily="18" charset="-127"/>
              </a:rPr>
              <a:t>     injury or death of passengers that occurred in the accident </a:t>
            </a:r>
            <a:r>
              <a:rPr lang="en-US" altLang="ko-KR" sz="1800" b="1" dirty="0" smtClean="0">
                <a:solidFill>
                  <a:srgbClr val="3333FF"/>
                </a:solidFill>
                <a:latin typeface="HY견고딕" pitchFamily="18" charset="-127"/>
                <a:ea typeface="HY견고딕" pitchFamily="18" charset="-127"/>
              </a:rPr>
              <a:t>aircraft, </a:t>
            </a:r>
          </a:p>
          <a:p>
            <a:pPr>
              <a:defRPr/>
            </a:pPr>
            <a:r>
              <a:rPr lang="en-US" altLang="ko-KR" sz="1800" b="1" dirty="0" smtClean="0">
                <a:solidFill>
                  <a:srgbClr val="3333FF"/>
                </a:solidFill>
                <a:latin typeface="HY견고딕" pitchFamily="18" charset="-127"/>
                <a:ea typeface="HY견고딕" pitchFamily="18" charset="-127"/>
              </a:rPr>
              <a:t>     the KRC Act adopted the principle of the fault presumption </a:t>
            </a:r>
          </a:p>
          <a:p>
            <a:pPr>
              <a:defRPr/>
            </a:pPr>
            <a:r>
              <a:rPr lang="en-US" altLang="ko-KR" sz="1800" b="1" dirty="0" smtClean="0">
                <a:solidFill>
                  <a:srgbClr val="3333FF"/>
                </a:solidFill>
                <a:latin typeface="HY견고딕" pitchFamily="18" charset="-127"/>
                <a:ea typeface="HY견고딕" pitchFamily="18" charset="-127"/>
              </a:rPr>
              <a:t>     liability (unlimited liability) in order to protect the victims. </a:t>
            </a:r>
          </a:p>
          <a:p>
            <a:pPr>
              <a:defRPr/>
            </a:pPr>
            <a:endParaRPr lang="en-US" altLang="ko-KR" sz="1800" b="1" dirty="0" smtClean="0">
              <a:solidFill>
                <a:srgbClr val="3333FF"/>
              </a:solidFill>
              <a:latin typeface="HY견고딕" pitchFamily="18" charset="-127"/>
              <a:ea typeface="HY견고딕" pitchFamily="18" charset="-127"/>
            </a:endParaRPr>
          </a:p>
          <a:p>
            <a:pPr>
              <a:defRPr/>
            </a:pPr>
            <a:r>
              <a:rPr lang="en-US" altLang="ko-KR" sz="1800" b="1" dirty="0" smtClean="0">
                <a:solidFill>
                  <a:srgbClr val="C00000"/>
                </a:solidFill>
                <a:latin typeface="HY견고딕" pitchFamily="18" charset="-127"/>
                <a:ea typeface="HY견고딕" pitchFamily="18" charset="-127"/>
              </a:rPr>
              <a:t> (3) Furthermore the KRC Code also received the principle of two tier </a:t>
            </a:r>
          </a:p>
          <a:p>
            <a:pPr>
              <a:defRPr/>
            </a:pPr>
            <a:r>
              <a:rPr lang="en-US" altLang="ko-KR" sz="1800" b="1" dirty="0" smtClean="0">
                <a:solidFill>
                  <a:srgbClr val="C00000"/>
                </a:solidFill>
                <a:latin typeface="HY견고딕" pitchFamily="18" charset="-127"/>
                <a:ea typeface="HY견고딕" pitchFamily="18" charset="-127"/>
              </a:rPr>
              <a:t>     liability system such as liability system of the Montreal Convention </a:t>
            </a:r>
          </a:p>
          <a:p>
            <a:pPr>
              <a:defRPr/>
            </a:pPr>
            <a:r>
              <a:rPr lang="en-US" altLang="ko-KR" sz="1800" b="1" dirty="0" smtClean="0">
                <a:solidFill>
                  <a:srgbClr val="C00000"/>
                </a:solidFill>
                <a:latin typeface="HY견고딕" pitchFamily="18" charset="-127"/>
                <a:ea typeface="HY견고딕" pitchFamily="18" charset="-127"/>
              </a:rPr>
              <a:t>     of 1999.</a:t>
            </a:r>
          </a:p>
          <a:p>
            <a:pPr>
              <a:defRPr/>
            </a:pPr>
            <a:r>
              <a:rPr lang="en-US" altLang="ko-KR" sz="1800" b="1" dirty="0" smtClean="0">
                <a:latin typeface="HY견고딕" pitchFamily="18" charset="-127"/>
                <a:ea typeface="HY견고딕" pitchFamily="18" charset="-127"/>
              </a:rPr>
              <a:t>     </a:t>
            </a:r>
            <a:endPar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54</a:t>
            </a:fld>
            <a:endParaRPr lang="en-US" altLang="ko-KR"/>
          </a:p>
        </p:txBody>
      </p:sp>
      <p:sp>
        <p:nvSpPr>
          <p:cNvPr id="3" name="직사각형 2"/>
          <p:cNvSpPr/>
          <p:nvPr/>
        </p:nvSpPr>
        <p:spPr>
          <a:xfrm>
            <a:off x="0" y="0"/>
            <a:ext cx="9144000" cy="7017306"/>
          </a:xfrm>
          <a:prstGeom prst="rect">
            <a:avLst/>
          </a:prstGeom>
          <a:solidFill>
            <a:srgbClr val="FFFFFF"/>
          </a:solidFill>
        </p:spPr>
        <p:txBody>
          <a:bodyPr wrap="square">
            <a:spAutoFit/>
          </a:bodyPr>
          <a:lstStyle/>
          <a:p>
            <a:pPr>
              <a:defRPr/>
            </a:pPr>
            <a:endParaRPr lang="en-US" altLang="ko-KR" sz="1800" b="1" dirty="0" smtClean="0">
              <a:solidFill>
                <a:srgbClr val="990099"/>
              </a:solidFill>
              <a:latin typeface="HY견고딕" pitchFamily="18" charset="-127"/>
              <a:ea typeface="HY견고딕" pitchFamily="18" charset="-127"/>
            </a:endParaRPr>
          </a:p>
          <a:p>
            <a:pPr>
              <a:defRPr/>
            </a:pPr>
            <a:endParaRPr lang="en-US" altLang="ko-KR" sz="1800" b="1" dirty="0" smtClean="0">
              <a:solidFill>
                <a:srgbClr val="990099"/>
              </a:solidFill>
              <a:latin typeface="HY견고딕" pitchFamily="18" charset="-127"/>
              <a:ea typeface="HY견고딕" pitchFamily="18" charset="-127"/>
            </a:endParaRPr>
          </a:p>
          <a:p>
            <a:pPr>
              <a:defRPr/>
            </a:pPr>
            <a:endParaRPr lang="en-US" altLang="ko-KR" sz="1800" b="1" dirty="0" smtClean="0">
              <a:solidFill>
                <a:srgbClr val="990099"/>
              </a:solidFill>
              <a:latin typeface="HY견고딕" pitchFamily="18" charset="-127"/>
              <a:ea typeface="HY견고딕" pitchFamily="18" charset="-127"/>
            </a:endParaRPr>
          </a:p>
          <a:p>
            <a:pPr>
              <a:defRPr/>
            </a:pPr>
            <a:r>
              <a:rPr lang="en-US" altLang="ko-KR" sz="1800" b="1" dirty="0" smtClean="0">
                <a:solidFill>
                  <a:schemeClr val="bg2">
                    <a:lumMod val="50000"/>
                  </a:schemeClr>
                </a:solidFill>
                <a:latin typeface="HY견고딕" pitchFamily="18" charset="-127"/>
                <a:ea typeface="HY견고딕" pitchFamily="18" charset="-127"/>
              </a:rPr>
              <a:t>  </a:t>
            </a:r>
          </a:p>
          <a:p>
            <a:pPr>
              <a:defRPr/>
            </a:pPr>
            <a:r>
              <a:rPr lang="en-US" altLang="ko-KR" sz="1800" b="1" dirty="0" smtClean="0">
                <a:solidFill>
                  <a:schemeClr val="bg2">
                    <a:lumMod val="50000"/>
                  </a:schemeClr>
                </a:solidFill>
                <a:latin typeface="HY견고딕" pitchFamily="18" charset="-127"/>
                <a:ea typeface="HY견고딕" pitchFamily="18" charset="-127"/>
              </a:rPr>
              <a:t>  (4) The </a:t>
            </a:r>
            <a:r>
              <a:rPr lang="en-US" altLang="ko-KR" sz="1800" b="1" dirty="0" smtClean="0">
                <a:solidFill>
                  <a:srgbClr val="002060"/>
                </a:solidFill>
                <a:latin typeface="HY견고딕" pitchFamily="18" charset="-127"/>
                <a:ea typeface="HY견고딕" pitchFamily="18" charset="-127"/>
              </a:rPr>
              <a:t>principle of the air carrier’s unlimited civil liability in the </a:t>
            </a:r>
          </a:p>
          <a:p>
            <a:pPr>
              <a:defRPr/>
            </a:pPr>
            <a:r>
              <a:rPr lang="en-US" altLang="ko-KR" sz="1800" b="1" dirty="0" smtClean="0">
                <a:solidFill>
                  <a:srgbClr val="002060"/>
                </a:solidFill>
                <a:latin typeface="HY견고딕" pitchFamily="18" charset="-127"/>
                <a:ea typeface="HY견고딕" pitchFamily="18" charset="-127"/>
              </a:rPr>
              <a:t>        event of bodily injury; this splits into two tiers: </a:t>
            </a:r>
          </a:p>
          <a:p>
            <a:pPr>
              <a:defRPr/>
            </a:pPr>
            <a:endParaRPr lang="en-US" altLang="ko-KR" sz="1800" b="1" dirty="0" smtClean="0">
              <a:solidFill>
                <a:srgbClr val="002060"/>
              </a:solidFill>
              <a:latin typeface="HY견고딕" pitchFamily="18" charset="-127"/>
              <a:ea typeface="HY견고딕" pitchFamily="18" charset="-127"/>
            </a:endParaRPr>
          </a:p>
          <a:p>
            <a:pPr>
              <a:defRPr/>
            </a:pPr>
            <a:r>
              <a:rPr lang="en-US" altLang="ko-KR" sz="1800" b="1" dirty="0" smtClean="0">
                <a:latin typeface="HY견고딕" pitchFamily="18" charset="-127"/>
                <a:ea typeface="HY견고딕" pitchFamily="18" charset="-127"/>
              </a:rPr>
              <a:t>     </a:t>
            </a:r>
            <a:r>
              <a:rPr lang="en-US" altLang="ko-KR" sz="1800" b="1" dirty="0" smtClean="0">
                <a:solidFill>
                  <a:srgbClr val="FF3399"/>
                </a:solidFill>
                <a:latin typeface="HY견고딕" pitchFamily="18" charset="-127"/>
                <a:ea typeface="HY견고딕" pitchFamily="18" charset="-127"/>
              </a:rPr>
              <a:t>－ a first tier of strict carrier liability for damages of up to 113,100 </a:t>
            </a:r>
          </a:p>
          <a:p>
            <a:pPr>
              <a:defRPr/>
            </a:pPr>
            <a:r>
              <a:rPr lang="en-US" altLang="ko-KR" sz="1800" b="1" dirty="0" smtClean="0">
                <a:solidFill>
                  <a:srgbClr val="FF3399"/>
                </a:solidFill>
                <a:latin typeface="HY견고딕" pitchFamily="18" charset="-127"/>
                <a:ea typeface="HY견고딕" pitchFamily="18" charset="-127"/>
              </a:rPr>
              <a:t>         SDRs (special drawing rights, as defined by the IMF.</a:t>
            </a:r>
          </a:p>
          <a:p>
            <a:pPr>
              <a:defRPr/>
            </a:pPr>
            <a:endParaRPr lang="en-US" altLang="ko-KR" sz="1800" b="1" dirty="0" smtClean="0">
              <a:solidFill>
                <a:srgbClr val="FF3399"/>
              </a:solidFill>
              <a:latin typeface="HY견고딕" pitchFamily="18" charset="-127"/>
              <a:ea typeface="HY견고딕" pitchFamily="18" charset="-127"/>
            </a:endParaRPr>
          </a:p>
          <a:p>
            <a:pPr>
              <a:defRPr/>
            </a:pPr>
            <a:r>
              <a:rPr lang="en-US" altLang="ko-KR" sz="1800" b="1" dirty="0" smtClean="0">
                <a:solidFill>
                  <a:schemeClr val="accent6">
                    <a:lumMod val="75000"/>
                  </a:schemeClr>
                </a:solidFill>
                <a:latin typeface="HY견고딕" pitchFamily="18" charset="-127"/>
                <a:ea typeface="HY견고딕" pitchFamily="18" charset="-127"/>
              </a:rPr>
              <a:t>     </a:t>
            </a:r>
            <a:r>
              <a:rPr lang="en-US" altLang="ko-KR" sz="1800" b="1" dirty="0" smtClean="0">
                <a:solidFill>
                  <a:srgbClr val="0000FF"/>
                </a:solidFill>
                <a:latin typeface="HY견고딕" pitchFamily="18" charset="-127"/>
                <a:ea typeface="HY견고딕" pitchFamily="18" charset="-127"/>
              </a:rPr>
              <a:t>－ in excess of that amount, a second tier of liability based on the </a:t>
            </a:r>
          </a:p>
          <a:p>
            <a:pPr>
              <a:defRPr/>
            </a:pPr>
            <a:r>
              <a:rPr lang="en-US" altLang="ko-KR" sz="1800" b="1" dirty="0" smtClean="0">
                <a:solidFill>
                  <a:srgbClr val="0000FF"/>
                </a:solidFill>
                <a:latin typeface="HY견고딕" pitchFamily="18" charset="-127"/>
                <a:ea typeface="HY견고딕" pitchFamily="18" charset="-127"/>
              </a:rPr>
              <a:t>         presumed fault of the carrier, which the latter may avoid only by </a:t>
            </a:r>
          </a:p>
          <a:p>
            <a:pPr>
              <a:defRPr/>
            </a:pPr>
            <a:r>
              <a:rPr lang="en-US" altLang="ko-KR" sz="1800" b="1" dirty="0" smtClean="0">
                <a:solidFill>
                  <a:srgbClr val="0000FF"/>
                </a:solidFill>
                <a:latin typeface="HY견고딕" pitchFamily="18" charset="-127"/>
                <a:ea typeface="HY견고딕" pitchFamily="18" charset="-127"/>
              </a:rPr>
              <a:t>         proving that it was not at fault (the burden of proof is on the </a:t>
            </a:r>
          </a:p>
          <a:p>
            <a:pPr>
              <a:defRPr/>
            </a:pPr>
            <a:r>
              <a:rPr lang="en-US" altLang="ko-KR" sz="1800" b="1" dirty="0" smtClean="0">
                <a:solidFill>
                  <a:srgbClr val="0000FF"/>
                </a:solidFill>
                <a:latin typeface="HY견고딕" pitchFamily="18" charset="-127"/>
                <a:ea typeface="HY견고딕" pitchFamily="18" charset="-127"/>
              </a:rPr>
              <a:t>         carrier). </a:t>
            </a:r>
          </a:p>
          <a:p>
            <a:pPr>
              <a:defRPr/>
            </a:pPr>
            <a:r>
              <a:rPr lang="en-US" altLang="ko-KR" sz="1800" b="1" dirty="0" smtClean="0">
                <a:solidFill>
                  <a:srgbClr val="C00000"/>
                </a:solidFill>
                <a:latin typeface="HY견고딕" pitchFamily="18" charset="-127"/>
                <a:ea typeface="HY견고딕" pitchFamily="18" charset="-127"/>
              </a:rPr>
              <a:t>  (5) On the other hand, in the case of damage caused by delay of air </a:t>
            </a:r>
          </a:p>
          <a:p>
            <a:pPr>
              <a:defRPr/>
            </a:pPr>
            <a:r>
              <a:rPr lang="en-US" altLang="ko-KR" sz="1800" b="1" dirty="0" smtClean="0">
                <a:solidFill>
                  <a:srgbClr val="C00000"/>
                </a:solidFill>
                <a:latin typeface="HY견고딕" pitchFamily="18" charset="-127"/>
                <a:ea typeface="HY견고딕" pitchFamily="18" charset="-127"/>
              </a:rPr>
              <a:t>        carrier for passenger, liability of the carrier for each passenger is </a:t>
            </a:r>
          </a:p>
          <a:p>
            <a:pPr>
              <a:defRPr/>
            </a:pPr>
            <a:r>
              <a:rPr lang="en-US" altLang="ko-KR" sz="1800" b="1" dirty="0" smtClean="0">
                <a:solidFill>
                  <a:srgbClr val="C00000"/>
                </a:solidFill>
                <a:latin typeface="HY견고딕" pitchFamily="18" charset="-127"/>
                <a:ea typeface="HY견고딕" pitchFamily="18" charset="-127"/>
              </a:rPr>
              <a:t>        limited to 4,694 unit of account. </a:t>
            </a:r>
          </a:p>
          <a:p>
            <a:pPr>
              <a:defRPr/>
            </a:pPr>
            <a:endParaRPr lang="en-US" altLang="ko-KR" sz="1800" b="1" dirty="0" smtClean="0">
              <a:solidFill>
                <a:srgbClr val="C00000"/>
              </a:solidFill>
              <a:latin typeface="HY견고딕" pitchFamily="18" charset="-127"/>
              <a:ea typeface="HY견고딕" pitchFamily="18" charset="-127"/>
            </a:endParaRPr>
          </a:p>
          <a:p>
            <a:pPr>
              <a:defRPr/>
            </a:pPr>
            <a:r>
              <a:rPr lang="en-US" altLang="ko-KR" sz="1800" b="1" dirty="0" smtClean="0">
                <a:solidFill>
                  <a:schemeClr val="accent3">
                    <a:lumMod val="25000"/>
                  </a:schemeClr>
                </a:solidFill>
                <a:latin typeface="HY견고딕" pitchFamily="18" charset="-127"/>
                <a:ea typeface="HY견고딕" pitchFamily="18" charset="-127"/>
              </a:rPr>
              <a:t>        It is regulated newly that air carrier is exempted if it is proved </a:t>
            </a:r>
          </a:p>
          <a:p>
            <a:pPr>
              <a:defRPr/>
            </a:pPr>
            <a:r>
              <a:rPr lang="en-US" altLang="ko-KR" sz="1800" b="1" dirty="0" smtClean="0">
                <a:solidFill>
                  <a:schemeClr val="accent3">
                    <a:lumMod val="25000"/>
                  </a:schemeClr>
                </a:solidFill>
                <a:latin typeface="HY견고딕" pitchFamily="18" charset="-127"/>
                <a:ea typeface="HY견고딕" pitchFamily="18" charset="-127"/>
              </a:rPr>
              <a:t>        that the damage resulted from an act or omission of the carrier, </a:t>
            </a:r>
          </a:p>
          <a:p>
            <a:pPr>
              <a:defRPr/>
            </a:pPr>
            <a:r>
              <a:rPr lang="en-US" altLang="ko-KR" sz="1800" b="1" dirty="0" smtClean="0">
                <a:solidFill>
                  <a:schemeClr val="accent3">
                    <a:lumMod val="25000"/>
                  </a:schemeClr>
                </a:solidFill>
                <a:latin typeface="HY견고딕" pitchFamily="18" charset="-127"/>
                <a:ea typeface="HY견고딕" pitchFamily="18" charset="-127"/>
              </a:rPr>
              <a:t>        its servants or agents, done with intent to cause damage or </a:t>
            </a:r>
          </a:p>
          <a:p>
            <a:pPr>
              <a:defRPr/>
            </a:pPr>
            <a:r>
              <a:rPr lang="en-US" altLang="ko-KR" sz="1800" b="1" dirty="0" smtClean="0">
                <a:solidFill>
                  <a:schemeClr val="accent3">
                    <a:lumMod val="25000"/>
                  </a:schemeClr>
                </a:solidFill>
                <a:latin typeface="HY견고딕" pitchFamily="18" charset="-127"/>
                <a:ea typeface="HY견고딕" pitchFamily="18" charset="-127"/>
              </a:rPr>
              <a:t>        recklessly and with knowledge that damage would probably result</a:t>
            </a:r>
          </a:p>
          <a:p>
            <a:pPr>
              <a:defRPr/>
            </a:pPr>
            <a:r>
              <a:rPr lang="en-US" altLang="ko-KR" sz="1800" b="1" dirty="0" smtClean="0">
                <a:solidFill>
                  <a:schemeClr val="accent3">
                    <a:lumMod val="25000"/>
                  </a:schemeClr>
                </a:solidFill>
                <a:latin typeface="HY견고딕" pitchFamily="18" charset="-127"/>
                <a:ea typeface="HY견고딕" pitchFamily="18" charset="-127"/>
              </a:rPr>
              <a:t>        (</a:t>
            </a:r>
            <a:r>
              <a:rPr lang="en-US" altLang="ko-KR" sz="1800" b="1" dirty="0" err="1" smtClean="0">
                <a:solidFill>
                  <a:schemeClr val="accent3">
                    <a:lumMod val="25000"/>
                  </a:schemeClr>
                </a:solidFill>
                <a:latin typeface="HY견고딕" pitchFamily="18" charset="-127"/>
                <a:ea typeface="HY견고딕" pitchFamily="18" charset="-127"/>
              </a:rPr>
              <a:t>wilful</a:t>
            </a:r>
            <a:r>
              <a:rPr lang="en-US" altLang="ko-KR" sz="1800" b="1" dirty="0" smtClean="0">
                <a:solidFill>
                  <a:schemeClr val="accent3">
                    <a:lumMod val="25000"/>
                  </a:schemeClr>
                </a:solidFill>
                <a:latin typeface="HY견고딕" pitchFamily="18" charset="-127"/>
                <a:ea typeface="HY견고딕" pitchFamily="18" charset="-127"/>
              </a:rPr>
              <a:t> misconduct</a:t>
            </a:r>
            <a:r>
              <a:rPr lang="en-US" altLang="ko-KR" sz="1800" dirty="0" smtClean="0">
                <a:solidFill>
                  <a:schemeClr val="accent3">
                    <a:lumMod val="25000"/>
                  </a:schemeClr>
                </a:solidFill>
                <a:latin typeface="HY견고딕" pitchFamily="18" charset="-127"/>
                <a:ea typeface="HY견고딕" pitchFamily="18" charset="-127"/>
              </a:rPr>
              <a:t>)</a:t>
            </a:r>
          </a:p>
          <a:p>
            <a:pPr>
              <a:defRPr/>
            </a:pPr>
            <a:endParaRPr lang="en-US" altLang="ko-KR" sz="1800" b="1" dirty="0" smtClean="0">
              <a:solidFill>
                <a:schemeClr val="accent6">
                  <a:lumMod val="75000"/>
                </a:schemeClr>
              </a:solidFill>
              <a:latin typeface="HY견고딕" pitchFamily="18" charset="-127"/>
              <a:ea typeface="HY견고딕" pitchFamily="18" charset="-127"/>
            </a:endParaRPr>
          </a:p>
          <a:p>
            <a:pPr>
              <a:defRPr/>
            </a:pPr>
            <a:endParaRPr lang="en-US" altLang="ko-KR" sz="1800" b="1" dirty="0">
              <a:solidFill>
                <a:schemeClr val="accent6">
                  <a:lumMod val="75000"/>
                </a:schemeClr>
              </a:solidFill>
              <a:latin typeface="HY견고딕" pitchFamily="18" charset="-127"/>
              <a:ea typeface="HY견고딕" pitchFamily="18" charset="-127"/>
            </a:endParaRPr>
          </a:p>
        </p:txBody>
      </p:sp>
      <p:sp>
        <p:nvSpPr>
          <p:cNvPr id="4" name="직사각형 3"/>
          <p:cNvSpPr/>
          <p:nvPr/>
        </p:nvSpPr>
        <p:spPr>
          <a:xfrm>
            <a:off x="0" y="0"/>
            <a:ext cx="9144000" cy="707886"/>
          </a:xfrm>
          <a:prstGeom prst="rect">
            <a:avLst/>
          </a:prstGeom>
          <a:solidFill>
            <a:schemeClr val="tx1">
              <a:lumMod val="75000"/>
            </a:schemeClr>
          </a:solidFill>
          <a:ln>
            <a:solidFill>
              <a:srgbClr val="00B050"/>
            </a:solidFill>
          </a:ln>
        </p:spPr>
        <p:txBody>
          <a:bodyPr wrap="square">
            <a:spAutoFit/>
          </a:bodyPr>
          <a:lstStyle/>
          <a:p>
            <a:pPr lvl="0" algn="just" latinLnBrk="1"/>
            <a:endParaRPr lang="en-US" altLang="ko-KR" sz="2000" b="1" dirty="0" smtClean="0">
              <a:solidFill>
                <a:srgbClr val="FF0000"/>
              </a:solidFill>
              <a:effectLst>
                <a:outerShdw blurRad="38100" dist="38100" dir="2700000" algn="tl">
                  <a:srgbClr val="000000">
                    <a:alpha val="43137"/>
                  </a:srgbClr>
                </a:outerShdw>
              </a:effectLst>
            </a:endParaRPr>
          </a:p>
          <a:p>
            <a:pPr lvl="0" algn="just" latinLnBrk="1"/>
            <a:r>
              <a:rPr lang="en-US" altLang="ko-KR" sz="2000" b="1" dirty="0" smtClean="0">
                <a:solidFill>
                  <a:srgbClr val="FF0000"/>
                </a:solidFill>
                <a:effectLst>
                  <a:outerShdw blurRad="38100" dist="38100" dir="2700000" algn="tl">
                    <a:srgbClr val="000000">
                      <a:alpha val="43137"/>
                    </a:srgbClr>
                  </a:outerShdw>
                </a:effectLst>
              </a:rPr>
              <a:t> 6. Air carrier’s liability under the Korean Revised Commercial Act (2) </a:t>
            </a:r>
            <a:endPar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BB71C368-573A-44DC-9F1E-194702EDC32F}" type="slidenum">
              <a:rPr lang="en-US" altLang="ko-KR" smtClean="0"/>
              <a:pPr>
                <a:defRPr/>
              </a:pPr>
              <a:t>55</a:t>
            </a:fld>
            <a:endParaRPr lang="en-US" altLang="ko-KR"/>
          </a:p>
        </p:txBody>
      </p:sp>
      <p:sp>
        <p:nvSpPr>
          <p:cNvPr id="3" name="직사각형 2"/>
          <p:cNvSpPr/>
          <p:nvPr/>
        </p:nvSpPr>
        <p:spPr>
          <a:xfrm>
            <a:off x="0" y="714375"/>
            <a:ext cx="9144000" cy="6063198"/>
          </a:xfrm>
          <a:prstGeom prst="rect">
            <a:avLst/>
          </a:prstGeom>
          <a:solidFill>
            <a:srgbClr val="FFFFFF"/>
          </a:solidFill>
        </p:spPr>
        <p:txBody>
          <a:bodyPr>
            <a:spAutoFit/>
          </a:bodyPr>
          <a:lstStyle/>
          <a:p>
            <a:pPr>
              <a:defRPr/>
            </a:pPr>
            <a:endParaRPr lang="en-US" sz="1800" b="1" dirty="0">
              <a:latin typeface="HY견고딕" pitchFamily="18" charset="-127"/>
              <a:ea typeface="HY견고딕" pitchFamily="18" charset="-127"/>
            </a:endParaRPr>
          </a:p>
          <a:p>
            <a:pPr>
              <a:defRPr/>
            </a:pPr>
            <a:r>
              <a:rPr lang="en-US" sz="1400" b="1" dirty="0">
                <a:solidFill>
                  <a:schemeClr val="bg1"/>
                </a:solidFill>
                <a:latin typeface="HY견고딕" pitchFamily="18" charset="-127"/>
                <a:ea typeface="HY견고딕" pitchFamily="18" charset="-127"/>
              </a:rPr>
              <a:t>   </a:t>
            </a:r>
            <a:endParaRPr lang="en-US" sz="1400" b="1" dirty="0" smtClean="0">
              <a:solidFill>
                <a:schemeClr val="bg1"/>
              </a:solidFill>
              <a:latin typeface="HY견고딕" pitchFamily="18" charset="-127"/>
              <a:ea typeface="HY견고딕" pitchFamily="18" charset="-127"/>
            </a:endParaRPr>
          </a:p>
          <a:p>
            <a:pPr>
              <a:defRPr/>
            </a:pPr>
            <a:r>
              <a:rPr lang="en-US" sz="1400" b="1" dirty="0" smtClean="0">
                <a:solidFill>
                  <a:schemeClr val="bg1"/>
                </a:solidFill>
                <a:latin typeface="HY견고딕" pitchFamily="18" charset="-127"/>
                <a:ea typeface="HY견고딕" pitchFamily="18" charset="-127"/>
              </a:rPr>
              <a:t>    </a:t>
            </a:r>
            <a:r>
              <a:rPr lang="en-US" altLang="ko-KR" sz="1400" b="1" dirty="0" smtClean="0">
                <a:solidFill>
                  <a:schemeClr val="bg1"/>
                </a:solidFill>
                <a:latin typeface="HY견고딕" pitchFamily="18" charset="-127"/>
                <a:ea typeface="HY견고딕" pitchFamily="18" charset="-127"/>
              </a:rPr>
              <a:t>●  </a:t>
            </a:r>
            <a:r>
              <a:rPr kumimoji="1" lang="en-US" altLang="ko-KR" sz="1400" b="1" dirty="0" smtClean="0">
                <a:solidFill>
                  <a:schemeClr val="bg1"/>
                </a:solidFill>
                <a:latin typeface="함초롬바탕" pitchFamily="18" charset="-127"/>
                <a:ea typeface="함초롬바탕" pitchFamily="18" charset="-127"/>
                <a:cs typeface="함초롬바탕" pitchFamily="18" charset="-127"/>
              </a:rPr>
              <a:t> </a:t>
            </a:r>
            <a:r>
              <a:rPr lang="en-US" sz="1400" b="1" dirty="0" smtClean="0">
                <a:solidFill>
                  <a:schemeClr val="bg1"/>
                </a:solidFill>
                <a:latin typeface="HY견고딕" pitchFamily="18" charset="-127"/>
                <a:ea typeface="HY견고딕" pitchFamily="18" charset="-127"/>
              </a:rPr>
              <a:t> </a:t>
            </a:r>
            <a:r>
              <a:rPr lang="en-US" sz="1800" b="1" dirty="0">
                <a:solidFill>
                  <a:schemeClr val="bg1"/>
                </a:solidFill>
                <a:latin typeface="HY견고딕" pitchFamily="18" charset="-127"/>
                <a:ea typeface="HY견고딕" pitchFamily="18" charset="-127"/>
              </a:rPr>
              <a:t>For damages </a:t>
            </a:r>
            <a:r>
              <a:rPr lang="en-US" sz="1800" b="1" dirty="0">
                <a:solidFill>
                  <a:srgbClr val="3333FF"/>
                </a:solidFill>
                <a:latin typeface="HY견고딕" pitchFamily="18" charset="-127"/>
                <a:ea typeface="HY견고딕" pitchFamily="18" charset="-127"/>
              </a:rPr>
              <a:t>due to bodily injury or death of passenger that </a:t>
            </a:r>
          </a:p>
          <a:p>
            <a:pPr>
              <a:defRPr/>
            </a:pPr>
            <a:r>
              <a:rPr lang="en-US" sz="1800" b="1" dirty="0">
                <a:solidFill>
                  <a:srgbClr val="3333FF"/>
                </a:solidFill>
                <a:latin typeface="HY견고딕" pitchFamily="18" charset="-127"/>
                <a:ea typeface="HY견고딕" pitchFamily="18" charset="-127"/>
              </a:rPr>
              <a:t>         </a:t>
            </a:r>
            <a:r>
              <a:rPr lang="en-US" sz="1800" b="1" dirty="0" smtClean="0">
                <a:solidFill>
                  <a:srgbClr val="3333FF"/>
                </a:solidFill>
                <a:latin typeface="HY견고딕" pitchFamily="18" charset="-127"/>
                <a:ea typeface="HY견고딕" pitchFamily="18" charset="-127"/>
              </a:rPr>
              <a:t>occurred </a:t>
            </a:r>
            <a:r>
              <a:rPr lang="en-US" sz="1800" b="1" dirty="0">
                <a:solidFill>
                  <a:srgbClr val="3333FF"/>
                </a:solidFill>
                <a:latin typeface="HY견고딕" pitchFamily="18" charset="-127"/>
                <a:ea typeface="HY견고딕" pitchFamily="18" charset="-127"/>
              </a:rPr>
              <a:t>in the course of embarking or disembarking, the </a:t>
            </a:r>
          </a:p>
          <a:p>
            <a:pPr>
              <a:defRPr/>
            </a:pPr>
            <a:r>
              <a:rPr lang="en-US" sz="1800" b="1" dirty="0">
                <a:solidFill>
                  <a:srgbClr val="3333FF"/>
                </a:solidFill>
                <a:latin typeface="HY견고딕" pitchFamily="18" charset="-127"/>
                <a:ea typeface="HY견고딕" pitchFamily="18" charset="-127"/>
              </a:rPr>
              <a:t>         </a:t>
            </a:r>
            <a:r>
              <a:rPr lang="en-US" sz="1800" b="1" dirty="0" smtClean="0">
                <a:solidFill>
                  <a:srgbClr val="3333FF"/>
                </a:solidFill>
                <a:latin typeface="HY견고딕" pitchFamily="18" charset="-127"/>
                <a:ea typeface="HY견고딕" pitchFamily="18" charset="-127"/>
              </a:rPr>
              <a:t>liability </a:t>
            </a:r>
            <a:r>
              <a:rPr lang="en-US" sz="1800" b="1" dirty="0">
                <a:solidFill>
                  <a:srgbClr val="3333FF"/>
                </a:solidFill>
                <a:latin typeface="HY견고딕" pitchFamily="18" charset="-127"/>
                <a:ea typeface="HY견고딕" pitchFamily="18" charset="-127"/>
              </a:rPr>
              <a:t>of air carrier for each passenger is limited to the sum </a:t>
            </a:r>
          </a:p>
          <a:p>
            <a:pPr>
              <a:defRPr/>
            </a:pPr>
            <a:r>
              <a:rPr lang="en-US" sz="1800" b="1" dirty="0">
                <a:solidFill>
                  <a:srgbClr val="3333FF"/>
                </a:solidFill>
                <a:latin typeface="HY견고딕" pitchFamily="18" charset="-127"/>
                <a:ea typeface="HY견고딕" pitchFamily="18" charset="-127"/>
              </a:rPr>
              <a:t>         </a:t>
            </a:r>
            <a:r>
              <a:rPr lang="en-US" sz="1800" b="1" dirty="0" smtClean="0">
                <a:solidFill>
                  <a:srgbClr val="3333FF"/>
                </a:solidFill>
                <a:latin typeface="HY견고딕" pitchFamily="18" charset="-127"/>
                <a:ea typeface="HY견고딕" pitchFamily="18" charset="-127"/>
              </a:rPr>
              <a:t>of </a:t>
            </a:r>
            <a:r>
              <a:rPr lang="en-US" sz="1800" b="1" dirty="0">
                <a:solidFill>
                  <a:srgbClr val="3333FF"/>
                </a:solidFill>
                <a:latin typeface="HY견고딕" pitchFamily="18" charset="-127"/>
                <a:ea typeface="HY견고딕" pitchFamily="18" charset="-127"/>
              </a:rPr>
              <a:t>100,000 </a:t>
            </a:r>
            <a:r>
              <a:rPr lang="en-US" sz="1800" b="1" dirty="0">
                <a:solidFill>
                  <a:srgbClr val="FF0000"/>
                </a:solidFill>
                <a:latin typeface="HY견고딕" pitchFamily="18" charset="-127"/>
                <a:ea typeface="HY견고딕" pitchFamily="18" charset="-127"/>
              </a:rPr>
              <a:t>unit of account </a:t>
            </a:r>
            <a:r>
              <a:rPr lang="en-US" sz="1800" b="1" dirty="0">
                <a:solidFill>
                  <a:srgbClr val="FF0000"/>
                </a:solidFill>
                <a:effectLst>
                  <a:outerShdw blurRad="38100" dist="38100" dir="2700000" algn="tl">
                    <a:srgbClr val="000000">
                      <a:alpha val="43137"/>
                    </a:srgbClr>
                  </a:outerShdw>
                </a:effectLst>
                <a:latin typeface="HY견명조" pitchFamily="18" charset="-127"/>
                <a:ea typeface="HY견명조" pitchFamily="18" charset="-127"/>
              </a:rPr>
              <a:t>(</a:t>
            </a:r>
            <a:r>
              <a:rPr lang="ko-KR" altLang="en-US" sz="1800" b="1" dirty="0">
                <a:solidFill>
                  <a:srgbClr val="FF0000"/>
                </a:solidFill>
                <a:latin typeface="HY견명조" pitchFamily="18" charset="-127"/>
                <a:ea typeface="HY견명조" pitchFamily="18" charset="-127"/>
              </a:rPr>
              <a:t>计算单位</a:t>
            </a:r>
            <a:r>
              <a:rPr lang="en-US" altLang="ko-KR" sz="1800" b="1" dirty="0">
                <a:solidFill>
                  <a:srgbClr val="FF0000"/>
                </a:solidFill>
                <a:ea typeface="굴림" pitchFamily="50" charset="-127"/>
              </a:rPr>
              <a:t>) </a:t>
            </a:r>
            <a:r>
              <a:rPr lang="en-US" sz="1800" b="1" dirty="0">
                <a:solidFill>
                  <a:srgbClr val="FF0000"/>
                </a:solidFill>
                <a:latin typeface="HY견고딕" pitchFamily="18" charset="-127"/>
                <a:ea typeface="HY견고딕" pitchFamily="18" charset="-127"/>
              </a:rPr>
              <a:t>Special Drawing Right(</a:t>
            </a:r>
            <a:r>
              <a:rPr lang="ko-KR" altLang="en-US" sz="1800" b="1" dirty="0">
                <a:solidFill>
                  <a:srgbClr val="FF0000"/>
                </a:solidFill>
                <a:latin typeface="+mn-ea"/>
                <a:ea typeface="+mn-ea"/>
              </a:rPr>
              <a:t>特别 </a:t>
            </a:r>
            <a:endParaRPr lang="en-US" altLang="ko-KR" sz="1800" b="1" dirty="0">
              <a:solidFill>
                <a:srgbClr val="FF0000"/>
              </a:solidFill>
              <a:latin typeface="+mn-ea"/>
              <a:ea typeface="+mn-ea"/>
            </a:endParaRPr>
          </a:p>
          <a:p>
            <a:pPr>
              <a:defRPr/>
            </a:pPr>
            <a:r>
              <a:rPr lang="en-US" altLang="ko-KR" sz="1800" b="1" dirty="0">
                <a:solidFill>
                  <a:srgbClr val="FF0000"/>
                </a:solidFill>
                <a:latin typeface="+mn-ea"/>
                <a:ea typeface="+mn-ea"/>
              </a:rPr>
              <a:t>          </a:t>
            </a:r>
            <a:r>
              <a:rPr lang="ko-KR" altLang="en-US" sz="1800" b="1" dirty="0">
                <a:solidFill>
                  <a:srgbClr val="FF0000"/>
                </a:solidFill>
                <a:latin typeface="+mn-ea"/>
                <a:ea typeface="+mn-ea"/>
              </a:rPr>
              <a:t>引出 权</a:t>
            </a:r>
            <a:r>
              <a:rPr lang="en-US" sz="1800" b="1" dirty="0">
                <a:solidFill>
                  <a:srgbClr val="FF0000"/>
                </a:solidFill>
                <a:latin typeface="HY견고딕" pitchFamily="18" charset="-127"/>
                <a:ea typeface="HY견고딕" pitchFamily="18" charset="-127"/>
              </a:rPr>
              <a:t>: SDR), </a:t>
            </a:r>
            <a:r>
              <a:rPr lang="en-US" sz="1800" b="1" dirty="0">
                <a:solidFill>
                  <a:srgbClr val="3333FF"/>
                </a:solidFill>
                <a:latin typeface="HY견고딕" pitchFamily="18" charset="-127"/>
                <a:ea typeface="HY견고딕" pitchFamily="18" charset="-127"/>
              </a:rPr>
              <a:t>the air carrier is liable for no-fault liability in the </a:t>
            </a:r>
          </a:p>
          <a:p>
            <a:pPr>
              <a:defRPr/>
            </a:pPr>
            <a:r>
              <a:rPr lang="en-US" sz="1800" b="1" dirty="0">
                <a:solidFill>
                  <a:srgbClr val="3333FF"/>
                </a:solidFill>
                <a:latin typeface="HY견고딕" pitchFamily="18" charset="-127"/>
                <a:ea typeface="HY견고딕" pitchFamily="18" charset="-127"/>
              </a:rPr>
              <a:t>         case of the damage has been calculated as the excess of 100,000 </a:t>
            </a:r>
          </a:p>
          <a:p>
            <a:pPr>
              <a:defRPr/>
            </a:pPr>
            <a:r>
              <a:rPr lang="en-US" sz="1800" b="1" dirty="0">
                <a:solidFill>
                  <a:srgbClr val="3333FF"/>
                </a:solidFill>
                <a:latin typeface="HY견고딕" pitchFamily="18" charset="-127"/>
                <a:ea typeface="HY견고딕" pitchFamily="18" charset="-127"/>
              </a:rPr>
              <a:t>         unit of account and the air carrier could exempt from liability, if </a:t>
            </a:r>
          </a:p>
          <a:p>
            <a:pPr>
              <a:defRPr/>
            </a:pPr>
            <a:r>
              <a:rPr lang="en-US" sz="1800" b="1" dirty="0">
                <a:solidFill>
                  <a:srgbClr val="3333FF"/>
                </a:solidFill>
                <a:latin typeface="HY견고딕" pitchFamily="18" charset="-127"/>
                <a:ea typeface="HY견고딕" pitchFamily="18" charset="-127"/>
              </a:rPr>
              <a:t>         it proved that the negligence does not exist. </a:t>
            </a:r>
          </a:p>
          <a:p>
            <a:pPr>
              <a:defRPr/>
            </a:pPr>
            <a:endParaRPr lang="en-US" sz="1800" b="1" dirty="0">
              <a:solidFill>
                <a:schemeClr val="accent6">
                  <a:lumMod val="75000"/>
                </a:schemeClr>
              </a:solidFill>
              <a:latin typeface="HY견고딕" pitchFamily="18" charset="-127"/>
              <a:ea typeface="HY견고딕" pitchFamily="18" charset="-127"/>
            </a:endParaRPr>
          </a:p>
          <a:p>
            <a:pPr>
              <a:defRPr/>
            </a:pPr>
            <a:r>
              <a:rPr lang="en-US" sz="1400" b="1" dirty="0">
                <a:solidFill>
                  <a:schemeClr val="accent6">
                    <a:lumMod val="75000"/>
                  </a:schemeClr>
                </a:solidFill>
                <a:latin typeface="HY견고딕" pitchFamily="18" charset="-127"/>
                <a:ea typeface="HY견고딕" pitchFamily="18" charset="-127"/>
              </a:rPr>
              <a:t>    </a:t>
            </a:r>
            <a:r>
              <a:rPr lang="en-US" altLang="ko-KR" sz="1400" b="1" dirty="0" smtClean="0">
                <a:solidFill>
                  <a:schemeClr val="accent6">
                    <a:lumMod val="75000"/>
                  </a:schemeClr>
                </a:solidFill>
                <a:latin typeface="HY견고딕" pitchFamily="18" charset="-127"/>
                <a:ea typeface="HY견고딕" pitchFamily="18" charset="-127"/>
              </a:rPr>
              <a:t> ● </a:t>
            </a:r>
            <a:r>
              <a:rPr lang="en-US" sz="1400" b="1" dirty="0" smtClean="0">
                <a:solidFill>
                  <a:schemeClr val="accent6">
                    <a:lumMod val="75000"/>
                  </a:schemeClr>
                </a:solidFill>
                <a:latin typeface="HY견고딕" pitchFamily="18" charset="-127"/>
                <a:ea typeface="HY견고딕" pitchFamily="18" charset="-127"/>
              </a:rPr>
              <a:t>    </a:t>
            </a:r>
            <a:r>
              <a:rPr lang="en-US" sz="1800" b="1" dirty="0">
                <a:solidFill>
                  <a:schemeClr val="accent6">
                    <a:lumMod val="75000"/>
                  </a:schemeClr>
                </a:solidFill>
                <a:latin typeface="HY견고딕" pitchFamily="18" charset="-127"/>
                <a:ea typeface="HY견고딕" pitchFamily="18" charset="-127"/>
              </a:rPr>
              <a:t>It is regulated newly that air carrier is exempted if it is proved </a:t>
            </a:r>
          </a:p>
          <a:p>
            <a:pPr>
              <a:defRPr/>
            </a:pPr>
            <a:r>
              <a:rPr lang="en-US" sz="1800" b="1" dirty="0">
                <a:solidFill>
                  <a:schemeClr val="accent6">
                    <a:lumMod val="75000"/>
                  </a:schemeClr>
                </a:solidFill>
                <a:latin typeface="HY견고딕" pitchFamily="18" charset="-127"/>
                <a:ea typeface="HY견고딕" pitchFamily="18" charset="-127"/>
              </a:rPr>
              <a:t>          that the damage resulted from an act or omission of the carrier, </a:t>
            </a:r>
          </a:p>
          <a:p>
            <a:pPr>
              <a:defRPr/>
            </a:pPr>
            <a:r>
              <a:rPr lang="en-US" sz="1800" b="1" dirty="0">
                <a:solidFill>
                  <a:schemeClr val="accent6">
                    <a:lumMod val="75000"/>
                  </a:schemeClr>
                </a:solidFill>
                <a:latin typeface="HY견고딕" pitchFamily="18" charset="-127"/>
                <a:ea typeface="HY견고딕" pitchFamily="18" charset="-127"/>
              </a:rPr>
              <a:t>          its servants or agents, done with intent to cause damage or </a:t>
            </a:r>
          </a:p>
          <a:p>
            <a:pPr>
              <a:defRPr/>
            </a:pPr>
            <a:r>
              <a:rPr lang="en-US" sz="1800" b="1" dirty="0">
                <a:solidFill>
                  <a:schemeClr val="accent6">
                    <a:lumMod val="75000"/>
                  </a:schemeClr>
                </a:solidFill>
                <a:latin typeface="HY견고딕" pitchFamily="18" charset="-127"/>
                <a:ea typeface="HY견고딕" pitchFamily="18" charset="-127"/>
              </a:rPr>
              <a:t>          recklessly and with knowledge that damage would probably </a:t>
            </a:r>
          </a:p>
          <a:p>
            <a:pPr>
              <a:defRPr/>
            </a:pPr>
            <a:r>
              <a:rPr lang="en-US" sz="1800" b="1" dirty="0">
                <a:solidFill>
                  <a:schemeClr val="accent6">
                    <a:lumMod val="75000"/>
                  </a:schemeClr>
                </a:solidFill>
                <a:latin typeface="HY견고딕" pitchFamily="18" charset="-127"/>
                <a:ea typeface="HY견고딕" pitchFamily="18" charset="-127"/>
              </a:rPr>
              <a:t>          result </a:t>
            </a:r>
            <a:r>
              <a:rPr lang="en-US" sz="1800" b="1" dirty="0">
                <a:solidFill>
                  <a:srgbClr val="FF0000"/>
                </a:solidFill>
                <a:latin typeface="HY견고딕" pitchFamily="18" charset="-127"/>
                <a:ea typeface="HY견고딕" pitchFamily="18" charset="-127"/>
              </a:rPr>
              <a:t>(</a:t>
            </a:r>
            <a:r>
              <a:rPr lang="en-US" sz="1800" b="1" dirty="0" err="1">
                <a:solidFill>
                  <a:srgbClr val="FF0000"/>
                </a:solidFill>
                <a:latin typeface="HY견고딕" pitchFamily="18" charset="-127"/>
                <a:ea typeface="HY견고딕" pitchFamily="18" charset="-127"/>
              </a:rPr>
              <a:t>wilful</a:t>
            </a:r>
            <a:r>
              <a:rPr lang="en-US" sz="1800" b="1" dirty="0">
                <a:solidFill>
                  <a:srgbClr val="FF0000"/>
                </a:solidFill>
                <a:latin typeface="HY견고딕" pitchFamily="18" charset="-127"/>
                <a:ea typeface="HY견고딕" pitchFamily="18" charset="-127"/>
              </a:rPr>
              <a:t> misconduct). </a:t>
            </a:r>
            <a:endParaRPr lang="en-US" sz="1800" b="1" dirty="0" smtClean="0">
              <a:solidFill>
                <a:srgbClr val="FF0000"/>
              </a:solidFill>
              <a:latin typeface="HY견고딕" pitchFamily="18" charset="-127"/>
              <a:ea typeface="HY견고딕" pitchFamily="18" charset="-127"/>
            </a:endParaRPr>
          </a:p>
          <a:p>
            <a:pPr>
              <a:defRPr/>
            </a:pPr>
            <a:endParaRPr lang="en-US" sz="1400" b="1" dirty="0">
              <a:solidFill>
                <a:schemeClr val="bg2"/>
              </a:solidFill>
              <a:latin typeface="HY견고딕" pitchFamily="18" charset="-127"/>
              <a:ea typeface="HY견고딕" pitchFamily="18" charset="-127"/>
            </a:endParaRPr>
          </a:p>
          <a:p>
            <a:pPr>
              <a:defRPr/>
            </a:pPr>
            <a:r>
              <a:rPr lang="en-US" sz="1400" b="1" dirty="0">
                <a:solidFill>
                  <a:schemeClr val="bg2"/>
                </a:solidFill>
                <a:latin typeface="HY견고딕" pitchFamily="18" charset="-127"/>
                <a:ea typeface="HY견고딕" pitchFamily="18" charset="-127"/>
              </a:rPr>
              <a:t>    </a:t>
            </a:r>
            <a:r>
              <a:rPr lang="en-US" altLang="ko-KR" sz="1400" b="1" dirty="0" smtClean="0">
                <a:solidFill>
                  <a:schemeClr val="bg2"/>
                </a:solidFill>
                <a:latin typeface="HY견고딕" pitchFamily="18" charset="-127"/>
                <a:ea typeface="HY견고딕" pitchFamily="18" charset="-127"/>
              </a:rPr>
              <a:t> ● </a:t>
            </a:r>
            <a:r>
              <a:rPr lang="en-US" sz="1400" b="1" dirty="0" smtClean="0">
                <a:solidFill>
                  <a:schemeClr val="bg2"/>
                </a:solidFill>
                <a:latin typeface="HY견고딕" pitchFamily="18" charset="-127"/>
                <a:ea typeface="HY견고딕" pitchFamily="18" charset="-127"/>
              </a:rPr>
              <a:t>   </a:t>
            </a:r>
            <a:r>
              <a:rPr lang="en-US" sz="1800" b="1" dirty="0" smtClean="0">
                <a:solidFill>
                  <a:srgbClr val="FF0000"/>
                </a:solidFill>
                <a:latin typeface="HY견고딕" pitchFamily="18" charset="-127"/>
                <a:ea typeface="HY견고딕" pitchFamily="18" charset="-127"/>
              </a:rPr>
              <a:t>Willful </a:t>
            </a:r>
            <a:r>
              <a:rPr lang="en-US" sz="1800" b="1" dirty="0">
                <a:solidFill>
                  <a:srgbClr val="FF0000"/>
                </a:solidFill>
                <a:latin typeface="HY견고딕" pitchFamily="18" charset="-127"/>
                <a:ea typeface="HY견고딕" pitchFamily="18" charset="-127"/>
              </a:rPr>
              <a:t>misconduct </a:t>
            </a:r>
            <a:r>
              <a:rPr lang="en-US" sz="1800" b="1" dirty="0">
                <a:solidFill>
                  <a:schemeClr val="bg2"/>
                </a:solidFill>
                <a:latin typeface="HY견고딕" pitchFamily="18" charset="-127"/>
                <a:ea typeface="HY견고딕" pitchFamily="18" charset="-127"/>
              </a:rPr>
              <a:t>generally means a knowing violation of a </a:t>
            </a:r>
          </a:p>
          <a:p>
            <a:pPr>
              <a:defRPr/>
            </a:pPr>
            <a:r>
              <a:rPr lang="en-US" sz="1800" b="1" dirty="0">
                <a:solidFill>
                  <a:schemeClr val="bg2"/>
                </a:solidFill>
                <a:latin typeface="HY견고딕" pitchFamily="18" charset="-127"/>
                <a:ea typeface="HY견고딕" pitchFamily="18" charset="-127"/>
              </a:rPr>
              <a:t>          reasonable and uniformly enforced rule or policy. </a:t>
            </a:r>
          </a:p>
          <a:p>
            <a:pPr>
              <a:defRPr/>
            </a:pPr>
            <a:r>
              <a:rPr lang="en-US" sz="1800" b="1" dirty="0">
                <a:solidFill>
                  <a:schemeClr val="bg2"/>
                </a:solidFill>
                <a:latin typeface="HY견고딕" pitchFamily="18" charset="-127"/>
                <a:ea typeface="HY견고딕" pitchFamily="18" charset="-127"/>
              </a:rPr>
              <a:t>          It means intentionally doing that which should not be done</a:t>
            </a:r>
            <a:r>
              <a:rPr lang="en-US" sz="1800" b="1" dirty="0" smtClean="0">
                <a:solidFill>
                  <a:schemeClr val="bg2"/>
                </a:solidFill>
                <a:latin typeface="HY견고딕" pitchFamily="18" charset="-127"/>
                <a:ea typeface="HY견고딕" pitchFamily="18" charset="-127"/>
              </a:rPr>
              <a:t>.</a:t>
            </a:r>
          </a:p>
          <a:p>
            <a:pPr>
              <a:defRPr/>
            </a:pPr>
            <a:endParaRPr lang="en-US" altLang="ko-KR" sz="1800" b="1" dirty="0" smtClean="0">
              <a:solidFill>
                <a:srgbClr val="3333FF"/>
              </a:solidFill>
              <a:latin typeface="HY견고딕" pitchFamily="18" charset="-127"/>
              <a:ea typeface="HY견고딕" pitchFamily="18" charset="-127"/>
            </a:endParaRPr>
          </a:p>
          <a:p>
            <a:pPr>
              <a:defRPr/>
            </a:pPr>
            <a:endParaRPr lang="en-US" sz="1800" dirty="0">
              <a:solidFill>
                <a:schemeClr val="bg2"/>
              </a:solidFill>
              <a:latin typeface="HY견고딕" pitchFamily="18" charset="-127"/>
              <a:ea typeface="HY견고딕" pitchFamily="18" charset="-127"/>
            </a:endParaRPr>
          </a:p>
        </p:txBody>
      </p:sp>
      <p:sp>
        <p:nvSpPr>
          <p:cNvPr id="4" name="직사각형 3"/>
          <p:cNvSpPr/>
          <p:nvPr/>
        </p:nvSpPr>
        <p:spPr>
          <a:xfrm>
            <a:off x="0" y="0"/>
            <a:ext cx="9144000" cy="707886"/>
          </a:xfrm>
          <a:prstGeom prst="rect">
            <a:avLst/>
          </a:prstGeom>
          <a:solidFill>
            <a:srgbClr val="FFFF00"/>
          </a:solidFill>
          <a:ln>
            <a:solidFill>
              <a:schemeClr val="accent1"/>
            </a:solidFill>
          </a:ln>
        </p:spPr>
        <p:txBody>
          <a:bodyPr wrap="square">
            <a:spAutoFit/>
          </a:bodyPr>
          <a:lstStyle/>
          <a:p>
            <a:pPr algn="ctr" latinLnBrk="1"/>
            <a:r>
              <a:rPr kumimoji="1" lang="en-US" altLang="ko-KR" sz="2000" dirty="0" smtClean="0">
                <a:solidFill>
                  <a:srgbClr val="000000"/>
                </a:solidFill>
                <a:latin typeface="굴림" pitchFamily="50" charset="-127"/>
                <a:ea typeface="굴림" pitchFamily="50" charset="-127"/>
                <a:cs typeface="굴림" pitchFamily="50" charset="-127"/>
              </a:rPr>
              <a:t> </a:t>
            </a:r>
          </a:p>
          <a:p>
            <a:pPr algn="ctr" latinLnBrk="1"/>
            <a:r>
              <a:rPr lang="en-US" altLang="ko-KR" sz="2000" b="1" dirty="0" smtClean="0">
                <a:solidFill>
                  <a:srgbClr val="FF0000"/>
                </a:solidFill>
                <a:effectLst>
                  <a:outerShdw blurRad="38100" dist="38100" dir="2700000" algn="tl">
                    <a:srgbClr val="000000">
                      <a:alpha val="43137"/>
                    </a:srgbClr>
                  </a:outerShdw>
                </a:effectLst>
              </a:rPr>
              <a:t>6. Air carrier’s liability under the Korean Revised Commercial Act (3)</a:t>
            </a:r>
            <a:r>
              <a:rPr kumimoji="1" lang="en-US" altLang="ko-KR" sz="2000" dirty="0" smtClean="0">
                <a:solidFill>
                  <a:srgbClr val="000000"/>
                </a:solidFill>
                <a:latin typeface="굴림" pitchFamily="50" charset="-127"/>
                <a:ea typeface="굴림" pitchFamily="50" charset="-127"/>
                <a:cs typeface="굴림" pitchFamily="50" charset="-127"/>
              </a:rPr>
              <a:t> </a:t>
            </a:r>
            <a:endPar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005AA34E-5F3C-4C7F-A660-8F11F3B8F40E}" type="slidenum">
              <a:rPr lang="en-US" altLang="ko-KR" smtClean="0"/>
              <a:pPr>
                <a:defRPr/>
              </a:pPr>
              <a:t>56</a:t>
            </a:fld>
            <a:endParaRPr lang="en-US" altLang="ko-KR"/>
          </a:p>
        </p:txBody>
      </p:sp>
      <p:sp>
        <p:nvSpPr>
          <p:cNvPr id="40963" name="Rectangle 3"/>
          <p:cNvSpPr>
            <a:spLocks noChangeArrowheads="1"/>
          </p:cNvSpPr>
          <p:nvPr/>
        </p:nvSpPr>
        <p:spPr bwMode="auto">
          <a:xfrm>
            <a:off x="0" y="765512"/>
            <a:ext cx="9144000" cy="5940088"/>
          </a:xfrm>
          <a:prstGeom prst="rect">
            <a:avLst/>
          </a:prstGeom>
          <a:solidFill>
            <a:srgbClr val="FFFFFF"/>
          </a:solidFill>
          <a:ln w="9525">
            <a:noFill/>
            <a:miter lim="800000"/>
            <a:headEnd/>
            <a:tailEnd/>
          </a:ln>
          <a:effectLst/>
        </p:spPr>
        <p:txBody>
          <a:bodyPr anchor="ctr">
            <a:spAutoFit/>
          </a:bodyPr>
          <a:lstStyle/>
          <a:p>
            <a:pPr indent="127000" algn="just" eaLnBrk="0" hangingPunct="0">
              <a:lnSpc>
                <a:spcPts val="2400"/>
              </a:lnSpc>
              <a:defRPr/>
            </a:pPr>
            <a:r>
              <a:rPr lang="ko-KR" altLang="ko-KR" sz="1000" dirty="0">
                <a:solidFill>
                  <a:srgbClr val="FF0000"/>
                </a:solidFill>
              </a:rPr>
              <a:t>  </a:t>
            </a:r>
            <a:endParaRPr lang="ko-KR" altLang="ko-KR" sz="1800" dirty="0">
              <a:solidFill>
                <a:srgbClr val="FF0000"/>
              </a:solidFill>
            </a:endParaRPr>
          </a:p>
          <a:p>
            <a:pPr algn="just" eaLnBrk="0" latinLnBrk="0" hangingPunct="0">
              <a:lnSpc>
                <a:spcPts val="2400"/>
              </a:lnSpc>
              <a:defRPr/>
            </a:pPr>
            <a:r>
              <a:rPr lang="en-US" altLang="ko-KR" sz="1800" b="1" dirty="0">
                <a:solidFill>
                  <a:schemeClr val="bg2"/>
                </a:solidFill>
                <a:latin typeface="HY견고딕" pitchFamily="18" charset="-127"/>
                <a:ea typeface="HY견고딕" pitchFamily="18" charset="-127"/>
                <a:cs typeface="함초롬바탕" pitchFamily="18" charset="-127"/>
              </a:rPr>
              <a:t>   </a:t>
            </a:r>
            <a:r>
              <a:rPr lang="en-US" altLang="ko-KR" sz="1800" b="1" dirty="0" smtClean="0">
                <a:solidFill>
                  <a:schemeClr val="bg2"/>
                </a:solidFill>
                <a:latin typeface="HY견고딕" pitchFamily="18" charset="-127"/>
                <a:ea typeface="HY견고딕" pitchFamily="18" charset="-127"/>
                <a:cs typeface="함초롬바탕" pitchFamily="18" charset="-127"/>
              </a:rPr>
              <a:t>   Air </a:t>
            </a:r>
            <a:r>
              <a:rPr lang="en-US" altLang="ko-KR" sz="1800" b="1" dirty="0">
                <a:solidFill>
                  <a:schemeClr val="bg2"/>
                </a:solidFill>
                <a:latin typeface="HY견고딕" pitchFamily="18" charset="-127"/>
                <a:ea typeface="HY견고딕" pitchFamily="18" charset="-127"/>
                <a:cs typeface="함초롬바탕" pitchFamily="18" charset="-127"/>
              </a:rPr>
              <a:t>carrier’s liability and limited sum of liability for destruction,</a:t>
            </a:r>
          </a:p>
          <a:p>
            <a:pPr algn="just" eaLnBrk="0" latinLnBrk="0" hangingPunct="0">
              <a:lnSpc>
                <a:spcPts val="2400"/>
              </a:lnSpc>
              <a:defRPr/>
            </a:pPr>
            <a:r>
              <a:rPr lang="en-US" altLang="ko-KR" sz="1800" b="1" dirty="0">
                <a:solidFill>
                  <a:schemeClr val="bg2"/>
                </a:solidFill>
                <a:latin typeface="HY견고딕" pitchFamily="18" charset="-127"/>
                <a:ea typeface="HY견고딕" pitchFamily="18" charset="-127"/>
                <a:cs typeface="함초롬바탕" pitchFamily="18" charset="-127"/>
              </a:rPr>
              <a:t>   </a:t>
            </a:r>
            <a:r>
              <a:rPr lang="en-US" altLang="ko-KR" sz="1800" b="1" dirty="0" smtClean="0">
                <a:solidFill>
                  <a:schemeClr val="bg2"/>
                </a:solidFill>
                <a:latin typeface="HY견고딕" pitchFamily="18" charset="-127"/>
                <a:ea typeface="HY견고딕" pitchFamily="18" charset="-127"/>
                <a:cs typeface="함초롬바탕" pitchFamily="18" charset="-127"/>
              </a:rPr>
              <a:t>   damage </a:t>
            </a:r>
            <a:r>
              <a:rPr lang="en-US" altLang="ko-KR" sz="1800" b="1" dirty="0">
                <a:solidFill>
                  <a:schemeClr val="bg2"/>
                </a:solidFill>
                <a:latin typeface="HY견고딕" pitchFamily="18" charset="-127"/>
                <a:ea typeface="HY견고딕" pitchFamily="18" charset="-127"/>
                <a:cs typeface="함초롬바탕" pitchFamily="18" charset="-127"/>
              </a:rPr>
              <a:t>and delay of baggage(</a:t>
            </a:r>
            <a:r>
              <a:rPr lang="ko-KR" altLang="en-US" sz="1800" b="1" dirty="0" err="1">
                <a:solidFill>
                  <a:schemeClr val="bg2"/>
                </a:solidFill>
                <a:latin typeface="한양해서" pitchFamily="18" charset="-127"/>
                <a:ea typeface="한양해서" pitchFamily="18" charset="-127"/>
              </a:rPr>
              <a:t>航空承运人的责任和行李的赔偿责任限</a:t>
            </a:r>
            <a:r>
              <a:rPr lang="zh-CN" altLang="en-US" sz="1800" b="1" dirty="0" smtClean="0">
                <a:solidFill>
                  <a:schemeClr val="bg2"/>
                </a:solidFill>
                <a:latin typeface="한양해서" pitchFamily="18" charset="-127"/>
                <a:ea typeface="한양해서" pitchFamily="18" charset="-127"/>
              </a:rPr>
              <a:t>度</a:t>
            </a:r>
            <a:r>
              <a:rPr lang="ko-KR" altLang="en-US" sz="1800" b="1" dirty="0" smtClean="0">
                <a:solidFill>
                  <a:schemeClr val="bg2"/>
                </a:solidFill>
                <a:latin typeface="한양해서" pitchFamily="18" charset="-127"/>
                <a:ea typeface="한양해서" pitchFamily="18" charset="-127"/>
              </a:rPr>
              <a:t>额</a:t>
            </a:r>
            <a:endParaRPr lang="en-US" altLang="ko-KR" sz="1800" b="1" dirty="0" smtClean="0">
              <a:solidFill>
                <a:schemeClr val="bg2"/>
              </a:solidFill>
              <a:latin typeface="한양해서" pitchFamily="18" charset="-127"/>
              <a:ea typeface="한양해서" pitchFamily="18" charset="-127"/>
            </a:endParaRPr>
          </a:p>
          <a:p>
            <a:pPr algn="just" eaLnBrk="0" latinLnBrk="0" hangingPunct="0">
              <a:lnSpc>
                <a:spcPts val="2400"/>
              </a:lnSpc>
              <a:defRPr/>
            </a:pPr>
            <a:r>
              <a:rPr lang="en-US" altLang="zh-CN" sz="1800" b="1" dirty="0" smtClean="0">
                <a:solidFill>
                  <a:schemeClr val="bg2"/>
                </a:solidFill>
                <a:latin typeface="한양해서" pitchFamily="18" charset="-127"/>
                <a:ea typeface="한양해서" pitchFamily="18" charset="-127"/>
              </a:rPr>
              <a:t>       </a:t>
            </a:r>
            <a:r>
              <a:rPr lang="ko-KR" altLang="en-US" sz="1800" b="1" dirty="0" err="1" smtClean="0">
                <a:solidFill>
                  <a:schemeClr val="bg2"/>
                </a:solidFill>
                <a:latin typeface="한양해서" pitchFamily="18" charset="-127"/>
                <a:ea typeface="한양해서" pitchFamily="18" charset="-127"/>
              </a:rPr>
              <a:t>起因破坏</a:t>
            </a:r>
            <a:r>
              <a:rPr lang="en-US" altLang="ko-KR" sz="1800" b="1" dirty="0">
                <a:solidFill>
                  <a:schemeClr val="bg2"/>
                </a:solidFill>
                <a:latin typeface="한양해서" pitchFamily="18" charset="-127"/>
                <a:ea typeface="한양해서" pitchFamily="18" charset="-127"/>
                <a:cs typeface="함초롬바탕" pitchFamily="18" charset="-127"/>
              </a:rPr>
              <a:t>·</a:t>
            </a:r>
            <a:r>
              <a:rPr lang="ko-KR" altLang="en-US" sz="1800" b="1" dirty="0">
                <a:solidFill>
                  <a:schemeClr val="bg2"/>
                </a:solidFill>
                <a:latin typeface="한양해서" pitchFamily="18" charset="-127"/>
                <a:ea typeface="한양해서" pitchFamily="18" charset="-127"/>
              </a:rPr>
              <a:t>损害</a:t>
            </a:r>
            <a:r>
              <a:rPr lang="en-US" altLang="ko-KR" sz="1800" b="1" dirty="0">
                <a:solidFill>
                  <a:schemeClr val="bg2"/>
                </a:solidFill>
                <a:latin typeface="한양해서" pitchFamily="18" charset="-127"/>
                <a:ea typeface="한양해서" pitchFamily="18" charset="-127"/>
                <a:cs typeface="함초롬바탕" pitchFamily="18" charset="-127"/>
              </a:rPr>
              <a:t>·</a:t>
            </a:r>
            <a:r>
              <a:rPr lang="ko-KR" altLang="en-US" sz="1800" b="1" dirty="0">
                <a:solidFill>
                  <a:schemeClr val="bg2"/>
                </a:solidFill>
                <a:latin typeface="한양해서" pitchFamily="18" charset="-127"/>
                <a:ea typeface="한양해서" pitchFamily="18" charset="-127"/>
              </a:rPr>
              <a:t>延误</a:t>
            </a:r>
            <a:r>
              <a:rPr lang="en-US" altLang="ko-KR" sz="1800" b="1" dirty="0">
                <a:solidFill>
                  <a:schemeClr val="bg2"/>
                </a:solidFill>
                <a:latin typeface="한양해서" pitchFamily="18" charset="-127"/>
                <a:ea typeface="한양해서" pitchFamily="18" charset="-127"/>
                <a:cs typeface="함초롬바탕" pitchFamily="18" charset="-127"/>
              </a:rPr>
              <a:t>:</a:t>
            </a:r>
            <a:r>
              <a:rPr lang="en-US" altLang="ko-KR" sz="1800" b="1" dirty="0">
                <a:solidFill>
                  <a:schemeClr val="bg2"/>
                </a:solidFill>
                <a:latin typeface="HY견고딕" pitchFamily="18" charset="-127"/>
                <a:ea typeface="HY견고딕" pitchFamily="18" charset="-127"/>
                <a:cs typeface="함초롬바탕" pitchFamily="18" charset="-127"/>
              </a:rPr>
              <a:t> Article 908~910 of the KRC Code) </a:t>
            </a:r>
          </a:p>
          <a:p>
            <a:pPr algn="just" eaLnBrk="0" latinLnBrk="0" hangingPunct="0">
              <a:lnSpc>
                <a:spcPts val="2400"/>
              </a:lnSpc>
              <a:defRPr/>
            </a:pPr>
            <a:endParaRPr lang="en-US" altLang="ko-KR" sz="1800" b="1" dirty="0">
              <a:solidFill>
                <a:srgbClr val="3333FF"/>
              </a:solidFill>
              <a:latin typeface="HY견고딕" pitchFamily="18" charset="-127"/>
              <a:ea typeface="HY견고딕" pitchFamily="18" charset="-127"/>
            </a:endParaRPr>
          </a:p>
          <a:p>
            <a:pPr marL="228600" indent="-228600" algn="just" eaLnBrk="0" latinLnBrk="0" hangingPunct="0">
              <a:lnSpc>
                <a:spcPts val="2400"/>
              </a:lnSpc>
              <a:defRPr/>
            </a:pPr>
            <a:r>
              <a:rPr lang="en-US" altLang="ko-KR" sz="1800" b="1" dirty="0">
                <a:solidFill>
                  <a:srgbClr val="3333FF"/>
                </a:solidFill>
                <a:latin typeface="HY견고딕" pitchFamily="18" charset="-127"/>
                <a:ea typeface="HY견고딕" pitchFamily="18" charset="-127"/>
                <a:cs typeface="함초롬바탕" pitchFamily="18" charset="-127"/>
              </a:rPr>
              <a:t>    (1) It is necessary to define the liability and the limited sum for the</a:t>
            </a:r>
          </a:p>
          <a:p>
            <a:pPr marL="228600" indent="-228600" algn="just" eaLnBrk="0" latinLnBrk="0" hangingPunct="0">
              <a:lnSpc>
                <a:spcPts val="2400"/>
              </a:lnSpc>
              <a:defRPr/>
            </a:pPr>
            <a:r>
              <a:rPr lang="en-US" altLang="ko-KR" sz="1800" b="1" dirty="0">
                <a:solidFill>
                  <a:srgbClr val="3333FF"/>
                </a:solidFill>
                <a:latin typeface="HY견고딕" pitchFamily="18" charset="-127"/>
                <a:ea typeface="HY견고딕" pitchFamily="18" charset="-127"/>
                <a:cs typeface="함초롬바탕" pitchFamily="18" charset="-127"/>
              </a:rPr>
              <a:t>          compensation of air carrier relating to the damage caused by </a:t>
            </a:r>
          </a:p>
          <a:p>
            <a:pPr marL="228600" indent="-228600" algn="just" eaLnBrk="0" latinLnBrk="0" hangingPunct="0">
              <a:lnSpc>
                <a:spcPts val="2400"/>
              </a:lnSpc>
              <a:defRPr/>
            </a:pPr>
            <a:r>
              <a:rPr lang="en-US" altLang="ko-KR" sz="1800" b="1" dirty="0">
                <a:solidFill>
                  <a:srgbClr val="3333FF"/>
                </a:solidFill>
                <a:latin typeface="HY견고딕" pitchFamily="18" charset="-127"/>
                <a:ea typeface="HY견고딕" pitchFamily="18" charset="-127"/>
                <a:cs typeface="함초롬바탕" pitchFamily="18" charset="-127"/>
              </a:rPr>
              <a:t>          the destruction, damage and delay of the baggage in the air </a:t>
            </a:r>
          </a:p>
          <a:p>
            <a:pPr marL="228600" indent="-228600" algn="just" eaLnBrk="0" latinLnBrk="0" hangingPunct="0">
              <a:lnSpc>
                <a:spcPts val="2400"/>
              </a:lnSpc>
              <a:defRPr/>
            </a:pPr>
            <a:r>
              <a:rPr lang="en-US" altLang="ko-KR" sz="1800" b="1" dirty="0">
                <a:solidFill>
                  <a:srgbClr val="3333FF"/>
                </a:solidFill>
                <a:latin typeface="HY견고딕" pitchFamily="18" charset="-127"/>
                <a:ea typeface="HY견고딕" pitchFamily="18" charset="-127"/>
                <a:cs typeface="함초롬바탕" pitchFamily="18" charset="-127"/>
              </a:rPr>
              <a:t>          passenger transport.</a:t>
            </a:r>
          </a:p>
          <a:p>
            <a:pPr marL="228600" indent="-228600" algn="just" eaLnBrk="0" latinLnBrk="0" hangingPunct="0">
              <a:lnSpc>
                <a:spcPts val="2400"/>
              </a:lnSpc>
              <a:defRPr/>
            </a:pPr>
            <a:endParaRPr lang="en-US" altLang="ko-KR" sz="1800" b="1" dirty="0">
              <a:latin typeface="HY견고딕" pitchFamily="18" charset="-127"/>
              <a:ea typeface="HY견고딕" pitchFamily="18" charset="-127"/>
            </a:endParaRPr>
          </a:p>
          <a:p>
            <a:pPr algn="just" eaLnBrk="0" latinLnBrk="0" hangingPunct="0">
              <a:lnSpc>
                <a:spcPts val="2400"/>
              </a:lnSpc>
              <a:defRPr/>
            </a:pPr>
            <a:r>
              <a:rPr lang="en-US" altLang="ko-KR" sz="1800" b="1" dirty="0">
                <a:solidFill>
                  <a:srgbClr val="000000"/>
                </a:solidFill>
                <a:latin typeface="HY견고딕" pitchFamily="18" charset="-127"/>
                <a:ea typeface="HY견고딕" pitchFamily="18" charset="-127"/>
                <a:cs typeface="함초롬바탕" pitchFamily="18" charset="-127"/>
              </a:rPr>
              <a:t>    </a:t>
            </a:r>
            <a:r>
              <a:rPr lang="en-US" altLang="ko-KR" sz="1800" b="1" dirty="0">
                <a:solidFill>
                  <a:schemeClr val="accent6">
                    <a:lumMod val="75000"/>
                  </a:schemeClr>
                </a:solidFill>
                <a:latin typeface="HY견고딕" pitchFamily="18" charset="-127"/>
                <a:ea typeface="HY견고딕" pitchFamily="18" charset="-127"/>
                <a:cs typeface="함초롬바탕" pitchFamily="18" charset="-127"/>
              </a:rPr>
              <a:t>(2) Air carrier’s no-fault liability and immunity reason set forth </a:t>
            </a:r>
          </a:p>
          <a:p>
            <a:pPr algn="just" eaLnBrk="0" latinLnBrk="0" hangingPunct="0">
              <a:lnSpc>
                <a:spcPts val="2400"/>
              </a:lnSpc>
              <a:defRPr/>
            </a:pPr>
            <a:r>
              <a:rPr lang="en-US" altLang="ko-KR" sz="1800" b="1" dirty="0">
                <a:solidFill>
                  <a:schemeClr val="accent6">
                    <a:lumMod val="75000"/>
                  </a:schemeClr>
                </a:solidFill>
                <a:latin typeface="HY견고딕" pitchFamily="18" charset="-127"/>
                <a:ea typeface="HY견고딕" pitchFamily="18" charset="-127"/>
                <a:cs typeface="함초롬바탕" pitchFamily="18" charset="-127"/>
              </a:rPr>
              <a:t>          the grounds in the case of air passengers transport and loss or</a:t>
            </a:r>
          </a:p>
          <a:p>
            <a:pPr algn="just" eaLnBrk="0" latinLnBrk="0" hangingPunct="0">
              <a:lnSpc>
                <a:spcPts val="2400"/>
              </a:lnSpc>
              <a:defRPr/>
            </a:pPr>
            <a:r>
              <a:rPr lang="en-US" altLang="ko-KR" sz="1800" b="1" dirty="0">
                <a:solidFill>
                  <a:schemeClr val="accent6">
                    <a:lumMod val="75000"/>
                  </a:schemeClr>
                </a:solidFill>
                <a:latin typeface="HY견고딕" pitchFamily="18" charset="-127"/>
                <a:ea typeface="HY견고딕" pitchFamily="18" charset="-127"/>
                <a:cs typeface="함초롬바탕" pitchFamily="18" charset="-127"/>
              </a:rPr>
              <a:t>          damage of the baggage or checked baggage during the period </a:t>
            </a:r>
          </a:p>
          <a:p>
            <a:pPr algn="just" eaLnBrk="0" latinLnBrk="0" hangingPunct="0">
              <a:lnSpc>
                <a:spcPts val="2400"/>
              </a:lnSpc>
              <a:defRPr/>
            </a:pPr>
            <a:r>
              <a:rPr lang="en-US" altLang="ko-KR" sz="1800" b="1" dirty="0">
                <a:solidFill>
                  <a:schemeClr val="accent6">
                    <a:lumMod val="75000"/>
                  </a:schemeClr>
                </a:solidFill>
                <a:latin typeface="HY견고딕" pitchFamily="18" charset="-127"/>
                <a:ea typeface="HY견고딕" pitchFamily="18" charset="-127"/>
                <a:cs typeface="함초롬바탕" pitchFamily="18" charset="-127"/>
              </a:rPr>
              <a:t>          under the control of the air carrier.</a:t>
            </a:r>
          </a:p>
          <a:p>
            <a:pPr algn="just" eaLnBrk="0" latinLnBrk="0" hangingPunct="0">
              <a:lnSpc>
                <a:spcPts val="2400"/>
              </a:lnSpc>
              <a:defRPr/>
            </a:pPr>
            <a:endParaRPr lang="en-US" altLang="ko-KR" sz="1800" b="1" dirty="0">
              <a:latin typeface="HY견고딕" pitchFamily="18" charset="-127"/>
              <a:ea typeface="HY견고딕" pitchFamily="18" charset="-127"/>
            </a:endParaRPr>
          </a:p>
          <a:p>
            <a:pPr algn="just" eaLnBrk="0" latinLnBrk="0" hangingPunct="0">
              <a:lnSpc>
                <a:spcPts val="2400"/>
              </a:lnSpc>
              <a:defRPr/>
            </a:pPr>
            <a:r>
              <a:rPr lang="en-US" altLang="ko-KR" sz="1800" b="1" dirty="0">
                <a:solidFill>
                  <a:srgbClr val="C00000"/>
                </a:solidFill>
                <a:latin typeface="HY견고딕" pitchFamily="18" charset="-127"/>
                <a:ea typeface="HY견고딕" pitchFamily="18" charset="-127"/>
                <a:cs typeface="함초롬바탕" pitchFamily="18" charset="-127"/>
              </a:rPr>
              <a:t>    (3) It is regulated that in the case of unchecked baggage, including</a:t>
            </a:r>
          </a:p>
          <a:p>
            <a:pPr algn="just" eaLnBrk="0" latinLnBrk="0" hangingPunct="0">
              <a:lnSpc>
                <a:spcPts val="2400"/>
              </a:lnSpc>
              <a:defRPr/>
            </a:pPr>
            <a:r>
              <a:rPr lang="en-US" altLang="ko-KR" sz="1800" b="1" dirty="0">
                <a:solidFill>
                  <a:srgbClr val="C00000"/>
                </a:solidFill>
                <a:latin typeface="HY견고딕" pitchFamily="18" charset="-127"/>
                <a:ea typeface="HY견고딕" pitchFamily="18" charset="-127"/>
                <a:cs typeface="함초롬바탕" pitchFamily="18" charset="-127"/>
              </a:rPr>
              <a:t>          personal items, the air carrier burden faulty liability if the </a:t>
            </a:r>
          </a:p>
          <a:p>
            <a:pPr algn="just" eaLnBrk="0" latinLnBrk="0" hangingPunct="0">
              <a:lnSpc>
                <a:spcPts val="2400"/>
              </a:lnSpc>
              <a:defRPr/>
            </a:pPr>
            <a:r>
              <a:rPr lang="en-US" altLang="ko-KR" sz="1800" b="1" dirty="0">
                <a:solidFill>
                  <a:srgbClr val="C00000"/>
                </a:solidFill>
                <a:latin typeface="HY견고딕" pitchFamily="18" charset="-127"/>
                <a:ea typeface="HY견고딕" pitchFamily="18" charset="-127"/>
                <a:cs typeface="함초롬바탕" pitchFamily="18" charset="-127"/>
              </a:rPr>
              <a:t>          damage resulted from its fault.</a:t>
            </a:r>
          </a:p>
          <a:p>
            <a:pPr algn="just" eaLnBrk="0" latinLnBrk="0" hangingPunct="0">
              <a:lnSpc>
                <a:spcPts val="2400"/>
              </a:lnSpc>
              <a:defRPr/>
            </a:pPr>
            <a:r>
              <a:rPr lang="en-US" altLang="ko-KR" sz="1800" b="1" dirty="0">
                <a:solidFill>
                  <a:srgbClr val="000000"/>
                </a:solidFill>
                <a:latin typeface="HY견고딕" pitchFamily="18" charset="-127"/>
                <a:ea typeface="HY견고딕" pitchFamily="18" charset="-127"/>
                <a:cs typeface="함초롬바탕" pitchFamily="18" charset="-127"/>
              </a:rPr>
              <a:t> </a:t>
            </a:r>
            <a:endParaRPr lang="en-US" altLang="ko-KR" sz="1800" b="1" dirty="0">
              <a:latin typeface="HY견고딕" pitchFamily="18" charset="-127"/>
              <a:ea typeface="HY견고딕" pitchFamily="18" charset="-127"/>
            </a:endParaRPr>
          </a:p>
        </p:txBody>
      </p:sp>
      <p:sp>
        <p:nvSpPr>
          <p:cNvPr id="4" name="직사각형 3"/>
          <p:cNvSpPr/>
          <p:nvPr/>
        </p:nvSpPr>
        <p:spPr>
          <a:xfrm>
            <a:off x="0" y="0"/>
            <a:ext cx="9144000" cy="707886"/>
          </a:xfrm>
          <a:prstGeom prst="rect">
            <a:avLst/>
          </a:prstGeom>
          <a:solidFill>
            <a:srgbClr val="FFFF00"/>
          </a:solidFill>
          <a:ln>
            <a:solidFill>
              <a:schemeClr val="accent1"/>
            </a:solidFill>
          </a:ln>
        </p:spPr>
        <p:txBody>
          <a:bodyPr wrap="square">
            <a:spAutoFit/>
          </a:bodyPr>
          <a:lstStyle/>
          <a:p>
            <a:pPr algn="ctr" latinLnBrk="1"/>
            <a:endParaRPr lang="en-US" altLang="ko-KR" sz="2000" b="1" dirty="0" smtClean="0">
              <a:solidFill>
                <a:srgbClr val="FF0000"/>
              </a:solidFill>
              <a:effectLst>
                <a:outerShdw blurRad="38100" dist="38100" dir="2700000" algn="tl">
                  <a:srgbClr val="000000">
                    <a:alpha val="43137"/>
                  </a:srgbClr>
                </a:outerShdw>
              </a:effectLst>
            </a:endParaRPr>
          </a:p>
          <a:p>
            <a:pPr algn="ctr" latinLnBrk="1"/>
            <a:r>
              <a:rPr lang="en-US" altLang="ko-KR" sz="2000" b="1" dirty="0" smtClean="0">
                <a:solidFill>
                  <a:srgbClr val="FF0000"/>
                </a:solidFill>
                <a:effectLst>
                  <a:outerShdw blurRad="38100" dist="38100" dir="2700000" algn="tl">
                    <a:srgbClr val="000000">
                      <a:alpha val="43137"/>
                    </a:srgbClr>
                  </a:outerShdw>
                </a:effectLst>
              </a:rPr>
              <a:t>6. Air carrier’s liability under the Korean Revised Commercial Act (4)</a:t>
            </a:r>
            <a:r>
              <a:rPr kumimoji="1" lang="en-US" altLang="ko-KR" sz="2000" dirty="0" smtClean="0">
                <a:solidFill>
                  <a:srgbClr val="000000"/>
                </a:solidFill>
                <a:latin typeface="굴림" pitchFamily="50" charset="-127"/>
                <a:ea typeface="굴림" pitchFamily="50" charset="-127"/>
                <a:cs typeface="굴림" pitchFamily="50" charset="-127"/>
              </a:rPr>
              <a:t> </a:t>
            </a:r>
            <a:endPar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DC50A1DC-C8EF-4C8F-9917-374A92CA8F27}" type="slidenum">
              <a:rPr lang="en-US" altLang="ko-KR" smtClean="0"/>
              <a:pPr>
                <a:defRPr/>
              </a:pPr>
              <a:t>57</a:t>
            </a:fld>
            <a:endParaRPr lang="en-US" altLang="ko-KR"/>
          </a:p>
        </p:txBody>
      </p:sp>
      <p:sp>
        <p:nvSpPr>
          <p:cNvPr id="48131" name="직사각형 2"/>
          <p:cNvSpPr>
            <a:spLocks noChangeArrowheads="1"/>
          </p:cNvSpPr>
          <p:nvPr/>
        </p:nvSpPr>
        <p:spPr bwMode="auto">
          <a:xfrm>
            <a:off x="0" y="707886"/>
            <a:ext cx="9144000" cy="5940088"/>
          </a:xfrm>
          <a:prstGeom prst="rect">
            <a:avLst/>
          </a:prstGeom>
          <a:solidFill>
            <a:srgbClr val="FFFFFF"/>
          </a:solidFill>
          <a:ln w="9525">
            <a:noFill/>
            <a:miter lim="800000"/>
            <a:headEnd/>
            <a:tailEnd/>
          </a:ln>
        </p:spPr>
        <p:txBody>
          <a:bodyPr>
            <a:spAutoFit/>
          </a:bodyPr>
          <a:lstStyle/>
          <a:p>
            <a:endParaRPr lang="en-US" altLang="ko-KR" sz="2000" dirty="0"/>
          </a:p>
          <a:p>
            <a:pPr>
              <a:lnSpc>
                <a:spcPts val="2700"/>
              </a:lnSpc>
            </a:pPr>
            <a:r>
              <a:rPr lang="en-US" altLang="ko-KR" sz="2000" b="1" dirty="0">
                <a:solidFill>
                  <a:srgbClr val="000066"/>
                </a:solidFill>
                <a:latin typeface="HY견고딕" pitchFamily="18" charset="-127"/>
                <a:ea typeface="HY견고딕" pitchFamily="18" charset="-127"/>
              </a:rPr>
              <a:t>   </a:t>
            </a:r>
            <a:r>
              <a:rPr lang="en-US" altLang="ko-KR" sz="2000" b="1" dirty="0" smtClean="0">
                <a:solidFill>
                  <a:srgbClr val="000066"/>
                </a:solidFill>
                <a:latin typeface="HY견고딕" pitchFamily="18" charset="-127"/>
                <a:ea typeface="HY견고딕" pitchFamily="18" charset="-127"/>
              </a:rPr>
              <a:t>     </a:t>
            </a:r>
            <a:r>
              <a:rPr lang="en-US" altLang="ko-KR" sz="2000" b="1" dirty="0">
                <a:solidFill>
                  <a:srgbClr val="000066"/>
                </a:solidFill>
                <a:latin typeface="HY견고딕" pitchFamily="18" charset="-127"/>
                <a:ea typeface="HY견고딕" pitchFamily="18" charset="-127"/>
              </a:rPr>
              <a:t>It is specified that in the carriage of baggage, the liability </a:t>
            </a:r>
          </a:p>
          <a:p>
            <a:pPr>
              <a:lnSpc>
                <a:spcPts val="2700"/>
              </a:lnSpc>
            </a:pPr>
            <a:r>
              <a:rPr lang="en-US" altLang="ko-KR" sz="2000" b="1" dirty="0">
                <a:solidFill>
                  <a:srgbClr val="000066"/>
                </a:solidFill>
                <a:latin typeface="HY견고딕" pitchFamily="18" charset="-127"/>
                <a:ea typeface="HY견고딕" pitchFamily="18" charset="-127"/>
              </a:rPr>
              <a:t>        of the carrier in the case of destruction, loss, damage or </a:t>
            </a:r>
          </a:p>
          <a:p>
            <a:pPr>
              <a:lnSpc>
                <a:spcPts val="2700"/>
              </a:lnSpc>
            </a:pPr>
            <a:r>
              <a:rPr lang="en-US" altLang="ko-KR" sz="2000" b="1" dirty="0">
                <a:solidFill>
                  <a:srgbClr val="000066"/>
                </a:solidFill>
                <a:latin typeface="HY견고딕" pitchFamily="18" charset="-127"/>
                <a:ea typeface="HY견고딕" pitchFamily="18" charset="-127"/>
              </a:rPr>
              <a:t>        delay is limited to </a:t>
            </a:r>
            <a:r>
              <a:rPr lang="en-US" altLang="ko-KR" sz="2000" b="1" dirty="0" smtClean="0">
                <a:solidFill>
                  <a:srgbClr val="000066"/>
                </a:solidFill>
                <a:latin typeface="HY견고딕" pitchFamily="18" charset="-127"/>
                <a:ea typeface="HY견고딕" pitchFamily="18" charset="-127"/>
              </a:rPr>
              <a:t>1,131 </a:t>
            </a:r>
            <a:r>
              <a:rPr lang="en-US" altLang="ko-KR" sz="2000" b="1" dirty="0">
                <a:solidFill>
                  <a:srgbClr val="000066"/>
                </a:solidFill>
                <a:latin typeface="HY견고딕" pitchFamily="18" charset="-127"/>
                <a:ea typeface="HY견고딕" pitchFamily="18" charset="-127"/>
              </a:rPr>
              <a:t>unit of account for each passenger.</a:t>
            </a:r>
          </a:p>
          <a:p>
            <a:pPr>
              <a:lnSpc>
                <a:spcPts val="2700"/>
              </a:lnSpc>
            </a:pPr>
            <a:r>
              <a:rPr lang="en-US" altLang="ko-KR" sz="2000" b="1" dirty="0">
                <a:latin typeface="HY견고딕" pitchFamily="18" charset="-127"/>
                <a:ea typeface="HY견고딕" pitchFamily="18" charset="-127"/>
              </a:rPr>
              <a:t>   </a:t>
            </a:r>
            <a:r>
              <a:rPr lang="en-US" altLang="ko-KR" sz="2000" b="1" dirty="0">
                <a:solidFill>
                  <a:srgbClr val="FF0000"/>
                </a:solidFill>
                <a:latin typeface="HY견고딕" pitchFamily="18" charset="-127"/>
                <a:ea typeface="HY견고딕" pitchFamily="18" charset="-127"/>
              </a:rPr>
              <a:t>[Comment] </a:t>
            </a:r>
          </a:p>
          <a:p>
            <a:pPr>
              <a:lnSpc>
                <a:spcPts val="2700"/>
              </a:lnSpc>
            </a:pPr>
            <a:r>
              <a:rPr lang="en-US" altLang="ko-KR" sz="2000" b="1" dirty="0">
                <a:latin typeface="HY견고딕" pitchFamily="18" charset="-127"/>
                <a:ea typeface="HY견고딕" pitchFamily="18" charset="-127"/>
              </a:rPr>
              <a:t>    </a:t>
            </a:r>
            <a:r>
              <a:rPr lang="en-US" altLang="ko-KR" sz="2000" b="1" dirty="0">
                <a:solidFill>
                  <a:srgbClr val="3333FF"/>
                </a:solidFill>
                <a:latin typeface="HY견고딕" pitchFamily="18" charset="-127"/>
                <a:ea typeface="HY견고딕" pitchFamily="18" charset="-127"/>
              </a:rPr>
              <a:t>While working in the loading or discharge of baggage to </a:t>
            </a:r>
          </a:p>
          <a:p>
            <a:pPr>
              <a:lnSpc>
                <a:spcPts val="2700"/>
              </a:lnSpc>
            </a:pPr>
            <a:r>
              <a:rPr lang="en-US" altLang="ko-KR" sz="2000" b="1" dirty="0">
                <a:solidFill>
                  <a:srgbClr val="3333FF"/>
                </a:solidFill>
                <a:latin typeface="HY견고딕" pitchFamily="18" charset="-127"/>
                <a:ea typeface="HY견고딕" pitchFamily="18" charset="-127"/>
              </a:rPr>
              <a:t>    aircraft or during the air carrier's management, in the case of </a:t>
            </a:r>
          </a:p>
          <a:p>
            <a:pPr>
              <a:lnSpc>
                <a:spcPts val="2700"/>
              </a:lnSpc>
            </a:pPr>
            <a:r>
              <a:rPr lang="en-US" altLang="ko-KR" sz="2000" b="1" dirty="0">
                <a:solidFill>
                  <a:srgbClr val="3333FF"/>
                </a:solidFill>
                <a:latin typeface="HY견고딕" pitchFamily="18" charset="-127"/>
                <a:ea typeface="HY견고딕" pitchFamily="18" charset="-127"/>
              </a:rPr>
              <a:t>    air transport accidents occurred, we have defined the </a:t>
            </a:r>
          </a:p>
          <a:p>
            <a:pPr>
              <a:lnSpc>
                <a:spcPts val="2700"/>
              </a:lnSpc>
            </a:pPr>
            <a:r>
              <a:rPr lang="en-US" altLang="ko-KR" sz="2000" b="1" dirty="0">
                <a:solidFill>
                  <a:srgbClr val="3333FF"/>
                </a:solidFill>
                <a:latin typeface="HY견고딕" pitchFamily="18" charset="-127"/>
                <a:ea typeface="HY견고딕" pitchFamily="18" charset="-127"/>
              </a:rPr>
              <a:t>    relationship between the liability of the carrier for the </a:t>
            </a:r>
          </a:p>
          <a:p>
            <a:pPr>
              <a:lnSpc>
                <a:spcPts val="2700"/>
              </a:lnSpc>
            </a:pPr>
            <a:r>
              <a:rPr lang="en-US" altLang="ko-KR" sz="2000" b="1" dirty="0">
                <a:solidFill>
                  <a:srgbClr val="3333FF"/>
                </a:solidFill>
                <a:latin typeface="HY견고딕" pitchFamily="18" charset="-127"/>
                <a:ea typeface="HY견고딕" pitchFamily="18" charset="-127"/>
              </a:rPr>
              <a:t>    destruction, loss or damage of baggage.</a:t>
            </a:r>
          </a:p>
          <a:p>
            <a:pPr>
              <a:lnSpc>
                <a:spcPts val="2700"/>
              </a:lnSpc>
            </a:pPr>
            <a:endParaRPr lang="en-US" altLang="ko-KR" sz="2000" b="1" dirty="0">
              <a:latin typeface="HY견고딕" pitchFamily="18" charset="-127"/>
              <a:ea typeface="HY견고딕" pitchFamily="18" charset="-127"/>
            </a:endParaRPr>
          </a:p>
          <a:p>
            <a:pPr>
              <a:lnSpc>
                <a:spcPts val="2700"/>
              </a:lnSpc>
            </a:pPr>
            <a:r>
              <a:rPr lang="en-US" altLang="ko-KR" sz="2000" b="1" dirty="0">
                <a:solidFill>
                  <a:srgbClr val="FF0000"/>
                </a:solidFill>
                <a:latin typeface="HY견고딕" pitchFamily="18" charset="-127"/>
                <a:ea typeface="HY견고딕" pitchFamily="18" charset="-127"/>
              </a:rPr>
              <a:t>   [Example of Legislation: </a:t>
            </a:r>
            <a:r>
              <a:rPr lang="ko-KR" altLang="en-US" sz="2000" b="1" dirty="0" err="1">
                <a:solidFill>
                  <a:srgbClr val="FF0000"/>
                </a:solidFill>
                <a:latin typeface="HY견고딕" pitchFamily="18" charset="-127"/>
                <a:ea typeface="HY견고딕" pitchFamily="18" charset="-127"/>
              </a:rPr>
              <a:t>立法例</a:t>
            </a:r>
            <a:r>
              <a:rPr lang="en-US" altLang="ko-KR" sz="2000" b="1" dirty="0">
                <a:solidFill>
                  <a:srgbClr val="FF0000"/>
                </a:solidFill>
                <a:latin typeface="HY견고딕" pitchFamily="18" charset="-127"/>
                <a:ea typeface="HY견고딕" pitchFamily="18" charset="-127"/>
              </a:rPr>
              <a:t>] </a:t>
            </a:r>
            <a:endParaRPr lang="ko-KR" altLang="en-US" sz="2000" b="1" dirty="0">
              <a:solidFill>
                <a:srgbClr val="FF0000"/>
              </a:solidFill>
              <a:latin typeface="HY견고딕" pitchFamily="18" charset="-127"/>
              <a:ea typeface="HY견고딕" pitchFamily="18" charset="-127"/>
            </a:endParaRPr>
          </a:p>
          <a:p>
            <a:pPr>
              <a:lnSpc>
                <a:spcPts val="2700"/>
              </a:lnSpc>
            </a:pPr>
            <a:r>
              <a:rPr lang="en-US" altLang="ko-KR" sz="2000" b="1" dirty="0">
                <a:latin typeface="HY견고딕" pitchFamily="18" charset="-127"/>
                <a:ea typeface="HY견고딕" pitchFamily="18" charset="-127"/>
              </a:rPr>
              <a:t>    </a:t>
            </a:r>
            <a:r>
              <a:rPr lang="en-US" altLang="ko-KR" sz="2000" b="1" dirty="0">
                <a:solidFill>
                  <a:srgbClr val="C00000"/>
                </a:solidFill>
                <a:latin typeface="HY견고딕" pitchFamily="18" charset="-127"/>
                <a:ea typeface="HY견고딕" pitchFamily="18" charset="-127"/>
              </a:rPr>
              <a:t>Article 22 of the 1999 Montreal Convention, Article 125 of </a:t>
            </a:r>
            <a:r>
              <a:rPr lang="ko-KR" altLang="en-US" sz="2000" b="1" dirty="0">
                <a:solidFill>
                  <a:srgbClr val="C00000"/>
                </a:solidFill>
                <a:latin typeface="HY견고딕" pitchFamily="18" charset="-127"/>
                <a:ea typeface="HY견고딕" pitchFamily="18" charset="-127"/>
              </a:rPr>
              <a:t>中国</a:t>
            </a:r>
            <a:endParaRPr lang="en-US" altLang="ko-KR" sz="2000" b="1" dirty="0">
              <a:solidFill>
                <a:srgbClr val="C00000"/>
              </a:solidFill>
              <a:latin typeface="HY견고딕" pitchFamily="18" charset="-127"/>
              <a:ea typeface="HY견고딕" pitchFamily="18" charset="-127"/>
            </a:endParaRPr>
          </a:p>
          <a:p>
            <a:pPr>
              <a:lnSpc>
                <a:spcPts val="2700"/>
              </a:lnSpc>
            </a:pPr>
            <a:r>
              <a:rPr lang="en-US" altLang="ko-KR" sz="2000" b="1" dirty="0">
                <a:solidFill>
                  <a:srgbClr val="C00000"/>
                </a:solidFill>
                <a:latin typeface="HY견고딕" pitchFamily="18" charset="-127"/>
                <a:ea typeface="HY견고딕" pitchFamily="18" charset="-127"/>
              </a:rPr>
              <a:t>    </a:t>
            </a:r>
            <a:r>
              <a:rPr lang="ko-KR" altLang="en-US" sz="2000" b="1" dirty="0" err="1">
                <a:solidFill>
                  <a:srgbClr val="C00000"/>
                </a:solidFill>
                <a:latin typeface="HY견고딕" pitchFamily="18" charset="-127"/>
                <a:ea typeface="HY견고딕" pitchFamily="18" charset="-127"/>
              </a:rPr>
              <a:t>民用航空法</a:t>
            </a:r>
            <a:r>
              <a:rPr lang="en-US" altLang="ko-KR" sz="2000" b="1" dirty="0">
                <a:solidFill>
                  <a:srgbClr val="C00000"/>
                </a:solidFill>
                <a:latin typeface="HY견고딕" pitchFamily="18" charset="-127"/>
                <a:ea typeface="HY견고딕" pitchFamily="18" charset="-127"/>
              </a:rPr>
              <a:t>, Article 47 of the German Revised  Air Transport Act</a:t>
            </a:r>
            <a:r>
              <a:rPr lang="en-US" altLang="ko-KR" sz="2000" b="1" dirty="0" smtClean="0">
                <a:solidFill>
                  <a:srgbClr val="C00000"/>
                </a:solidFill>
                <a:latin typeface="HY견고딕" pitchFamily="18" charset="-127"/>
                <a:ea typeface="HY견고딕" pitchFamily="18" charset="-127"/>
              </a:rPr>
              <a:t>.</a:t>
            </a:r>
          </a:p>
          <a:p>
            <a:pPr>
              <a:lnSpc>
                <a:spcPts val="2700"/>
              </a:lnSpc>
            </a:pPr>
            <a:endParaRPr lang="en-US" altLang="ko-KR" sz="2000" b="1" dirty="0">
              <a:solidFill>
                <a:srgbClr val="C00000"/>
              </a:solidFill>
              <a:latin typeface="HY견고딕" pitchFamily="18" charset="-127"/>
              <a:ea typeface="HY견고딕" pitchFamily="18" charset="-127"/>
            </a:endParaRPr>
          </a:p>
          <a:p>
            <a:pPr>
              <a:lnSpc>
                <a:spcPts val="2700"/>
              </a:lnSpc>
            </a:pPr>
            <a:endParaRPr lang="en-US" altLang="ko-KR" sz="2000" b="1" dirty="0">
              <a:solidFill>
                <a:srgbClr val="C00000"/>
              </a:solidFill>
              <a:latin typeface="HY견고딕" pitchFamily="18" charset="-127"/>
              <a:ea typeface="HY견고딕" pitchFamily="18" charset="-127"/>
            </a:endParaRPr>
          </a:p>
          <a:p>
            <a:pPr>
              <a:lnSpc>
                <a:spcPts val="2700"/>
              </a:lnSpc>
            </a:pPr>
            <a:endParaRPr lang="ko-KR" altLang="en-US" sz="2000" b="1" dirty="0">
              <a:solidFill>
                <a:srgbClr val="C00000"/>
              </a:solidFill>
              <a:latin typeface="HY견고딕" pitchFamily="18" charset="-127"/>
              <a:ea typeface="HY견고딕" pitchFamily="18" charset="-127"/>
            </a:endParaRPr>
          </a:p>
        </p:txBody>
      </p:sp>
      <p:sp>
        <p:nvSpPr>
          <p:cNvPr id="4" name="직사각형 3"/>
          <p:cNvSpPr/>
          <p:nvPr/>
        </p:nvSpPr>
        <p:spPr>
          <a:xfrm>
            <a:off x="0" y="0"/>
            <a:ext cx="9144000" cy="707886"/>
          </a:xfrm>
          <a:prstGeom prst="rect">
            <a:avLst/>
          </a:prstGeom>
          <a:solidFill>
            <a:srgbClr val="FFFF00"/>
          </a:solidFill>
          <a:ln>
            <a:solidFill>
              <a:schemeClr val="accent1"/>
            </a:solidFill>
          </a:ln>
        </p:spPr>
        <p:txBody>
          <a:bodyPr wrap="square">
            <a:spAutoFit/>
          </a:bodyPr>
          <a:lstStyle/>
          <a:p>
            <a:pPr lvl="0" algn="ctr" latinLnBrk="1"/>
            <a:endParaRPr lang="en-US" altLang="ko-KR" sz="2000" b="1" dirty="0" smtClean="0">
              <a:solidFill>
                <a:srgbClr val="FF0000"/>
              </a:solidFill>
              <a:effectLst>
                <a:outerShdw blurRad="38100" dist="38100" dir="2700000" algn="tl">
                  <a:srgbClr val="000000">
                    <a:alpha val="43137"/>
                  </a:srgbClr>
                </a:outerShdw>
              </a:effectLst>
            </a:endParaRPr>
          </a:p>
          <a:p>
            <a:pPr lvl="0" algn="ctr" latinLnBrk="1"/>
            <a:r>
              <a:rPr lang="en-US" altLang="ko-KR" sz="2000" b="1" dirty="0" smtClean="0">
                <a:solidFill>
                  <a:srgbClr val="FF0000"/>
                </a:solidFill>
                <a:effectLst>
                  <a:outerShdw blurRad="38100" dist="38100" dir="2700000" algn="tl">
                    <a:srgbClr val="000000">
                      <a:alpha val="43137"/>
                    </a:srgbClr>
                  </a:outerShdw>
                </a:effectLst>
              </a:rPr>
              <a:t>6. Air carrier’s liability under the Korean Revised Commercial Act </a:t>
            </a:r>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(5)</a:t>
            </a:r>
            <a:endPar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3F815281-30ED-4FF8-A2DD-E0E2F731C796}" type="slidenum">
              <a:rPr lang="en-US" altLang="ko-KR" smtClean="0"/>
              <a:pPr>
                <a:defRPr/>
              </a:pPr>
              <a:t>58</a:t>
            </a:fld>
            <a:endParaRPr lang="en-US" altLang="ko-KR"/>
          </a:p>
        </p:txBody>
      </p:sp>
      <p:sp>
        <p:nvSpPr>
          <p:cNvPr id="44035" name="직사각형 3"/>
          <p:cNvSpPr>
            <a:spLocks noChangeArrowheads="1"/>
          </p:cNvSpPr>
          <p:nvPr/>
        </p:nvSpPr>
        <p:spPr bwMode="auto">
          <a:xfrm>
            <a:off x="0" y="714375"/>
            <a:ext cx="9144000" cy="5940088"/>
          </a:xfrm>
          <a:prstGeom prst="rect">
            <a:avLst/>
          </a:prstGeom>
          <a:solidFill>
            <a:srgbClr val="FFFFFF"/>
          </a:solidFill>
          <a:ln w="9525">
            <a:noFill/>
            <a:miter lim="800000"/>
            <a:headEnd/>
            <a:tailEnd/>
          </a:ln>
        </p:spPr>
        <p:txBody>
          <a:bodyPr>
            <a:spAutoFit/>
          </a:bodyPr>
          <a:lstStyle/>
          <a:p>
            <a:pPr>
              <a:defRPr/>
            </a:pPr>
            <a:endParaRPr lang="en-US" altLang="ko-KR" sz="2000" b="1" dirty="0">
              <a:latin typeface="HY견고딕" pitchFamily="18" charset="-127"/>
              <a:ea typeface="HY견고딕" pitchFamily="18" charset="-127"/>
            </a:endParaRPr>
          </a:p>
          <a:p>
            <a:pPr>
              <a:defRPr/>
            </a:pPr>
            <a:r>
              <a:rPr lang="en-US" altLang="ko-KR" sz="1800" b="1" dirty="0">
                <a:solidFill>
                  <a:srgbClr val="FF0000"/>
                </a:solidFill>
                <a:latin typeface="HY견고딕" pitchFamily="18" charset="-127"/>
                <a:ea typeface="HY견고딕" pitchFamily="18" charset="-127"/>
              </a:rPr>
              <a:t>  </a:t>
            </a:r>
            <a:r>
              <a:rPr lang="en-US" altLang="ko-KR" sz="1800" b="1" dirty="0" smtClean="0">
                <a:solidFill>
                  <a:srgbClr val="FF0000"/>
                </a:solidFill>
                <a:latin typeface="HY견고딕" pitchFamily="18" charset="-127"/>
                <a:ea typeface="HY견고딕" pitchFamily="18" charset="-127"/>
              </a:rPr>
              <a:t> </a:t>
            </a:r>
            <a:r>
              <a:rPr lang="en-US" altLang="ko-KR" sz="1800" b="1" dirty="0" smtClean="0">
                <a:solidFill>
                  <a:schemeClr val="accent3">
                    <a:lumMod val="25000"/>
                  </a:schemeClr>
                </a:solidFill>
                <a:latin typeface="HY견고딕" pitchFamily="18" charset="-127"/>
                <a:ea typeface="HY견고딕" pitchFamily="18" charset="-127"/>
              </a:rPr>
              <a:t>Air </a:t>
            </a:r>
            <a:r>
              <a:rPr lang="en-US" altLang="ko-KR" sz="1800" b="1" dirty="0">
                <a:solidFill>
                  <a:schemeClr val="accent3">
                    <a:lumMod val="25000"/>
                  </a:schemeClr>
                </a:solidFill>
                <a:latin typeface="HY견고딕" pitchFamily="18" charset="-127"/>
                <a:ea typeface="HY견고딕" pitchFamily="18" charset="-127"/>
              </a:rPr>
              <a:t>carrier’s liability and limited sum of liability for the damage </a:t>
            </a:r>
            <a:r>
              <a:rPr lang="en-US" altLang="ko-KR" sz="1800" b="1" dirty="0" smtClean="0">
                <a:solidFill>
                  <a:schemeClr val="accent3">
                    <a:lumMod val="25000"/>
                  </a:schemeClr>
                </a:solidFill>
                <a:latin typeface="HY견고딕" pitchFamily="18" charset="-127"/>
                <a:ea typeface="HY견고딕" pitchFamily="18" charset="-127"/>
              </a:rPr>
              <a:t> of</a:t>
            </a:r>
            <a:endParaRPr lang="en-US" altLang="ko-KR" sz="1800" b="1" dirty="0">
              <a:solidFill>
                <a:schemeClr val="accent3">
                  <a:lumMod val="25000"/>
                </a:schemeClr>
              </a:solidFill>
              <a:latin typeface="HY견고딕" pitchFamily="18" charset="-127"/>
              <a:ea typeface="HY견고딕" pitchFamily="18" charset="-127"/>
            </a:endParaRPr>
          </a:p>
          <a:p>
            <a:pPr>
              <a:defRPr/>
            </a:pPr>
            <a:r>
              <a:rPr lang="en-US" altLang="ko-KR" sz="1800" b="1" dirty="0">
                <a:solidFill>
                  <a:schemeClr val="accent3">
                    <a:lumMod val="25000"/>
                  </a:schemeClr>
                </a:solidFill>
                <a:latin typeface="HY견고딕" pitchFamily="18" charset="-127"/>
                <a:ea typeface="HY견고딕" pitchFamily="18" charset="-127"/>
              </a:rPr>
              <a:t>   </a:t>
            </a:r>
            <a:r>
              <a:rPr lang="en-US" altLang="ko-KR" sz="1800" b="1" dirty="0" smtClean="0">
                <a:solidFill>
                  <a:schemeClr val="accent3">
                    <a:lumMod val="25000"/>
                  </a:schemeClr>
                </a:solidFill>
                <a:latin typeface="HY견고딕" pitchFamily="18" charset="-127"/>
                <a:ea typeface="HY견고딕" pitchFamily="18" charset="-127"/>
              </a:rPr>
              <a:t>cargo </a:t>
            </a:r>
            <a:r>
              <a:rPr lang="en-US" altLang="ko-KR" sz="1800" b="1" dirty="0">
                <a:solidFill>
                  <a:schemeClr val="accent3">
                    <a:lumMod val="25000"/>
                  </a:schemeClr>
                </a:solidFill>
                <a:latin typeface="HY견고딕" pitchFamily="18" charset="-127"/>
                <a:ea typeface="HY견고딕" pitchFamily="18" charset="-127"/>
              </a:rPr>
              <a:t>(</a:t>
            </a:r>
            <a:r>
              <a:rPr lang="ko-KR" altLang="en-US" sz="1800" b="1" dirty="0" err="1">
                <a:solidFill>
                  <a:schemeClr val="accent3">
                    <a:lumMod val="25000"/>
                  </a:schemeClr>
                </a:solidFill>
                <a:latin typeface="한양해서" pitchFamily="18" charset="-127"/>
                <a:ea typeface="한양해서" pitchFamily="18" charset="-127"/>
              </a:rPr>
              <a:t>航空承运人的责任和货物的损害的赔偿责任的金额</a:t>
            </a:r>
            <a:r>
              <a:rPr lang="en-US" altLang="ko-KR" sz="1800" b="1" dirty="0">
                <a:solidFill>
                  <a:schemeClr val="accent3">
                    <a:lumMod val="25000"/>
                  </a:schemeClr>
                </a:solidFill>
                <a:latin typeface="한양해서" pitchFamily="18" charset="-127"/>
                <a:ea typeface="한양해서" pitchFamily="18" charset="-127"/>
              </a:rPr>
              <a:t>: </a:t>
            </a:r>
            <a:r>
              <a:rPr lang="en-US" altLang="ko-KR" sz="1800" b="1" dirty="0" smtClean="0">
                <a:solidFill>
                  <a:schemeClr val="accent3">
                    <a:lumMod val="25000"/>
                  </a:schemeClr>
                </a:solidFill>
                <a:latin typeface="한양해서" pitchFamily="18" charset="-127"/>
                <a:ea typeface="한양해서" pitchFamily="18" charset="-127"/>
              </a:rPr>
              <a:t> </a:t>
            </a:r>
            <a:r>
              <a:rPr lang="en-US" altLang="ko-KR" sz="1800" b="1" dirty="0" smtClean="0">
                <a:solidFill>
                  <a:schemeClr val="accent3">
                    <a:lumMod val="25000"/>
                  </a:schemeClr>
                </a:solidFill>
                <a:latin typeface="HY견고딕" pitchFamily="18" charset="-127"/>
                <a:ea typeface="HY견고딕" pitchFamily="18" charset="-127"/>
              </a:rPr>
              <a:t>Article </a:t>
            </a:r>
            <a:r>
              <a:rPr lang="en-US" altLang="ko-KR" sz="1800" b="1" dirty="0">
                <a:solidFill>
                  <a:schemeClr val="accent3">
                    <a:lumMod val="25000"/>
                  </a:schemeClr>
                </a:solidFill>
                <a:latin typeface="HY견고딕" pitchFamily="18" charset="-127"/>
                <a:ea typeface="HY견고딕" pitchFamily="18" charset="-127"/>
              </a:rPr>
              <a:t>913~915 of </a:t>
            </a:r>
            <a:endParaRPr lang="en-US" altLang="ko-KR" sz="1800" b="1" dirty="0" smtClean="0">
              <a:solidFill>
                <a:schemeClr val="accent3">
                  <a:lumMod val="25000"/>
                </a:schemeClr>
              </a:solidFill>
              <a:latin typeface="HY견고딕" pitchFamily="18" charset="-127"/>
              <a:ea typeface="HY견고딕" pitchFamily="18" charset="-127"/>
            </a:endParaRPr>
          </a:p>
          <a:p>
            <a:pPr>
              <a:defRPr/>
            </a:pPr>
            <a:r>
              <a:rPr lang="en-US" altLang="ko-KR" sz="1800" b="1" dirty="0" smtClean="0">
                <a:solidFill>
                  <a:schemeClr val="accent3">
                    <a:lumMod val="25000"/>
                  </a:schemeClr>
                </a:solidFill>
                <a:latin typeface="HY견고딕" pitchFamily="18" charset="-127"/>
                <a:ea typeface="HY견고딕" pitchFamily="18" charset="-127"/>
              </a:rPr>
              <a:t>   KRCA)</a:t>
            </a:r>
            <a:endParaRPr lang="en-US" altLang="ko-KR" sz="1800" b="1" dirty="0">
              <a:solidFill>
                <a:schemeClr val="accent3">
                  <a:lumMod val="25000"/>
                </a:schemeClr>
              </a:solidFill>
              <a:latin typeface="HY견고딕" pitchFamily="18" charset="-127"/>
              <a:ea typeface="HY견고딕" pitchFamily="18" charset="-127"/>
            </a:endParaRPr>
          </a:p>
          <a:p>
            <a:pPr>
              <a:defRPr/>
            </a:pPr>
            <a:r>
              <a:rPr lang="en-US" sz="1800" b="1" dirty="0" smtClean="0">
                <a:solidFill>
                  <a:srgbClr val="0000FF"/>
                </a:solidFill>
                <a:latin typeface="HY견고딕" pitchFamily="18" charset="-127"/>
                <a:ea typeface="HY견고딕" pitchFamily="18" charset="-127"/>
              </a:rPr>
              <a:t>   </a:t>
            </a:r>
            <a:r>
              <a:rPr lang="en-US" altLang="ko-KR" sz="1800" b="1" dirty="0">
                <a:solidFill>
                  <a:srgbClr val="0000FF"/>
                </a:solidFill>
                <a:latin typeface="HY견고딕" pitchFamily="18" charset="-127"/>
                <a:ea typeface="HY견고딕" pitchFamily="18" charset="-127"/>
              </a:rPr>
              <a:t>(1) </a:t>
            </a:r>
            <a:r>
              <a:rPr lang="en-US" altLang="ko-KR" sz="1800" b="1" dirty="0" smtClean="0">
                <a:solidFill>
                  <a:srgbClr val="0000FF"/>
                </a:solidFill>
                <a:latin typeface="HY견고딕" pitchFamily="18" charset="-127"/>
                <a:ea typeface="HY견고딕" pitchFamily="18" charset="-127"/>
              </a:rPr>
              <a:t>It is codified newly that in the air carriage of cargo, the liability of</a:t>
            </a:r>
          </a:p>
          <a:p>
            <a:pPr>
              <a:defRPr/>
            </a:pPr>
            <a:r>
              <a:rPr lang="en-US" altLang="ko-KR" sz="1800" b="1" dirty="0" smtClean="0">
                <a:solidFill>
                  <a:srgbClr val="0000FF"/>
                </a:solidFill>
                <a:latin typeface="HY견고딕" pitchFamily="18" charset="-127"/>
                <a:ea typeface="HY견고딕" pitchFamily="18" charset="-127"/>
              </a:rPr>
              <a:t>        the air carrier in the case of destruction, loss, damage or delay is </a:t>
            </a:r>
          </a:p>
          <a:p>
            <a:pPr>
              <a:defRPr/>
            </a:pPr>
            <a:r>
              <a:rPr lang="en-US" altLang="ko-KR" sz="1800" b="1" dirty="0" smtClean="0">
                <a:solidFill>
                  <a:srgbClr val="0000FF"/>
                </a:solidFill>
                <a:latin typeface="HY견고딕" pitchFamily="18" charset="-127"/>
                <a:ea typeface="HY견고딕" pitchFamily="18" charset="-127"/>
              </a:rPr>
              <a:t>        limited to a sum of 17 Unit of Account per kilograms. </a:t>
            </a:r>
          </a:p>
          <a:p>
            <a:pPr>
              <a:defRPr/>
            </a:pPr>
            <a:r>
              <a:rPr lang="en-US" altLang="ko-KR" sz="1800" b="1" dirty="0" smtClean="0">
                <a:solidFill>
                  <a:srgbClr val="0000FF"/>
                </a:solidFill>
                <a:latin typeface="HY견고딕" pitchFamily="18" charset="-127"/>
                <a:ea typeface="HY견고딕" pitchFamily="18" charset="-127"/>
              </a:rPr>
              <a:t>        But</a:t>
            </a:r>
            <a:r>
              <a:rPr lang="en-US" altLang="ko-KR" sz="1800" b="1" dirty="0" smtClean="0">
                <a:solidFill>
                  <a:srgbClr val="0000FF"/>
                </a:solidFill>
              </a:rPr>
              <a:t>  the amount of the domestic air cargo carrier’s liability shall be </a:t>
            </a:r>
          </a:p>
          <a:p>
            <a:pPr>
              <a:defRPr/>
            </a:pPr>
            <a:r>
              <a:rPr lang="en-US" altLang="ko-KR" sz="1800" b="1" dirty="0" smtClean="0">
                <a:solidFill>
                  <a:srgbClr val="0000FF"/>
                </a:solidFill>
              </a:rPr>
              <a:t>         limited to 15 units of account per kilogram of the cargo.</a:t>
            </a:r>
          </a:p>
          <a:p>
            <a:pPr>
              <a:defRPr/>
            </a:pPr>
            <a:endParaRPr lang="en-US" sz="1800" b="1" dirty="0">
              <a:latin typeface="HY견고딕" pitchFamily="18" charset="-127"/>
              <a:ea typeface="HY견고딕" pitchFamily="18" charset="-127"/>
            </a:endParaRPr>
          </a:p>
          <a:p>
            <a:pPr>
              <a:defRPr/>
            </a:pPr>
            <a:r>
              <a:rPr lang="en-US" sz="1800" b="1" dirty="0">
                <a:latin typeface="HY견고딕" pitchFamily="18" charset="-127"/>
                <a:ea typeface="HY견고딕" pitchFamily="18" charset="-127"/>
              </a:rPr>
              <a:t>   </a:t>
            </a:r>
            <a:r>
              <a:rPr lang="en-US" altLang="ko-KR" sz="1800" b="1" dirty="0">
                <a:solidFill>
                  <a:srgbClr val="C00000"/>
                </a:solidFill>
                <a:latin typeface="HY견고딕" pitchFamily="18" charset="-127"/>
                <a:ea typeface="HY견고딕" pitchFamily="18" charset="-127"/>
              </a:rPr>
              <a:t>(2) However, the carrier is not liable if and to the extent it proves </a:t>
            </a:r>
          </a:p>
          <a:p>
            <a:pPr>
              <a:defRPr/>
            </a:pPr>
            <a:r>
              <a:rPr lang="en-US" sz="1800" b="1" dirty="0">
                <a:solidFill>
                  <a:srgbClr val="C00000"/>
                </a:solidFill>
                <a:latin typeface="HY견고딕" pitchFamily="18" charset="-127"/>
                <a:ea typeface="HY견고딕" pitchFamily="18" charset="-127"/>
              </a:rPr>
              <a:t>        </a:t>
            </a:r>
            <a:r>
              <a:rPr lang="en-US" altLang="ko-KR" sz="1800" b="1" dirty="0">
                <a:solidFill>
                  <a:srgbClr val="C00000"/>
                </a:solidFill>
                <a:latin typeface="HY견고딕" pitchFamily="18" charset="-127"/>
                <a:ea typeface="HY견고딕" pitchFamily="18" charset="-127"/>
              </a:rPr>
              <a:t>that the destruction, or loss of, or damage to, the cargo resulted </a:t>
            </a:r>
          </a:p>
          <a:p>
            <a:pPr>
              <a:defRPr/>
            </a:pPr>
            <a:r>
              <a:rPr lang="en-US" sz="1800" b="1" dirty="0">
                <a:solidFill>
                  <a:srgbClr val="C00000"/>
                </a:solidFill>
                <a:latin typeface="HY견고딕" pitchFamily="18" charset="-127"/>
                <a:ea typeface="HY견고딕" pitchFamily="18" charset="-127"/>
              </a:rPr>
              <a:t>        </a:t>
            </a:r>
            <a:r>
              <a:rPr lang="en-US" altLang="ko-KR" sz="1800" b="1" dirty="0">
                <a:solidFill>
                  <a:srgbClr val="C00000"/>
                </a:solidFill>
                <a:latin typeface="HY견고딕" pitchFamily="18" charset="-127"/>
                <a:ea typeface="HY견고딕" pitchFamily="18" charset="-127"/>
              </a:rPr>
              <a:t>from one or more of the following:</a:t>
            </a:r>
          </a:p>
          <a:p>
            <a:pPr>
              <a:defRPr/>
            </a:pPr>
            <a:r>
              <a:rPr lang="en-US" sz="1800" b="1" dirty="0">
                <a:solidFill>
                  <a:srgbClr val="FF33CC"/>
                </a:solidFill>
                <a:latin typeface="HY견고딕" pitchFamily="18" charset="-127"/>
                <a:ea typeface="HY견고딕" pitchFamily="18" charset="-127"/>
              </a:rPr>
              <a:t>    ① </a:t>
            </a:r>
            <a:r>
              <a:rPr lang="en-US" altLang="ko-KR" sz="1800" b="1" dirty="0">
                <a:solidFill>
                  <a:srgbClr val="FF33CC"/>
                </a:solidFill>
                <a:latin typeface="HY견고딕" pitchFamily="18" charset="-127"/>
                <a:ea typeface="HY견고딕" pitchFamily="18" charset="-127"/>
              </a:rPr>
              <a:t>inherent defect, special quality or concealing vice of that cargo;</a:t>
            </a:r>
          </a:p>
          <a:p>
            <a:pPr>
              <a:defRPr/>
            </a:pPr>
            <a:r>
              <a:rPr lang="en-US" sz="1800" b="1" dirty="0">
                <a:solidFill>
                  <a:srgbClr val="007E39"/>
                </a:solidFill>
                <a:latin typeface="HY견고딕" pitchFamily="18" charset="-127"/>
                <a:ea typeface="HY견고딕" pitchFamily="18" charset="-127"/>
              </a:rPr>
              <a:t>    ② </a:t>
            </a:r>
            <a:r>
              <a:rPr lang="en-US" altLang="ko-KR" sz="1800" b="1" dirty="0">
                <a:solidFill>
                  <a:srgbClr val="007E39"/>
                </a:solidFill>
                <a:latin typeface="HY견고딕" pitchFamily="18" charset="-127"/>
                <a:ea typeface="HY견고딕" pitchFamily="18" charset="-127"/>
              </a:rPr>
              <a:t>defective packing or incomplete mark of that cargo performed by </a:t>
            </a:r>
          </a:p>
          <a:p>
            <a:pPr>
              <a:defRPr/>
            </a:pPr>
            <a:r>
              <a:rPr lang="en-US" sz="1800" b="1" dirty="0">
                <a:solidFill>
                  <a:srgbClr val="007E39"/>
                </a:solidFill>
                <a:latin typeface="HY견고딕" pitchFamily="18" charset="-127"/>
                <a:ea typeface="HY견고딕" pitchFamily="18" charset="-127"/>
              </a:rPr>
              <a:t>        </a:t>
            </a:r>
            <a:r>
              <a:rPr lang="en-US" altLang="ko-KR" sz="1800" b="1" dirty="0">
                <a:solidFill>
                  <a:srgbClr val="007E39"/>
                </a:solidFill>
                <a:latin typeface="HY견고딕" pitchFamily="18" charset="-127"/>
                <a:ea typeface="HY견고딕" pitchFamily="18" charset="-127"/>
              </a:rPr>
              <a:t>a person other than the carrier or its servants or agents;</a:t>
            </a:r>
          </a:p>
          <a:p>
            <a:pPr>
              <a:defRPr/>
            </a:pPr>
            <a:r>
              <a:rPr lang="en-US" sz="1800" b="1" dirty="0">
                <a:latin typeface="HY견고딕" pitchFamily="18" charset="-127"/>
                <a:ea typeface="HY견고딕" pitchFamily="18" charset="-127"/>
              </a:rPr>
              <a:t>    </a:t>
            </a:r>
            <a:r>
              <a:rPr lang="en-US" sz="1800" b="1" dirty="0">
                <a:solidFill>
                  <a:schemeClr val="bg2"/>
                </a:solidFill>
                <a:latin typeface="HY견고딕" pitchFamily="18" charset="-127"/>
                <a:ea typeface="HY견고딕" pitchFamily="18" charset="-127"/>
              </a:rPr>
              <a:t>③ </a:t>
            </a:r>
            <a:r>
              <a:rPr lang="en-US" altLang="ko-KR" sz="1800" b="1" dirty="0">
                <a:solidFill>
                  <a:schemeClr val="bg2"/>
                </a:solidFill>
                <a:latin typeface="HY견고딕" pitchFamily="18" charset="-127"/>
                <a:ea typeface="HY견고딕" pitchFamily="18" charset="-127"/>
              </a:rPr>
              <a:t>an act of war, riot, civil war or an armed conflict;</a:t>
            </a:r>
          </a:p>
          <a:p>
            <a:pPr>
              <a:defRPr/>
            </a:pPr>
            <a:r>
              <a:rPr lang="en-US" sz="1800" b="1" dirty="0">
                <a:latin typeface="HY견고딕" pitchFamily="18" charset="-127"/>
                <a:ea typeface="HY견고딕" pitchFamily="18" charset="-127"/>
              </a:rPr>
              <a:t>    </a:t>
            </a:r>
            <a:r>
              <a:rPr lang="en-US" sz="1800" b="1" dirty="0">
                <a:solidFill>
                  <a:schemeClr val="accent6">
                    <a:lumMod val="75000"/>
                  </a:schemeClr>
                </a:solidFill>
                <a:latin typeface="HY견고딕" pitchFamily="18" charset="-127"/>
                <a:ea typeface="HY견고딕" pitchFamily="18" charset="-127"/>
              </a:rPr>
              <a:t>④ </a:t>
            </a:r>
            <a:r>
              <a:rPr lang="en-US" altLang="ko-KR" sz="1800" b="1" dirty="0">
                <a:solidFill>
                  <a:schemeClr val="accent6">
                    <a:lumMod val="75000"/>
                  </a:schemeClr>
                </a:solidFill>
                <a:latin typeface="HY견고딕" pitchFamily="18" charset="-127"/>
                <a:ea typeface="HY견고딕" pitchFamily="18" charset="-127"/>
              </a:rPr>
              <a:t>an act of public authority carried out in connection with the entry,</a:t>
            </a:r>
          </a:p>
          <a:p>
            <a:pPr>
              <a:defRPr/>
            </a:pPr>
            <a:r>
              <a:rPr lang="en-US" sz="1800" b="1" dirty="0">
                <a:solidFill>
                  <a:schemeClr val="accent6">
                    <a:lumMod val="75000"/>
                  </a:schemeClr>
                </a:solidFill>
                <a:latin typeface="HY견고딕" pitchFamily="18" charset="-127"/>
                <a:ea typeface="HY견고딕" pitchFamily="18" charset="-127"/>
              </a:rPr>
              <a:t>        </a:t>
            </a:r>
            <a:r>
              <a:rPr lang="en-US" altLang="ko-KR" sz="1800" b="1" dirty="0">
                <a:solidFill>
                  <a:schemeClr val="accent6">
                    <a:lumMod val="75000"/>
                  </a:schemeClr>
                </a:solidFill>
                <a:latin typeface="HY견고딕" pitchFamily="18" charset="-127"/>
                <a:ea typeface="HY견고딕" pitchFamily="18" charset="-127"/>
              </a:rPr>
              <a:t>exit, quarantine or custom clearance of the cargo;</a:t>
            </a:r>
          </a:p>
          <a:p>
            <a:pPr>
              <a:defRPr/>
            </a:pPr>
            <a:r>
              <a:rPr lang="en-US" sz="1800" b="1" dirty="0">
                <a:solidFill>
                  <a:srgbClr val="FF3399"/>
                </a:solidFill>
                <a:latin typeface="HY견고딕" pitchFamily="18" charset="-127"/>
                <a:ea typeface="HY견고딕" pitchFamily="18" charset="-127"/>
              </a:rPr>
              <a:t>    </a:t>
            </a:r>
            <a:r>
              <a:rPr lang="en-US" sz="1800" b="1" dirty="0">
                <a:solidFill>
                  <a:srgbClr val="0000FF"/>
                </a:solidFill>
                <a:latin typeface="HY견고딕" pitchFamily="18" charset="-127"/>
                <a:ea typeface="HY견고딕" pitchFamily="18" charset="-127"/>
              </a:rPr>
              <a:t>⑤ </a:t>
            </a:r>
            <a:r>
              <a:rPr lang="en-US" altLang="ko-KR" sz="1800" b="1" dirty="0">
                <a:solidFill>
                  <a:srgbClr val="0000FF"/>
                </a:solidFill>
                <a:latin typeface="HY견고딕" pitchFamily="18" charset="-127"/>
                <a:ea typeface="HY견고딕" pitchFamily="18" charset="-127"/>
              </a:rPr>
              <a:t>an Act of God (force majeure).</a:t>
            </a:r>
          </a:p>
          <a:p>
            <a:pPr>
              <a:defRPr/>
            </a:pPr>
            <a:endParaRPr lang="en-US" sz="1800" dirty="0">
              <a:latin typeface="HY견고딕" pitchFamily="18" charset="-127"/>
              <a:ea typeface="HY견고딕" pitchFamily="18" charset="-127"/>
            </a:endParaRPr>
          </a:p>
        </p:txBody>
      </p:sp>
      <p:sp>
        <p:nvSpPr>
          <p:cNvPr id="5" name="직사각형 4"/>
          <p:cNvSpPr/>
          <p:nvPr/>
        </p:nvSpPr>
        <p:spPr>
          <a:xfrm>
            <a:off x="0" y="0"/>
            <a:ext cx="9144000" cy="707886"/>
          </a:xfrm>
          <a:prstGeom prst="rect">
            <a:avLst/>
          </a:prstGeom>
          <a:solidFill>
            <a:srgbClr val="FFFF00"/>
          </a:solidFill>
          <a:ln>
            <a:solidFill>
              <a:schemeClr val="accent1"/>
            </a:solidFill>
          </a:ln>
        </p:spPr>
        <p:txBody>
          <a:bodyPr wrap="square">
            <a:spAutoFit/>
          </a:bodyPr>
          <a:lstStyle/>
          <a:p>
            <a:pPr lvl="0" algn="ctr" latinLnBrk="1"/>
            <a:endPar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endParaRPr>
          </a:p>
          <a:p>
            <a:pPr lvl="0" algn="ctr"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6. </a:t>
            </a:r>
            <a:r>
              <a:rPr lang="en-US" altLang="ko-KR" sz="2000" b="1" dirty="0" smtClean="0">
                <a:solidFill>
                  <a:srgbClr val="FF0000"/>
                </a:solidFill>
                <a:effectLst>
                  <a:outerShdw blurRad="38100" dist="38100" dir="2700000" algn="tl">
                    <a:srgbClr val="000000">
                      <a:alpha val="43137"/>
                    </a:srgbClr>
                  </a:outerShdw>
                </a:effectLst>
              </a:rPr>
              <a:t>Air carrier’s liability under the Korean Revised Commercial Act </a:t>
            </a:r>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(6)</a:t>
            </a:r>
            <a:endPar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23AA992E-1651-480A-A66C-08AE1E5B57AE}" type="slidenum">
              <a:rPr lang="en-US" altLang="ko-KR" smtClean="0"/>
              <a:pPr>
                <a:defRPr/>
              </a:pPr>
              <a:t>59</a:t>
            </a:fld>
            <a:endParaRPr lang="en-US" altLang="ko-KR"/>
          </a:p>
        </p:txBody>
      </p:sp>
      <p:sp>
        <p:nvSpPr>
          <p:cNvPr id="3" name="직사각형 2"/>
          <p:cNvSpPr/>
          <p:nvPr/>
        </p:nvSpPr>
        <p:spPr>
          <a:xfrm>
            <a:off x="0" y="707886"/>
            <a:ext cx="9144000" cy="6186309"/>
          </a:xfrm>
          <a:prstGeom prst="rect">
            <a:avLst/>
          </a:prstGeom>
          <a:solidFill>
            <a:srgbClr val="FFFFFF"/>
          </a:solidFill>
        </p:spPr>
        <p:txBody>
          <a:bodyPr>
            <a:spAutoFit/>
          </a:bodyPr>
          <a:lstStyle/>
          <a:p>
            <a:pPr>
              <a:defRPr/>
            </a:pPr>
            <a:r>
              <a:rPr lang="en-US" sz="1800" b="1" dirty="0">
                <a:solidFill>
                  <a:schemeClr val="accent3">
                    <a:lumMod val="25000"/>
                  </a:schemeClr>
                </a:solidFill>
                <a:latin typeface="HY견고딕" pitchFamily="18" charset="-127"/>
                <a:ea typeface="HY견고딕" pitchFamily="18" charset="-127"/>
              </a:rPr>
              <a:t>   </a:t>
            </a:r>
            <a:endParaRPr lang="en-US" sz="1800" b="1" dirty="0" smtClean="0">
              <a:solidFill>
                <a:schemeClr val="accent3">
                  <a:lumMod val="25000"/>
                </a:schemeClr>
              </a:solidFill>
              <a:latin typeface="HY견고딕" pitchFamily="18" charset="-127"/>
              <a:ea typeface="HY견고딕" pitchFamily="18" charset="-127"/>
            </a:endParaRPr>
          </a:p>
          <a:p>
            <a:pPr>
              <a:defRPr/>
            </a:pPr>
            <a:r>
              <a:rPr lang="en-US" sz="1800" b="1" dirty="0" smtClean="0">
                <a:solidFill>
                  <a:schemeClr val="accent3">
                    <a:lumMod val="25000"/>
                  </a:schemeClr>
                </a:solidFill>
                <a:latin typeface="HY견고딕" pitchFamily="18" charset="-127"/>
                <a:ea typeface="HY견고딕" pitchFamily="18" charset="-127"/>
              </a:rPr>
              <a:t>   [</a:t>
            </a:r>
            <a:r>
              <a:rPr lang="en-US" sz="1800" b="1" dirty="0">
                <a:solidFill>
                  <a:schemeClr val="accent3">
                    <a:lumMod val="25000"/>
                  </a:schemeClr>
                </a:solidFill>
                <a:latin typeface="HY견고딕" pitchFamily="18" charset="-127"/>
                <a:ea typeface="HY견고딕" pitchFamily="18" charset="-127"/>
              </a:rPr>
              <a:t>Comment] </a:t>
            </a:r>
          </a:p>
          <a:p>
            <a:pPr>
              <a:defRPr/>
            </a:pPr>
            <a:r>
              <a:rPr lang="en-US" sz="1800" b="1" dirty="0">
                <a:latin typeface="HY견고딕" pitchFamily="18" charset="-127"/>
                <a:ea typeface="HY견고딕" pitchFamily="18" charset="-127"/>
              </a:rPr>
              <a:t>   </a:t>
            </a:r>
            <a:r>
              <a:rPr lang="en-US" sz="1800" b="1" dirty="0">
                <a:solidFill>
                  <a:srgbClr val="0000FF"/>
                </a:solidFill>
                <a:latin typeface="HY견고딕" pitchFamily="18" charset="-127"/>
                <a:ea typeface="HY견고딕" pitchFamily="18" charset="-127"/>
              </a:rPr>
              <a:t>(1) Though the words called the act of God (force majeure) regulated</a:t>
            </a:r>
          </a:p>
          <a:p>
            <a:pPr>
              <a:defRPr/>
            </a:pPr>
            <a:r>
              <a:rPr lang="en-US" sz="1800" b="1" dirty="0">
                <a:solidFill>
                  <a:srgbClr val="0000FF"/>
                </a:solidFill>
                <a:latin typeface="HY견고딕" pitchFamily="18" charset="-127"/>
                <a:ea typeface="HY견고딕" pitchFamily="18" charset="-127"/>
              </a:rPr>
              <a:t>         in the ⑤ paragraph 1 of this Article 913 had not specified </a:t>
            </a:r>
            <a:r>
              <a:rPr lang="en-US" sz="1800" b="1" dirty="0" err="1">
                <a:solidFill>
                  <a:srgbClr val="0000FF"/>
                </a:solidFill>
                <a:latin typeface="HY견고딕" pitchFamily="18" charset="-127"/>
                <a:ea typeface="HY견고딕" pitchFamily="18" charset="-127"/>
              </a:rPr>
              <a:t>origina</a:t>
            </a:r>
            <a:r>
              <a:rPr lang="en-US" sz="1800" b="1" dirty="0">
                <a:solidFill>
                  <a:srgbClr val="0000FF"/>
                </a:solidFill>
                <a:latin typeface="HY견고딕" pitchFamily="18" charset="-127"/>
                <a:ea typeface="HY견고딕" pitchFamily="18" charset="-127"/>
              </a:rPr>
              <a:t>-</a:t>
            </a:r>
          </a:p>
          <a:p>
            <a:pPr>
              <a:defRPr/>
            </a:pPr>
            <a:r>
              <a:rPr lang="en-US" sz="1800" b="1" dirty="0">
                <a:solidFill>
                  <a:srgbClr val="0000FF"/>
                </a:solidFill>
                <a:latin typeface="HY견고딕" pitchFamily="18" charset="-127"/>
                <a:ea typeface="HY견고딕" pitchFamily="18" charset="-127"/>
              </a:rPr>
              <a:t>         </a:t>
            </a:r>
            <a:r>
              <a:rPr lang="en-US" sz="1800" b="1" dirty="0" err="1">
                <a:solidFill>
                  <a:srgbClr val="0000FF"/>
                </a:solidFill>
                <a:latin typeface="HY견고딕" pitchFamily="18" charset="-127"/>
                <a:ea typeface="HY견고딕" pitchFamily="18" charset="-127"/>
              </a:rPr>
              <a:t>lly</a:t>
            </a:r>
            <a:r>
              <a:rPr lang="en-US" sz="1800" b="1" dirty="0">
                <a:solidFill>
                  <a:srgbClr val="0000FF"/>
                </a:solidFill>
                <a:latin typeface="HY견고딕" pitchFamily="18" charset="-127"/>
                <a:ea typeface="HY견고딕" pitchFamily="18" charset="-127"/>
              </a:rPr>
              <a:t> a government bill, but the Legislation and Judiciary Committee</a:t>
            </a:r>
          </a:p>
          <a:p>
            <a:pPr>
              <a:defRPr/>
            </a:pPr>
            <a:r>
              <a:rPr lang="en-US" sz="1800" b="1" dirty="0">
                <a:solidFill>
                  <a:srgbClr val="0000FF"/>
                </a:solidFill>
                <a:latin typeface="HY견고딕" pitchFamily="18" charset="-127"/>
                <a:ea typeface="HY견고딕" pitchFamily="18" charset="-127"/>
              </a:rPr>
              <a:t>         of the National Assembly inserted newly the word act of God </a:t>
            </a:r>
          </a:p>
          <a:p>
            <a:pPr>
              <a:defRPr/>
            </a:pPr>
            <a:r>
              <a:rPr lang="en-US" sz="1800" b="1" dirty="0">
                <a:solidFill>
                  <a:srgbClr val="0000FF"/>
                </a:solidFill>
                <a:latin typeface="HY견고딕" pitchFamily="18" charset="-127"/>
                <a:ea typeface="HY견고딕" pitchFamily="18" charset="-127"/>
              </a:rPr>
              <a:t>         (force majeure) in order to take care of an aviation industry in the </a:t>
            </a:r>
          </a:p>
          <a:p>
            <a:pPr>
              <a:defRPr/>
            </a:pPr>
            <a:r>
              <a:rPr lang="en-US" sz="1800" b="1" dirty="0">
                <a:solidFill>
                  <a:srgbClr val="0000FF"/>
                </a:solidFill>
                <a:latin typeface="HY견고딕" pitchFamily="18" charset="-127"/>
                <a:ea typeface="HY견고딕" pitchFamily="18" charset="-127"/>
              </a:rPr>
              <a:t>         course of deliberation of it.</a:t>
            </a:r>
          </a:p>
          <a:p>
            <a:pPr>
              <a:defRPr/>
            </a:pPr>
            <a:r>
              <a:rPr lang="en-US" sz="1800" b="1" dirty="0">
                <a:solidFill>
                  <a:srgbClr val="C00000"/>
                </a:solidFill>
                <a:latin typeface="HY견고딕" pitchFamily="18" charset="-127"/>
                <a:ea typeface="HY견고딕" pitchFamily="18" charset="-127"/>
              </a:rPr>
              <a:t>   (2) The reason why the KRC Code has adopted the unit of account </a:t>
            </a:r>
          </a:p>
          <a:p>
            <a:pPr>
              <a:defRPr/>
            </a:pPr>
            <a:r>
              <a:rPr lang="en-US" sz="1800" b="1" dirty="0">
                <a:solidFill>
                  <a:srgbClr val="C00000"/>
                </a:solidFill>
                <a:latin typeface="HY견고딕" pitchFamily="18" charset="-127"/>
                <a:ea typeface="HY견고딕" pitchFamily="18" charset="-127"/>
              </a:rPr>
              <a:t>         (SDR) as the limited sum of the compensation for damage of the </a:t>
            </a:r>
          </a:p>
          <a:p>
            <a:pPr>
              <a:defRPr/>
            </a:pPr>
            <a:r>
              <a:rPr lang="en-US" sz="1800" b="1" dirty="0">
                <a:solidFill>
                  <a:srgbClr val="C00000"/>
                </a:solidFill>
                <a:latin typeface="HY견고딕" pitchFamily="18" charset="-127"/>
                <a:ea typeface="HY견고딕" pitchFamily="18" charset="-127"/>
              </a:rPr>
              <a:t>          domestic air cargo carrier was harmonized and accepted a part </a:t>
            </a:r>
          </a:p>
          <a:p>
            <a:pPr>
              <a:defRPr/>
            </a:pPr>
            <a:r>
              <a:rPr lang="en-US" sz="1800" b="1" dirty="0">
                <a:solidFill>
                  <a:srgbClr val="C00000"/>
                </a:solidFill>
                <a:latin typeface="HY견고딕" pitchFamily="18" charset="-127"/>
                <a:ea typeface="HY견고딕" pitchFamily="18" charset="-127"/>
              </a:rPr>
              <a:t>         contents of the international treatise and legislation examples of </a:t>
            </a:r>
          </a:p>
          <a:p>
            <a:pPr>
              <a:defRPr/>
            </a:pPr>
            <a:r>
              <a:rPr lang="en-US" sz="1800" b="1" dirty="0">
                <a:solidFill>
                  <a:srgbClr val="C00000"/>
                </a:solidFill>
                <a:latin typeface="HY견고딕" pitchFamily="18" charset="-127"/>
                <a:ea typeface="HY견고딕" pitchFamily="18" charset="-127"/>
              </a:rPr>
              <a:t>         developed countries in order to keep pace with global trend. </a:t>
            </a:r>
          </a:p>
          <a:p>
            <a:pPr>
              <a:defRPr/>
            </a:pPr>
            <a:endParaRPr lang="en-US" sz="1800" b="1" dirty="0">
              <a:latin typeface="HY견고딕" pitchFamily="18" charset="-127"/>
              <a:ea typeface="HY견고딕" pitchFamily="18" charset="-127"/>
            </a:endParaRPr>
          </a:p>
          <a:p>
            <a:pPr>
              <a:defRPr/>
            </a:pPr>
            <a:r>
              <a:rPr lang="en-US" sz="1800" b="1" dirty="0">
                <a:solidFill>
                  <a:schemeClr val="bg2"/>
                </a:solidFill>
                <a:latin typeface="HY견고딕" pitchFamily="18" charset="-127"/>
                <a:ea typeface="HY견고딕" pitchFamily="18" charset="-127"/>
              </a:rPr>
              <a:t>  </a:t>
            </a:r>
            <a:r>
              <a:rPr lang="en-US" sz="1800" b="1" dirty="0" smtClean="0">
                <a:solidFill>
                  <a:schemeClr val="bg2"/>
                </a:solidFill>
                <a:latin typeface="HY견고딕" pitchFamily="18" charset="-127"/>
                <a:ea typeface="HY견고딕" pitchFamily="18" charset="-127"/>
              </a:rPr>
              <a:t>(3)  The </a:t>
            </a:r>
            <a:r>
              <a:rPr lang="en-US" sz="1800" b="1" dirty="0">
                <a:solidFill>
                  <a:schemeClr val="bg2"/>
                </a:solidFill>
                <a:latin typeface="HY견고딕" pitchFamily="18" charset="-127"/>
                <a:ea typeface="HY견고딕" pitchFamily="18" charset="-127"/>
              </a:rPr>
              <a:t>1975 Montreal Additional Protocol No.1, No 2, No. 3 and </a:t>
            </a:r>
          </a:p>
          <a:p>
            <a:pPr>
              <a:defRPr/>
            </a:pPr>
            <a:r>
              <a:rPr lang="en-US" sz="1800" b="1" dirty="0">
                <a:solidFill>
                  <a:schemeClr val="bg2"/>
                </a:solidFill>
                <a:latin typeface="HY견고딕" pitchFamily="18" charset="-127"/>
                <a:ea typeface="HY견고딕" pitchFamily="18" charset="-127"/>
              </a:rPr>
              <a:t>         Montreal Protocol No. 4, the 1978 Montreal Protocol, UN </a:t>
            </a:r>
            <a:r>
              <a:rPr lang="en-US" sz="1800" b="1" dirty="0" err="1">
                <a:solidFill>
                  <a:schemeClr val="bg2"/>
                </a:solidFill>
                <a:latin typeface="HY견고딕" pitchFamily="18" charset="-127"/>
                <a:ea typeface="HY견고딕" pitchFamily="18" charset="-127"/>
              </a:rPr>
              <a:t>Conven</a:t>
            </a:r>
            <a:r>
              <a:rPr lang="en-US" sz="1800" b="1" dirty="0">
                <a:solidFill>
                  <a:schemeClr val="bg2"/>
                </a:solidFill>
                <a:latin typeface="HY견고딕" pitchFamily="18" charset="-127"/>
                <a:ea typeface="HY견고딕" pitchFamily="18" charset="-127"/>
              </a:rPr>
              <a:t>-</a:t>
            </a:r>
          </a:p>
          <a:p>
            <a:pPr>
              <a:defRPr/>
            </a:pPr>
            <a:r>
              <a:rPr lang="en-US" sz="1800" b="1" dirty="0">
                <a:solidFill>
                  <a:schemeClr val="bg2"/>
                </a:solidFill>
                <a:latin typeface="HY견고딕" pitchFamily="18" charset="-127"/>
                <a:ea typeface="HY견고딕" pitchFamily="18" charset="-127"/>
              </a:rPr>
              <a:t>         </a:t>
            </a:r>
            <a:r>
              <a:rPr lang="en-US" sz="1800" b="1" dirty="0" err="1">
                <a:solidFill>
                  <a:schemeClr val="bg2"/>
                </a:solidFill>
                <a:latin typeface="HY견고딕" pitchFamily="18" charset="-127"/>
                <a:ea typeface="HY견고딕" pitchFamily="18" charset="-127"/>
              </a:rPr>
              <a:t>tion</a:t>
            </a:r>
            <a:r>
              <a:rPr lang="en-US" sz="1800" b="1" dirty="0">
                <a:solidFill>
                  <a:schemeClr val="bg2"/>
                </a:solidFill>
                <a:latin typeface="HY견고딕" pitchFamily="18" charset="-127"/>
                <a:ea typeface="HY견고딕" pitchFamily="18" charset="-127"/>
              </a:rPr>
              <a:t> on International Multimodal Transport of Goods of 1980, </a:t>
            </a:r>
          </a:p>
          <a:p>
            <a:pPr>
              <a:defRPr/>
            </a:pPr>
            <a:r>
              <a:rPr lang="en-US" sz="1800" b="1" dirty="0">
                <a:solidFill>
                  <a:schemeClr val="bg2"/>
                </a:solidFill>
                <a:latin typeface="HY견고딕" pitchFamily="18" charset="-127"/>
                <a:ea typeface="HY견고딕" pitchFamily="18" charset="-127"/>
              </a:rPr>
              <a:t>         Montreal Convention of 1999, Unlawful Interference Convention </a:t>
            </a:r>
          </a:p>
          <a:p>
            <a:pPr>
              <a:defRPr/>
            </a:pPr>
            <a:r>
              <a:rPr lang="en-US" sz="1800" b="1" dirty="0">
                <a:solidFill>
                  <a:schemeClr val="bg2"/>
                </a:solidFill>
                <a:latin typeface="HY견고딕" pitchFamily="18" charset="-127"/>
                <a:ea typeface="HY견고딕" pitchFamily="18" charset="-127"/>
              </a:rPr>
              <a:t>         and General Risk Convention of 2009, the 2012 </a:t>
            </a:r>
            <a:r>
              <a:rPr lang="ko-KR" altLang="en-US" sz="1800" b="1" dirty="0">
                <a:solidFill>
                  <a:schemeClr val="bg2"/>
                </a:solidFill>
                <a:latin typeface="HY견고딕" pitchFamily="18" charset="-127"/>
                <a:ea typeface="HY견고딕" pitchFamily="18" charset="-127"/>
                <a:cs typeface="함초롬바탕" pitchFamily="18" charset="-127"/>
              </a:rPr>
              <a:t>德</a:t>
            </a:r>
            <a:r>
              <a:rPr lang="zh-CN" altLang="en-US" sz="1800" b="1" dirty="0">
                <a:solidFill>
                  <a:schemeClr val="bg2"/>
                </a:solidFill>
                <a:latin typeface="HY견고딕" pitchFamily="18" charset="-127"/>
                <a:ea typeface="HY견고딕" pitchFamily="18" charset="-127"/>
              </a:rPr>
              <a:t>国</a:t>
            </a:r>
            <a:r>
              <a:rPr lang="ko-KR" altLang="en-US" sz="1800" b="1" dirty="0" err="1">
                <a:solidFill>
                  <a:schemeClr val="bg2"/>
                </a:solidFill>
                <a:effectLst>
                  <a:outerShdw blurRad="38100" dist="38100" dir="2700000" algn="tl">
                    <a:srgbClr val="000000">
                      <a:alpha val="43137"/>
                    </a:srgbClr>
                  </a:outerShdw>
                </a:effectLst>
                <a:latin typeface="HY동녘B" pitchFamily="18" charset="-127"/>
                <a:ea typeface="HY동녘B" pitchFamily="18" charset="-127"/>
              </a:rPr>
              <a:t>修订</a:t>
            </a:r>
            <a:r>
              <a:rPr lang="ko-KR" altLang="en-US" sz="1800" b="1" dirty="0" err="1">
                <a:solidFill>
                  <a:schemeClr val="bg2"/>
                </a:solidFill>
                <a:latin typeface="HY견고딕" pitchFamily="18" charset="-127"/>
                <a:ea typeface="HY견고딕" pitchFamily="18" charset="-127"/>
              </a:rPr>
              <a:t>航空运送法</a:t>
            </a:r>
            <a:r>
              <a:rPr lang="en-US" sz="1800" b="1" dirty="0">
                <a:solidFill>
                  <a:schemeClr val="bg2"/>
                </a:solidFill>
                <a:latin typeface="HY견고딕" pitchFamily="18" charset="-127"/>
                <a:ea typeface="HY견고딕" pitchFamily="18" charset="-127"/>
              </a:rPr>
              <a:t> </a:t>
            </a:r>
          </a:p>
          <a:p>
            <a:pPr>
              <a:defRPr/>
            </a:pPr>
            <a:r>
              <a:rPr lang="en-US" sz="1800" b="1" dirty="0">
                <a:solidFill>
                  <a:schemeClr val="bg2"/>
                </a:solidFill>
                <a:latin typeface="HY견고딕" pitchFamily="18" charset="-127"/>
                <a:ea typeface="HY견고딕" pitchFamily="18" charset="-127"/>
              </a:rPr>
              <a:t>         and </a:t>
            </a:r>
            <a:r>
              <a:rPr lang="ko-KR" altLang="en-US" sz="1800" b="1" dirty="0" err="1">
                <a:solidFill>
                  <a:schemeClr val="bg2"/>
                </a:solidFill>
                <a:latin typeface="HY견고딕" pitchFamily="18" charset="-127"/>
                <a:ea typeface="HY견고딕" pitchFamily="18" charset="-127"/>
              </a:rPr>
              <a:t>中国民用航空法</a:t>
            </a:r>
            <a:r>
              <a:rPr lang="en-US" altLang="ko-KR" sz="1800" b="1" dirty="0">
                <a:solidFill>
                  <a:schemeClr val="bg2"/>
                </a:solidFill>
                <a:latin typeface="HY견고딕" pitchFamily="18" charset="-127"/>
                <a:ea typeface="HY견고딕" pitchFamily="18" charset="-127"/>
              </a:rPr>
              <a:t> </a:t>
            </a:r>
            <a:r>
              <a:rPr lang="en-US" sz="1800" b="1" dirty="0">
                <a:solidFill>
                  <a:schemeClr val="bg2"/>
                </a:solidFill>
                <a:latin typeface="HY견고딕" pitchFamily="18" charset="-127"/>
                <a:ea typeface="HY견고딕" pitchFamily="18" charset="-127"/>
              </a:rPr>
              <a:t>had adopted SDR as the </a:t>
            </a:r>
            <a:r>
              <a:rPr lang="en-US" sz="1800" b="1" dirty="0" err="1" smtClean="0">
                <a:solidFill>
                  <a:schemeClr val="bg2"/>
                </a:solidFill>
                <a:latin typeface="HY견고딕" pitchFamily="18" charset="-127"/>
                <a:ea typeface="HY견고딕" pitchFamily="18" charset="-127"/>
              </a:rPr>
              <a:t>limitted</a:t>
            </a:r>
            <a:r>
              <a:rPr lang="en-US" sz="1800" b="1" dirty="0" smtClean="0">
                <a:solidFill>
                  <a:schemeClr val="bg2"/>
                </a:solidFill>
                <a:latin typeface="HY견고딕" pitchFamily="18" charset="-127"/>
                <a:ea typeface="HY견고딕" pitchFamily="18" charset="-127"/>
              </a:rPr>
              <a:t> </a:t>
            </a:r>
            <a:r>
              <a:rPr lang="en-US" sz="1800" b="1" dirty="0">
                <a:solidFill>
                  <a:schemeClr val="bg2"/>
                </a:solidFill>
                <a:latin typeface="HY견고딕" pitchFamily="18" charset="-127"/>
                <a:ea typeface="HY견고딕" pitchFamily="18" charset="-127"/>
              </a:rPr>
              <a:t>sum of the </a:t>
            </a:r>
          </a:p>
          <a:p>
            <a:pPr>
              <a:defRPr/>
            </a:pPr>
            <a:r>
              <a:rPr lang="en-US" sz="1800" b="1" dirty="0">
                <a:solidFill>
                  <a:schemeClr val="bg2"/>
                </a:solidFill>
                <a:latin typeface="HY견고딕" pitchFamily="18" charset="-127"/>
                <a:ea typeface="HY견고딕" pitchFamily="18" charset="-127"/>
              </a:rPr>
              <a:t>         compensation for damage of air carrier.</a:t>
            </a:r>
          </a:p>
          <a:p>
            <a:pPr>
              <a:defRPr/>
            </a:pPr>
            <a:r>
              <a:rPr lang="en-US" sz="1800" dirty="0">
                <a:solidFill>
                  <a:schemeClr val="bg2"/>
                </a:solidFill>
                <a:latin typeface="HY견고딕" pitchFamily="18" charset="-127"/>
                <a:ea typeface="HY견고딕" pitchFamily="18" charset="-127"/>
              </a:rPr>
              <a:t> </a:t>
            </a:r>
          </a:p>
        </p:txBody>
      </p:sp>
      <p:sp>
        <p:nvSpPr>
          <p:cNvPr id="4" name="직사각형 3"/>
          <p:cNvSpPr/>
          <p:nvPr/>
        </p:nvSpPr>
        <p:spPr>
          <a:xfrm>
            <a:off x="0" y="0"/>
            <a:ext cx="9144000" cy="707886"/>
          </a:xfrm>
          <a:prstGeom prst="rect">
            <a:avLst/>
          </a:prstGeom>
          <a:solidFill>
            <a:srgbClr val="FFFF00"/>
          </a:solidFill>
          <a:ln>
            <a:solidFill>
              <a:schemeClr val="accent1"/>
            </a:solidFill>
          </a:ln>
        </p:spPr>
        <p:txBody>
          <a:bodyPr wrap="square">
            <a:spAutoFit/>
          </a:bodyPr>
          <a:lstStyle/>
          <a:p>
            <a:pPr lvl="0" algn="ctr" latinLnBrk="1"/>
            <a:endPar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endParaRPr>
          </a:p>
          <a:p>
            <a:pPr lvl="0" algn="ctr"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6. </a:t>
            </a:r>
            <a:r>
              <a:rPr lang="en-US" altLang="ko-KR" sz="2000" b="1" dirty="0" smtClean="0">
                <a:solidFill>
                  <a:srgbClr val="FF0000"/>
                </a:solidFill>
                <a:effectLst>
                  <a:outerShdw blurRad="38100" dist="38100" dir="2700000" algn="tl">
                    <a:srgbClr val="000000">
                      <a:alpha val="43137"/>
                    </a:srgbClr>
                  </a:outerShdw>
                </a:effectLst>
              </a:rPr>
              <a:t>Air carrier’s liability under the Korean Revised Commercial Act </a:t>
            </a:r>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(7)</a:t>
            </a:r>
            <a:endPar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6</a:t>
            </a:fld>
            <a:endParaRPr lang="en-US" altLang="ko-KR"/>
          </a:p>
        </p:txBody>
      </p:sp>
      <p:pic>
        <p:nvPicPr>
          <p:cNvPr id="97282" name="Picture 2" descr="Chart showing altitudes of planes flying over the Java Sea at the time of the AirAsia 8501 disappearance"/>
          <p:cNvPicPr>
            <a:picLocks noChangeAspect="1" noChangeArrowheads="1"/>
          </p:cNvPicPr>
          <p:nvPr/>
        </p:nvPicPr>
        <p:blipFill>
          <a:blip r:embed="rId2" cstate="print"/>
          <a:srcRect/>
          <a:stretch>
            <a:fillRect/>
          </a:stretch>
        </p:blipFill>
        <p:spPr bwMode="auto">
          <a:xfrm>
            <a:off x="0" y="468922"/>
            <a:ext cx="9144000" cy="6389078"/>
          </a:xfrm>
          <a:prstGeom prst="rect">
            <a:avLst/>
          </a:prstGeom>
          <a:noFill/>
        </p:spPr>
      </p:pic>
      <p:sp>
        <p:nvSpPr>
          <p:cNvPr id="4" name="직사각형 3"/>
          <p:cNvSpPr/>
          <p:nvPr/>
        </p:nvSpPr>
        <p:spPr>
          <a:xfrm>
            <a:off x="1088136" y="4690872"/>
            <a:ext cx="7040880" cy="584775"/>
          </a:xfrm>
          <a:prstGeom prst="rect">
            <a:avLst/>
          </a:prstGeom>
        </p:spPr>
        <p:txBody>
          <a:bodyPr wrap="square">
            <a:spAutoFit/>
          </a:bodyPr>
          <a:lstStyle/>
          <a:p>
            <a:pPr algn="ctr"/>
            <a:r>
              <a:rPr lang="en-US" altLang="ko-KR" sz="1600" b="1" dirty="0" smtClean="0">
                <a:solidFill>
                  <a:srgbClr val="0000FF"/>
                </a:solidFill>
              </a:rPr>
              <a:t>The </a:t>
            </a:r>
            <a:r>
              <a:rPr lang="en-US" altLang="ko-KR" sz="1600" b="1" dirty="0" err="1" smtClean="0">
                <a:solidFill>
                  <a:srgbClr val="0000FF"/>
                </a:solidFill>
              </a:rPr>
              <a:t>AirAsia</a:t>
            </a:r>
            <a:r>
              <a:rPr lang="en-US" altLang="ko-KR" sz="1600" b="1" dirty="0" smtClean="0">
                <a:solidFill>
                  <a:srgbClr val="0000FF"/>
                </a:solidFill>
              </a:rPr>
              <a:t> jet was reported to be the lowest-flying plane in the region at the time of its disappearance.</a:t>
            </a:r>
            <a:endParaRPr lang="ko-KR" altLang="en-US" sz="1600" b="1" dirty="0">
              <a:solidFill>
                <a:srgbClr val="0000FF"/>
              </a:solidFill>
            </a:endParaRPr>
          </a:p>
        </p:txBody>
      </p:sp>
      <p:sp>
        <p:nvSpPr>
          <p:cNvPr id="8" name="직사각형 7"/>
          <p:cNvSpPr/>
          <p:nvPr/>
        </p:nvSpPr>
        <p:spPr>
          <a:xfrm>
            <a:off x="1088136" y="5275649"/>
            <a:ext cx="7187184" cy="603943"/>
          </a:xfrm>
          <a:prstGeom prst="rect">
            <a:avLst/>
          </a:prstGeom>
        </p:spPr>
        <p:txBody>
          <a:bodyPr wrap="square">
            <a:spAutoFit/>
          </a:bodyPr>
          <a:lstStyle/>
          <a:p>
            <a:r>
              <a:rPr lang="en-US" altLang="ko-KR" sz="1600" b="1" dirty="0" smtClean="0">
                <a:solidFill>
                  <a:srgbClr val="FF0000"/>
                </a:solidFill>
              </a:rPr>
              <a:t>It was in an area near the equator known for thunderstorms, where trade winds from the northern and southern hemispheres intersect. </a:t>
            </a:r>
            <a:endParaRPr lang="ko-KR" altLang="en-US" sz="1600" b="1" dirty="0">
              <a:solidFill>
                <a:srgbClr val="FF0000"/>
              </a:solidFill>
            </a:endParaRPr>
          </a:p>
        </p:txBody>
      </p:sp>
      <p:sp>
        <p:nvSpPr>
          <p:cNvPr id="9" name="직사각형 8"/>
          <p:cNvSpPr/>
          <p:nvPr/>
        </p:nvSpPr>
        <p:spPr>
          <a:xfrm>
            <a:off x="0" y="6531429"/>
            <a:ext cx="9144000" cy="523220"/>
          </a:xfrm>
          <a:prstGeom prst="rect">
            <a:avLst/>
          </a:prstGeom>
          <a:solidFill>
            <a:srgbClr val="0000FF"/>
          </a:solidFill>
        </p:spPr>
        <p:txBody>
          <a:bodyPr wrap="square">
            <a:spAutoFit/>
          </a:bodyPr>
          <a:lstStyle/>
          <a:p>
            <a:pPr algn="ctr"/>
            <a:r>
              <a:rPr lang="en-US" altLang="ko-KR" sz="1400" b="1" dirty="0" smtClean="0">
                <a:solidFill>
                  <a:srgbClr val="FFFFFF"/>
                </a:solidFill>
                <a:effectLst>
                  <a:outerShdw blurRad="38100" dist="38100" dir="2700000" algn="tl">
                    <a:srgbClr val="000000">
                      <a:alpha val="43137"/>
                    </a:srgbClr>
                  </a:outerShdw>
                </a:effectLst>
              </a:rPr>
              <a:t>The pilot contacted air traffic control at 06:12 local time to request permission to climb to 38,000ft (11,000m) from 32,000ft to avoid big storm clouds - a common occurrence in the area.</a:t>
            </a:r>
            <a:endParaRPr lang="ko-KR" altLang="en-US" sz="1400" b="1" dirty="0">
              <a:solidFill>
                <a:srgbClr val="FFFFFF"/>
              </a:solidFill>
              <a:effectLst>
                <a:outerShdw blurRad="38100" dist="38100" dir="2700000" algn="tl">
                  <a:srgbClr val="000000">
                    <a:alpha val="43137"/>
                  </a:srgbClr>
                </a:outerShdw>
              </a:effectLst>
            </a:endParaRPr>
          </a:p>
        </p:txBody>
      </p:sp>
      <p:sp>
        <p:nvSpPr>
          <p:cNvPr id="10" name="직사각형 9"/>
          <p:cNvSpPr/>
          <p:nvPr/>
        </p:nvSpPr>
        <p:spPr>
          <a:xfrm>
            <a:off x="0" y="-205272"/>
            <a:ext cx="9144000" cy="646331"/>
          </a:xfrm>
          <a:prstGeom prst="rect">
            <a:avLst/>
          </a:prstGeom>
          <a:solidFill>
            <a:srgbClr val="0000FF"/>
          </a:solidFill>
        </p:spPr>
        <p:txBody>
          <a:bodyPr wrap="square">
            <a:spAutoFit/>
          </a:bodyPr>
          <a:lstStyle/>
          <a:p>
            <a:pPr algn="ctr"/>
            <a:r>
              <a:rPr lang="en-US" altLang="ko-KR" sz="1800" b="1" dirty="0" smtClean="0">
                <a:solidFill>
                  <a:srgbClr val="FFFFFF"/>
                </a:solidFill>
              </a:rPr>
              <a:t>Officials said heavy air traffic in the area meant he was not given </a:t>
            </a:r>
          </a:p>
          <a:p>
            <a:pPr algn="ctr"/>
            <a:r>
              <a:rPr lang="en-US" altLang="ko-KR" sz="1800" b="1" dirty="0" smtClean="0">
                <a:solidFill>
                  <a:srgbClr val="FFFFFF"/>
                </a:solidFill>
              </a:rPr>
              <a:t>Permission </a:t>
            </a:r>
            <a:r>
              <a:rPr lang="en-US" altLang="ko-KR" sz="1600" b="1" dirty="0" smtClean="0">
                <a:solidFill>
                  <a:srgbClr val="FFFFFF"/>
                </a:solidFill>
              </a:rPr>
              <a:t>to do so straight away.</a:t>
            </a:r>
            <a:endParaRPr lang="ko-KR" altLang="en-US" sz="1600" b="1" dirty="0">
              <a:solidFill>
                <a:srgbClr val="FFFFFF"/>
              </a:solidFill>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213E8AF9-4DD0-4066-95F3-658E38FCCA35}" type="slidenum">
              <a:rPr lang="en-US" altLang="ko-KR" smtClean="0"/>
              <a:pPr>
                <a:defRPr/>
              </a:pPr>
              <a:t>60</a:t>
            </a:fld>
            <a:endParaRPr lang="en-US" altLang="ko-KR"/>
          </a:p>
        </p:txBody>
      </p:sp>
      <p:sp>
        <p:nvSpPr>
          <p:cNvPr id="3" name="직사각형 2"/>
          <p:cNvSpPr/>
          <p:nvPr/>
        </p:nvSpPr>
        <p:spPr>
          <a:xfrm>
            <a:off x="0" y="671513"/>
            <a:ext cx="9144000" cy="6463308"/>
          </a:xfrm>
          <a:prstGeom prst="rect">
            <a:avLst/>
          </a:prstGeom>
          <a:solidFill>
            <a:srgbClr val="FFFFFF"/>
          </a:solidFill>
        </p:spPr>
        <p:txBody>
          <a:bodyPr>
            <a:spAutoFit/>
          </a:bodyPr>
          <a:lstStyle/>
          <a:p>
            <a:pPr>
              <a:defRPr/>
            </a:pPr>
            <a:r>
              <a:rPr lang="en-US" sz="1800" dirty="0">
                <a:latin typeface="HY견고딕" pitchFamily="18" charset="-127"/>
                <a:ea typeface="HY견고딕" pitchFamily="18" charset="-127"/>
              </a:rPr>
              <a:t>    </a:t>
            </a:r>
          </a:p>
          <a:p>
            <a:pPr>
              <a:defRPr/>
            </a:pPr>
            <a:r>
              <a:rPr lang="en-US" sz="1400" b="1" dirty="0">
                <a:solidFill>
                  <a:schemeClr val="bg2"/>
                </a:solidFill>
                <a:latin typeface="HY견고딕" pitchFamily="18" charset="-127"/>
                <a:ea typeface="HY견고딕" pitchFamily="18" charset="-127"/>
              </a:rPr>
              <a:t>  </a:t>
            </a:r>
            <a:r>
              <a:rPr lang="en-US" altLang="ko-KR" sz="1400" b="1" dirty="0" smtClean="0">
                <a:solidFill>
                  <a:schemeClr val="bg2"/>
                </a:solidFill>
                <a:latin typeface="HY견고딕" pitchFamily="18" charset="-127"/>
                <a:ea typeface="HY견고딕" pitchFamily="18" charset="-127"/>
                <a:cs typeface="Times New Roman" pitchFamily="18" charset="0"/>
              </a:rPr>
              <a:t> </a:t>
            </a:r>
            <a:r>
              <a:rPr lang="en-US" altLang="ko-KR" sz="1400" b="1" dirty="0" smtClean="0">
                <a:solidFill>
                  <a:schemeClr val="bg2"/>
                </a:solidFill>
                <a:latin typeface="HY견고딕" pitchFamily="18" charset="-127"/>
                <a:ea typeface="HY견고딕" pitchFamily="18" charset="-127"/>
              </a:rPr>
              <a:t>● </a:t>
            </a:r>
            <a:r>
              <a:rPr lang="en-US" sz="1400" b="1" dirty="0" smtClean="0">
                <a:solidFill>
                  <a:schemeClr val="bg2"/>
                </a:solidFill>
                <a:latin typeface="HY견고딕" pitchFamily="18" charset="-127"/>
                <a:ea typeface="HY견고딕" pitchFamily="18" charset="-127"/>
              </a:rPr>
              <a:t> </a:t>
            </a:r>
            <a:r>
              <a:rPr lang="en-US" sz="1800" b="1" dirty="0" smtClean="0">
                <a:solidFill>
                  <a:schemeClr val="bg2"/>
                </a:solidFill>
                <a:latin typeface="HY견고딕" pitchFamily="18" charset="-127"/>
                <a:ea typeface="HY견고딕" pitchFamily="18" charset="-127"/>
              </a:rPr>
              <a:t>The </a:t>
            </a:r>
            <a:r>
              <a:rPr lang="en-US" sz="1800" b="1" dirty="0">
                <a:solidFill>
                  <a:schemeClr val="bg2"/>
                </a:solidFill>
                <a:latin typeface="HY견고딕" pitchFamily="18" charset="-127"/>
                <a:ea typeface="HY견고딕" pitchFamily="18" charset="-127"/>
              </a:rPr>
              <a:t>payment of the advance payment (</a:t>
            </a:r>
            <a:r>
              <a:rPr lang="ko-KR" altLang="en-US" sz="1800" b="1" dirty="0" err="1">
                <a:solidFill>
                  <a:schemeClr val="bg2"/>
                </a:solidFill>
                <a:latin typeface="HY견고딕" pitchFamily="18" charset="-127"/>
                <a:ea typeface="HY견고딕" pitchFamily="18" charset="-127"/>
              </a:rPr>
              <a:t>先給金的支給</a:t>
            </a:r>
            <a:r>
              <a:rPr lang="en-US" altLang="ko-KR" sz="1800" b="1" dirty="0">
                <a:solidFill>
                  <a:schemeClr val="bg2"/>
                </a:solidFill>
                <a:latin typeface="HY견고딕" pitchFamily="18" charset="-127"/>
                <a:ea typeface="HY견고딕" pitchFamily="18" charset="-127"/>
              </a:rPr>
              <a:t>: </a:t>
            </a:r>
            <a:r>
              <a:rPr lang="en-US" sz="1800" b="1" dirty="0" smtClean="0">
                <a:solidFill>
                  <a:schemeClr val="bg2"/>
                </a:solidFill>
                <a:latin typeface="HY견고딕" pitchFamily="18" charset="-127"/>
                <a:ea typeface="HY견고딕" pitchFamily="18" charset="-127"/>
              </a:rPr>
              <a:t> </a:t>
            </a:r>
            <a:r>
              <a:rPr lang="en-US" sz="1800" b="1" dirty="0">
                <a:solidFill>
                  <a:schemeClr val="bg2"/>
                </a:solidFill>
                <a:latin typeface="HY견고딕" pitchFamily="18" charset="-127"/>
                <a:ea typeface="HY견고딕" pitchFamily="18" charset="-127"/>
              </a:rPr>
              <a:t>Article 906 of </a:t>
            </a:r>
            <a:r>
              <a:rPr lang="en-US" sz="1800" b="1" dirty="0" smtClean="0">
                <a:solidFill>
                  <a:schemeClr val="bg2"/>
                </a:solidFill>
                <a:latin typeface="HY견고딕" pitchFamily="18" charset="-127"/>
                <a:ea typeface="HY견고딕" pitchFamily="18" charset="-127"/>
              </a:rPr>
              <a:t>the</a:t>
            </a:r>
          </a:p>
          <a:p>
            <a:pPr>
              <a:defRPr/>
            </a:pPr>
            <a:r>
              <a:rPr lang="en-US" sz="1800" b="1" dirty="0" smtClean="0">
                <a:solidFill>
                  <a:schemeClr val="bg2"/>
                </a:solidFill>
                <a:latin typeface="HY견고딕" pitchFamily="18" charset="-127"/>
                <a:ea typeface="HY견고딕" pitchFamily="18" charset="-127"/>
              </a:rPr>
              <a:t>                                                                                         </a:t>
            </a:r>
            <a:r>
              <a:rPr lang="en-US" sz="1800" b="1" dirty="0">
                <a:solidFill>
                  <a:schemeClr val="bg2"/>
                </a:solidFill>
                <a:latin typeface="HY견고딕" pitchFamily="18" charset="-127"/>
                <a:ea typeface="HY견고딕" pitchFamily="18" charset="-127"/>
              </a:rPr>
              <a:t>KRC </a:t>
            </a:r>
            <a:r>
              <a:rPr lang="en-US" altLang="ko-KR" sz="1800" b="1" dirty="0" smtClean="0">
                <a:solidFill>
                  <a:schemeClr val="bg2"/>
                </a:solidFill>
                <a:latin typeface="HY견고딕" pitchFamily="18" charset="-127"/>
                <a:ea typeface="HY견고딕" pitchFamily="18" charset="-127"/>
              </a:rPr>
              <a:t>Act</a:t>
            </a:r>
            <a:r>
              <a:rPr lang="en-US" sz="1800" b="1" dirty="0" smtClean="0">
                <a:solidFill>
                  <a:schemeClr val="bg2"/>
                </a:solidFill>
                <a:latin typeface="HY견고딕" pitchFamily="18" charset="-127"/>
                <a:ea typeface="HY견고딕" pitchFamily="18" charset="-127"/>
              </a:rPr>
              <a:t>)</a:t>
            </a:r>
            <a:endParaRPr lang="en-US" sz="1800" b="1" dirty="0">
              <a:solidFill>
                <a:schemeClr val="bg2"/>
              </a:solidFill>
              <a:latin typeface="HY견고딕" pitchFamily="18" charset="-127"/>
              <a:ea typeface="HY견고딕" pitchFamily="18" charset="-127"/>
            </a:endParaRPr>
          </a:p>
          <a:p>
            <a:pPr>
              <a:defRPr/>
            </a:pPr>
            <a:r>
              <a:rPr lang="en-US" sz="1800" b="1" dirty="0">
                <a:solidFill>
                  <a:srgbClr val="3333FF"/>
                </a:solidFill>
                <a:latin typeface="HY견고딕" pitchFamily="18" charset="-127"/>
                <a:ea typeface="HY견고딕" pitchFamily="18" charset="-127"/>
              </a:rPr>
              <a:t>     (1) It is necessary for us to codify newly that in the case of aircraft</a:t>
            </a:r>
          </a:p>
          <a:p>
            <a:pPr>
              <a:defRPr/>
            </a:pPr>
            <a:r>
              <a:rPr lang="en-US" sz="1800" b="1" dirty="0">
                <a:solidFill>
                  <a:srgbClr val="3333FF"/>
                </a:solidFill>
                <a:latin typeface="HY견고딕" pitchFamily="18" charset="-127"/>
                <a:ea typeface="HY견고딕" pitchFamily="18" charset="-127"/>
              </a:rPr>
              <a:t>          accidents resulting in death or injury of passengers, the </a:t>
            </a:r>
          </a:p>
          <a:p>
            <a:pPr>
              <a:defRPr/>
            </a:pPr>
            <a:r>
              <a:rPr lang="en-US" sz="1800" b="1" dirty="0">
                <a:solidFill>
                  <a:srgbClr val="3333FF"/>
                </a:solidFill>
                <a:latin typeface="HY견고딕" pitchFamily="18" charset="-127"/>
                <a:ea typeface="HY견고딕" pitchFamily="18" charset="-127"/>
              </a:rPr>
              <a:t>          air carrier shall make advance payments without delay to the </a:t>
            </a:r>
          </a:p>
          <a:p>
            <a:pPr>
              <a:defRPr/>
            </a:pPr>
            <a:r>
              <a:rPr lang="en-US" sz="1800" b="1" dirty="0">
                <a:solidFill>
                  <a:srgbClr val="3333FF"/>
                </a:solidFill>
                <a:latin typeface="HY견고딕" pitchFamily="18" charset="-127"/>
                <a:ea typeface="HY견고딕" pitchFamily="18" charset="-127"/>
              </a:rPr>
              <a:t>          victims who are entitled to claim compensation in order to meet </a:t>
            </a:r>
          </a:p>
          <a:p>
            <a:pPr>
              <a:defRPr/>
            </a:pPr>
            <a:r>
              <a:rPr lang="en-US" sz="1800" b="1" dirty="0">
                <a:solidFill>
                  <a:srgbClr val="3333FF"/>
                </a:solidFill>
                <a:latin typeface="HY견고딕" pitchFamily="18" charset="-127"/>
                <a:ea typeface="HY견고딕" pitchFamily="18" charset="-127"/>
              </a:rPr>
              <a:t>          the immediate economic needs of such victims. </a:t>
            </a:r>
          </a:p>
          <a:p>
            <a:pPr>
              <a:defRPr/>
            </a:pPr>
            <a:endParaRPr lang="en-US" sz="1800" b="1" dirty="0">
              <a:solidFill>
                <a:srgbClr val="3333FF"/>
              </a:solidFill>
              <a:latin typeface="HY견고딕" pitchFamily="18" charset="-127"/>
              <a:ea typeface="HY견고딕" pitchFamily="18" charset="-127"/>
            </a:endParaRPr>
          </a:p>
          <a:p>
            <a:pPr>
              <a:defRPr/>
            </a:pPr>
            <a:r>
              <a:rPr lang="en-US" sz="1800" b="1" dirty="0">
                <a:latin typeface="HY견고딕" pitchFamily="18" charset="-127"/>
                <a:ea typeface="HY견고딕" pitchFamily="18" charset="-127"/>
              </a:rPr>
              <a:t>          </a:t>
            </a:r>
            <a:r>
              <a:rPr lang="en-US" sz="1800" b="1" dirty="0">
                <a:solidFill>
                  <a:schemeClr val="accent1">
                    <a:lumMod val="75000"/>
                  </a:schemeClr>
                </a:solidFill>
                <a:latin typeface="HY견고딕" pitchFamily="18" charset="-127"/>
                <a:ea typeface="HY견고딕" pitchFamily="18" charset="-127"/>
              </a:rPr>
              <a:t>Such advance payments shall not constitute a recognition of </a:t>
            </a:r>
          </a:p>
          <a:p>
            <a:pPr>
              <a:defRPr/>
            </a:pPr>
            <a:r>
              <a:rPr lang="en-US" sz="1800" b="1" dirty="0">
                <a:solidFill>
                  <a:schemeClr val="accent1">
                    <a:lumMod val="75000"/>
                  </a:schemeClr>
                </a:solidFill>
                <a:latin typeface="HY견고딕" pitchFamily="18" charset="-127"/>
                <a:ea typeface="HY견고딕" pitchFamily="18" charset="-127"/>
              </a:rPr>
              <a:t>          liability and may be offset against any amounts subsequently </a:t>
            </a:r>
          </a:p>
          <a:p>
            <a:pPr>
              <a:defRPr/>
            </a:pPr>
            <a:r>
              <a:rPr lang="en-US" sz="1800" b="1" dirty="0">
                <a:solidFill>
                  <a:schemeClr val="accent1">
                    <a:lumMod val="75000"/>
                  </a:schemeClr>
                </a:solidFill>
                <a:latin typeface="HY견고딕" pitchFamily="18" charset="-127"/>
                <a:ea typeface="HY견고딕" pitchFamily="18" charset="-127"/>
              </a:rPr>
              <a:t>          paid as damages by the carrier.</a:t>
            </a:r>
          </a:p>
          <a:p>
            <a:pPr>
              <a:defRPr/>
            </a:pPr>
            <a:r>
              <a:rPr lang="en-US" sz="1800" b="1" dirty="0">
                <a:solidFill>
                  <a:srgbClr val="990099"/>
                </a:solidFill>
                <a:latin typeface="HY견고딕" pitchFamily="18" charset="-127"/>
                <a:ea typeface="HY견고딕" pitchFamily="18" charset="-127"/>
              </a:rPr>
              <a:t>    (2) By substantially solves the familiar economic difficulties due to </a:t>
            </a:r>
          </a:p>
          <a:p>
            <a:pPr>
              <a:defRPr/>
            </a:pPr>
            <a:r>
              <a:rPr lang="en-US" sz="1800" b="1" dirty="0">
                <a:solidFill>
                  <a:srgbClr val="990099"/>
                </a:solidFill>
                <a:latin typeface="HY견고딕" pitchFamily="18" charset="-127"/>
                <a:ea typeface="HY견고딕" pitchFamily="18" charset="-127"/>
              </a:rPr>
              <a:t>         accident or their families, is expected to contribute to the</a:t>
            </a:r>
          </a:p>
          <a:p>
            <a:pPr>
              <a:defRPr/>
            </a:pPr>
            <a:r>
              <a:rPr lang="en-US" sz="1800" b="1" dirty="0">
                <a:solidFill>
                  <a:srgbClr val="990099"/>
                </a:solidFill>
                <a:latin typeface="HY견고딕" pitchFamily="18" charset="-127"/>
                <a:ea typeface="HY견고딕" pitchFamily="18" charset="-127"/>
              </a:rPr>
              <a:t>         protection of the interests of victims. </a:t>
            </a:r>
          </a:p>
          <a:p>
            <a:pPr>
              <a:defRPr/>
            </a:pPr>
            <a:r>
              <a:rPr lang="en-US" sz="1800" b="1" dirty="0">
                <a:solidFill>
                  <a:srgbClr val="FF0000"/>
                </a:solidFill>
                <a:latin typeface="HY견고딕" pitchFamily="18" charset="-127"/>
                <a:ea typeface="HY견고딕" pitchFamily="18" charset="-127"/>
              </a:rPr>
              <a:t>    [Comment] </a:t>
            </a:r>
          </a:p>
          <a:p>
            <a:pPr>
              <a:defRPr/>
            </a:pPr>
            <a:r>
              <a:rPr lang="en-US" sz="1800" b="1" dirty="0">
                <a:latin typeface="HY견고딕" pitchFamily="18" charset="-127"/>
                <a:ea typeface="HY견고딕" pitchFamily="18" charset="-127"/>
              </a:rPr>
              <a:t>     </a:t>
            </a:r>
            <a:r>
              <a:rPr lang="en-US" sz="1800" b="1" dirty="0">
                <a:solidFill>
                  <a:schemeClr val="accent6">
                    <a:lumMod val="75000"/>
                  </a:schemeClr>
                </a:solidFill>
                <a:latin typeface="HY견고딕" pitchFamily="18" charset="-127"/>
                <a:ea typeface="HY견고딕" pitchFamily="18" charset="-127"/>
              </a:rPr>
              <a:t>If the death or injury of passengers caused by aircraft accident </a:t>
            </a:r>
          </a:p>
          <a:p>
            <a:pPr>
              <a:defRPr/>
            </a:pPr>
            <a:r>
              <a:rPr lang="en-US" sz="1800" b="1" dirty="0">
                <a:solidFill>
                  <a:schemeClr val="accent6">
                    <a:lumMod val="75000"/>
                  </a:schemeClr>
                </a:solidFill>
                <a:latin typeface="HY견고딕" pitchFamily="18" charset="-127"/>
                <a:ea typeface="HY견고딕" pitchFamily="18" charset="-127"/>
              </a:rPr>
              <a:t>     occurs, prescribes the legal basis that can be paid in advance the </a:t>
            </a:r>
          </a:p>
          <a:p>
            <a:pPr>
              <a:defRPr/>
            </a:pPr>
            <a:r>
              <a:rPr lang="en-US" sz="1800" b="1" dirty="0">
                <a:solidFill>
                  <a:schemeClr val="accent6">
                    <a:lumMod val="75000"/>
                  </a:schemeClr>
                </a:solidFill>
                <a:latin typeface="HY견고딕" pitchFamily="18" charset="-127"/>
                <a:ea typeface="HY견고딕" pitchFamily="18" charset="-127"/>
              </a:rPr>
              <a:t>     cost of treatment of the injured and bereaved families for burial </a:t>
            </a:r>
          </a:p>
          <a:p>
            <a:pPr>
              <a:defRPr/>
            </a:pPr>
            <a:r>
              <a:rPr lang="en-US" sz="1800" b="1" dirty="0">
                <a:solidFill>
                  <a:schemeClr val="accent6">
                    <a:lumMod val="75000"/>
                  </a:schemeClr>
                </a:solidFill>
                <a:latin typeface="HY견고딕" pitchFamily="18" charset="-127"/>
                <a:ea typeface="HY견고딕" pitchFamily="18" charset="-127"/>
              </a:rPr>
              <a:t>     expense needed urgent time.</a:t>
            </a:r>
          </a:p>
          <a:p>
            <a:pPr>
              <a:defRPr/>
            </a:pPr>
            <a:r>
              <a:rPr lang="en-US" sz="1800" b="1" dirty="0">
                <a:solidFill>
                  <a:srgbClr val="FF0000"/>
                </a:solidFill>
                <a:latin typeface="HY견고딕" pitchFamily="18" charset="-127"/>
                <a:ea typeface="HY견고딕" pitchFamily="18" charset="-127"/>
              </a:rPr>
              <a:t>    [Example of Legislation : </a:t>
            </a:r>
            <a:r>
              <a:rPr lang="en-US" sz="1800" b="1" dirty="0" err="1">
                <a:solidFill>
                  <a:srgbClr val="FF0000"/>
                </a:solidFill>
                <a:latin typeface="HY견고딕" pitchFamily="18" charset="-127"/>
                <a:ea typeface="HY견고딕" pitchFamily="18" charset="-127"/>
              </a:rPr>
              <a:t>立法例</a:t>
            </a:r>
            <a:r>
              <a:rPr lang="en-US" sz="1800" b="1" dirty="0">
                <a:solidFill>
                  <a:srgbClr val="FF0000"/>
                </a:solidFill>
                <a:latin typeface="HY견고딕" pitchFamily="18" charset="-127"/>
                <a:ea typeface="HY견고딕" pitchFamily="18" charset="-127"/>
              </a:rPr>
              <a:t> ] </a:t>
            </a:r>
          </a:p>
          <a:p>
            <a:pPr>
              <a:defRPr/>
            </a:pPr>
            <a:r>
              <a:rPr lang="en-US" sz="1800" b="1" dirty="0">
                <a:latin typeface="HY견고딕" pitchFamily="18" charset="-127"/>
                <a:ea typeface="HY견고딕" pitchFamily="18" charset="-127"/>
              </a:rPr>
              <a:t>     </a:t>
            </a:r>
            <a:r>
              <a:rPr lang="en-US" sz="1800" b="1" dirty="0">
                <a:solidFill>
                  <a:schemeClr val="bg2"/>
                </a:solidFill>
                <a:latin typeface="HY견고딕" pitchFamily="18" charset="-127"/>
                <a:ea typeface="HY견고딕" pitchFamily="18" charset="-127"/>
              </a:rPr>
              <a:t>Article 28 of the 1999 Montreal Convention</a:t>
            </a:r>
          </a:p>
          <a:p>
            <a:pPr>
              <a:defRPr/>
            </a:pPr>
            <a:endParaRPr lang="en-US" sz="1800" dirty="0">
              <a:latin typeface="HY견고딕" pitchFamily="18" charset="-127"/>
              <a:ea typeface="HY견고딕" pitchFamily="18" charset="-127"/>
            </a:endParaRPr>
          </a:p>
        </p:txBody>
      </p:sp>
      <p:sp>
        <p:nvSpPr>
          <p:cNvPr id="4" name="직사각형 3"/>
          <p:cNvSpPr/>
          <p:nvPr/>
        </p:nvSpPr>
        <p:spPr>
          <a:xfrm>
            <a:off x="0" y="0"/>
            <a:ext cx="9144000" cy="707886"/>
          </a:xfrm>
          <a:prstGeom prst="rect">
            <a:avLst/>
          </a:prstGeom>
          <a:solidFill>
            <a:srgbClr val="FFFF00"/>
          </a:solidFill>
          <a:ln>
            <a:solidFill>
              <a:schemeClr val="accent1"/>
            </a:solidFill>
          </a:ln>
        </p:spPr>
        <p:txBody>
          <a:bodyPr wrap="square">
            <a:spAutoFit/>
          </a:bodyPr>
          <a:lstStyle/>
          <a:p>
            <a:pPr lvl="0" algn="ctr" latinLnBrk="1"/>
            <a:endPar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endParaRPr>
          </a:p>
          <a:p>
            <a:pPr lvl="0" algn="ctr"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6. </a:t>
            </a:r>
            <a:r>
              <a:rPr lang="en-US" altLang="ko-KR" sz="2000" b="1" dirty="0" smtClean="0">
                <a:solidFill>
                  <a:srgbClr val="FF0000"/>
                </a:solidFill>
                <a:effectLst>
                  <a:outerShdw blurRad="38100" dist="38100" dir="2700000" algn="tl">
                    <a:srgbClr val="000000">
                      <a:alpha val="43137"/>
                    </a:srgbClr>
                  </a:outerShdw>
                </a:effectLst>
              </a:rPr>
              <a:t>Air carrier’s liability under the Korean Revised Commercial Act </a:t>
            </a:r>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(8)</a:t>
            </a:r>
            <a:endPar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61</a:t>
            </a:fld>
            <a:endParaRPr lang="en-US" altLang="ko-KR"/>
          </a:p>
        </p:txBody>
      </p:sp>
      <p:graphicFrame>
        <p:nvGraphicFramePr>
          <p:cNvPr id="3" name="표 2"/>
          <p:cNvGraphicFramePr>
            <a:graphicFrameLocks noGrp="1"/>
          </p:cNvGraphicFramePr>
          <p:nvPr>
            <p:extLst>
              <p:ext uri="{D42A27DB-BD31-4B8C-83A1-F6EECF244321}">
                <p14:modId xmlns="" xmlns:p14="http://schemas.microsoft.com/office/powerpoint/2010/main" val="3798251811"/>
              </p:ext>
            </p:extLst>
          </p:nvPr>
        </p:nvGraphicFramePr>
        <p:xfrm>
          <a:off x="0" y="707885"/>
          <a:ext cx="9144000" cy="6150115"/>
        </p:xfrm>
        <a:graphic>
          <a:graphicData uri="http://schemas.openxmlformats.org/drawingml/2006/table">
            <a:tbl>
              <a:tblPr/>
              <a:tblGrid>
                <a:gridCol w="4562475"/>
                <a:gridCol w="4581525"/>
              </a:tblGrid>
              <a:tr h="889241">
                <a:tc>
                  <a:txBody>
                    <a:bodyPr/>
                    <a:lstStyle/>
                    <a:p>
                      <a:pPr algn="ctr" latinLnBrk="0">
                        <a:lnSpc>
                          <a:spcPts val="2200"/>
                        </a:lnSpc>
                        <a:spcAft>
                          <a:spcPts val="0"/>
                        </a:spcAft>
                      </a:pPr>
                      <a:r>
                        <a:rPr lang="en-US" sz="1600" b="1" kern="100" dirty="0">
                          <a:solidFill>
                            <a:srgbClr val="FFFFFF"/>
                          </a:solidFill>
                          <a:latin typeface="HY견고딕" pitchFamily="18" charset="-127"/>
                          <a:ea typeface="HY견고딕" pitchFamily="18" charset="-127"/>
                          <a:cs typeface="Times New Roman"/>
                        </a:rPr>
                        <a:t>The Limited Indemnity of Air Carrier </a:t>
                      </a:r>
                      <a:endParaRPr lang="ko-KR" sz="1600" b="1" kern="100" dirty="0">
                        <a:solidFill>
                          <a:srgbClr val="FFFFFF"/>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a:solidFill>
                            <a:srgbClr val="FFFFFF"/>
                          </a:solidFill>
                          <a:latin typeface="HY견고딕" pitchFamily="18" charset="-127"/>
                          <a:ea typeface="HY견고딕" pitchFamily="18" charset="-127"/>
                          <a:cs typeface="Times New Roman"/>
                        </a:rPr>
                        <a:t>in KRCC (2011, 5. 23~2014, 5, 20)</a:t>
                      </a:r>
                      <a:endParaRPr lang="ko-KR" sz="1600" b="1" kern="100" dirty="0">
                        <a:solidFill>
                          <a:srgbClr val="FFFFFF"/>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latinLnBrk="0">
                        <a:lnSpc>
                          <a:spcPts val="2200"/>
                        </a:lnSpc>
                        <a:spcAft>
                          <a:spcPts val="0"/>
                        </a:spcAft>
                      </a:pPr>
                      <a:r>
                        <a:rPr lang="en-US" sz="1600" b="1" kern="100" dirty="0">
                          <a:solidFill>
                            <a:srgbClr val="FFFFFF"/>
                          </a:solidFill>
                          <a:latin typeface="HY견고딕" pitchFamily="18" charset="-127"/>
                          <a:ea typeface="HY견고딕" pitchFamily="18" charset="-127"/>
                          <a:cs typeface="Times New Roman"/>
                        </a:rPr>
                        <a:t>Raising of the Limited Indemnity of </a:t>
                      </a:r>
                      <a:endParaRPr lang="ko-KR" sz="1600" b="1" kern="100" dirty="0">
                        <a:solidFill>
                          <a:srgbClr val="FFFFFF"/>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a:solidFill>
                            <a:srgbClr val="FFFFFF"/>
                          </a:solidFill>
                          <a:latin typeface="HY견고딕" pitchFamily="18" charset="-127"/>
                          <a:ea typeface="HY견고딕" pitchFamily="18" charset="-127"/>
                          <a:cs typeface="Times New Roman"/>
                        </a:rPr>
                        <a:t>Korean Air Carrier </a:t>
                      </a:r>
                      <a:endParaRPr lang="en-US" sz="1600" b="1" kern="100" dirty="0" smtClean="0">
                        <a:solidFill>
                          <a:srgbClr val="FFFFFF"/>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rgbClr val="FFFFFF"/>
                          </a:solidFill>
                          <a:latin typeface="HY견고딕" pitchFamily="18" charset="-127"/>
                          <a:ea typeface="HY견고딕" pitchFamily="18" charset="-127"/>
                          <a:cs typeface="Times New Roman"/>
                        </a:rPr>
                        <a:t>(2014,5,20~hereafter</a:t>
                      </a:r>
                      <a:r>
                        <a:rPr lang="en-US" sz="1600" b="1" kern="100" dirty="0">
                          <a:solidFill>
                            <a:srgbClr val="FFFFFF"/>
                          </a:solidFill>
                          <a:latin typeface="HY견고딕" pitchFamily="18" charset="-127"/>
                          <a:ea typeface="HY견고딕" pitchFamily="18" charset="-127"/>
                          <a:cs typeface="Times New Roman"/>
                        </a:rPr>
                        <a:t>) </a:t>
                      </a:r>
                      <a:endParaRPr lang="ko-KR" sz="1600" b="1" kern="100" dirty="0">
                        <a:solidFill>
                          <a:srgbClr val="FFFFFF"/>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1078344">
                <a:tc>
                  <a:txBody>
                    <a:bodyPr/>
                    <a:lstStyle/>
                    <a:p>
                      <a:pPr algn="ctr" latinLnBrk="0">
                        <a:lnSpc>
                          <a:spcPts val="2200"/>
                        </a:lnSpc>
                        <a:spcAft>
                          <a:spcPts val="0"/>
                        </a:spcAft>
                      </a:pPr>
                      <a:r>
                        <a:rPr lang="en-US" sz="1600" b="1" kern="100" dirty="0">
                          <a:solidFill>
                            <a:srgbClr val="FF0000"/>
                          </a:solidFill>
                          <a:latin typeface="HY견고딕" pitchFamily="18" charset="-127"/>
                          <a:ea typeface="HY견고딕" pitchFamily="18" charset="-127"/>
                          <a:cs typeface="Times New Roman"/>
                        </a:rPr>
                        <a:t>100,000 Unit of Account</a:t>
                      </a:r>
                      <a:r>
                        <a:rPr lang="en-US" sz="1600" b="1" kern="100" dirty="0">
                          <a:solidFill>
                            <a:srgbClr val="000000"/>
                          </a:solidFill>
                          <a:latin typeface="HY견고딕" pitchFamily="18" charset="-127"/>
                          <a:ea typeface="HY견고딕" pitchFamily="18" charset="-127"/>
                          <a:cs typeface="Times New Roman"/>
                        </a:rPr>
                        <a:t>: </a:t>
                      </a:r>
                      <a:r>
                        <a:rPr lang="en-US" sz="1600" b="1" kern="100" dirty="0">
                          <a:solidFill>
                            <a:srgbClr val="0000FF"/>
                          </a:solidFill>
                          <a:latin typeface="HY견고딕" pitchFamily="18" charset="-127"/>
                          <a:ea typeface="HY견고딕" pitchFamily="18" charset="-127"/>
                          <a:cs typeface="Times New Roman"/>
                        </a:rPr>
                        <a:t>Death or </a:t>
                      </a:r>
                      <a:endParaRPr lang="en-US" sz="1600" b="1" kern="100" dirty="0" smtClean="0">
                        <a:solidFill>
                          <a:srgbClr val="0000FF"/>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rgbClr val="0000FF"/>
                          </a:solidFill>
                          <a:latin typeface="HY견고딕" pitchFamily="18" charset="-127"/>
                          <a:ea typeface="HY견고딕" pitchFamily="18" charset="-127"/>
                          <a:cs typeface="Times New Roman"/>
                        </a:rPr>
                        <a:t>Injury</a:t>
                      </a:r>
                      <a:r>
                        <a:rPr lang="en-US" sz="1600" b="1" kern="100" dirty="0">
                          <a:solidFill>
                            <a:srgbClr val="0000FF"/>
                          </a:solidFill>
                          <a:latin typeface="HY견고딕" pitchFamily="18" charset="-127"/>
                          <a:ea typeface="HY견고딕" pitchFamily="18" charset="-127"/>
                          <a:cs typeface="Times New Roman"/>
                        </a:rPr>
                        <a:t>, </a:t>
                      </a:r>
                      <a:r>
                        <a:rPr lang="en-US" sz="1600" b="1" kern="100" dirty="0" smtClean="0">
                          <a:solidFill>
                            <a:srgbClr val="0000FF"/>
                          </a:solidFill>
                          <a:latin typeface="HY견고딕" pitchFamily="18" charset="-127"/>
                          <a:ea typeface="HY견고딕" pitchFamily="18" charset="-127"/>
                          <a:cs typeface="Times New Roman"/>
                        </a:rPr>
                        <a:t>Per </a:t>
                      </a:r>
                      <a:r>
                        <a:rPr lang="en-US" sz="1600" b="1" kern="100" dirty="0">
                          <a:solidFill>
                            <a:srgbClr val="0000FF"/>
                          </a:solidFill>
                          <a:latin typeface="HY견고딕" pitchFamily="18" charset="-127"/>
                          <a:ea typeface="HY견고딕" pitchFamily="18" charset="-127"/>
                          <a:cs typeface="Times New Roman"/>
                        </a:rPr>
                        <a:t>Passenger, </a:t>
                      </a:r>
                      <a:endParaRPr lang="en-US" sz="1600" b="1" kern="100" dirty="0" smtClean="0">
                        <a:solidFill>
                          <a:srgbClr val="0000FF"/>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rgbClr val="000000"/>
                          </a:solidFill>
                          <a:latin typeface="HY견고딕" pitchFamily="18" charset="-127"/>
                          <a:ea typeface="HY견고딕" pitchFamily="18" charset="-127"/>
                          <a:cs typeface="Times New Roman"/>
                        </a:rPr>
                        <a:t>Article </a:t>
                      </a:r>
                      <a:r>
                        <a:rPr lang="en-US" sz="1600" b="1" kern="100" dirty="0">
                          <a:solidFill>
                            <a:srgbClr val="000000"/>
                          </a:solidFill>
                          <a:latin typeface="HY견고딕" pitchFamily="18" charset="-127"/>
                          <a:ea typeface="HY견고딕" pitchFamily="18" charset="-127"/>
                          <a:cs typeface="Times New Roman"/>
                        </a:rPr>
                        <a:t>905 of the KRCC </a:t>
                      </a:r>
                      <a:endParaRPr lang="ko-KR" sz="1600" b="1" kern="100" dirty="0">
                        <a:solidFill>
                          <a:srgbClr val="000000"/>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0">
                        <a:lnSpc>
                          <a:spcPts val="2200"/>
                        </a:lnSpc>
                        <a:spcAft>
                          <a:spcPts val="0"/>
                        </a:spcAft>
                      </a:pPr>
                      <a:r>
                        <a:rPr lang="en-US" sz="1600" b="1" kern="100" spc="-45" dirty="0">
                          <a:solidFill>
                            <a:srgbClr val="FF0000"/>
                          </a:solidFill>
                          <a:latin typeface="HY견고딕" pitchFamily="18" charset="-127"/>
                          <a:ea typeface="HY견고딕" pitchFamily="18" charset="-127"/>
                          <a:cs typeface="Times New Roman"/>
                        </a:rPr>
                        <a:t>113,100 Unit of Account,</a:t>
                      </a:r>
                      <a:r>
                        <a:rPr lang="en-US" sz="1600" b="1" kern="100" spc="-45" dirty="0">
                          <a:solidFill>
                            <a:srgbClr val="000000"/>
                          </a:solidFill>
                          <a:latin typeface="HY견고딕" pitchFamily="18" charset="-127"/>
                          <a:ea typeface="HY견고딕" pitchFamily="18" charset="-127"/>
                          <a:cs typeface="Times New Roman"/>
                        </a:rPr>
                        <a:t> </a:t>
                      </a:r>
                      <a:r>
                        <a:rPr lang="en-US" sz="1600" b="1" kern="100" dirty="0">
                          <a:solidFill>
                            <a:srgbClr val="0000FF"/>
                          </a:solidFill>
                          <a:latin typeface="HY견고딕" pitchFamily="18" charset="-127"/>
                          <a:ea typeface="HY견고딕" pitchFamily="18" charset="-127"/>
                          <a:cs typeface="Times New Roman"/>
                        </a:rPr>
                        <a:t>Death or </a:t>
                      </a:r>
                      <a:endParaRPr lang="en-US" sz="1600" b="1" kern="100" dirty="0" smtClean="0">
                        <a:solidFill>
                          <a:srgbClr val="0000FF"/>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rgbClr val="0000FF"/>
                          </a:solidFill>
                          <a:latin typeface="HY견고딕" pitchFamily="18" charset="-127"/>
                          <a:ea typeface="HY견고딕" pitchFamily="18" charset="-127"/>
                          <a:cs typeface="Times New Roman"/>
                        </a:rPr>
                        <a:t>Injury, Per </a:t>
                      </a:r>
                      <a:r>
                        <a:rPr lang="en-US" sz="1600" b="1" kern="100" dirty="0">
                          <a:solidFill>
                            <a:srgbClr val="0000FF"/>
                          </a:solidFill>
                          <a:latin typeface="HY견고딕" pitchFamily="18" charset="-127"/>
                          <a:ea typeface="HY견고딕" pitchFamily="18" charset="-127"/>
                          <a:cs typeface="Times New Roman"/>
                        </a:rPr>
                        <a:t>Passenger,</a:t>
                      </a:r>
                      <a:endParaRPr lang="ko-KR" sz="1600" b="1" kern="100" dirty="0">
                        <a:solidFill>
                          <a:srgbClr val="0000FF"/>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a:solidFill>
                            <a:srgbClr val="000000"/>
                          </a:solidFill>
                          <a:latin typeface="HY견고딕" pitchFamily="18" charset="-127"/>
                          <a:ea typeface="HY견고딕" pitchFamily="18" charset="-127"/>
                          <a:cs typeface="Times New Roman"/>
                        </a:rPr>
                        <a:t>Article 905 of the KRCC</a:t>
                      </a:r>
                      <a:endParaRPr lang="ko-KR" sz="1600" b="1" kern="100" dirty="0">
                        <a:solidFill>
                          <a:srgbClr val="000000"/>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13701">
                <a:tc>
                  <a:txBody>
                    <a:bodyPr/>
                    <a:lstStyle/>
                    <a:p>
                      <a:pPr algn="ctr" latinLnBrk="0">
                        <a:lnSpc>
                          <a:spcPts val="2200"/>
                        </a:lnSpc>
                        <a:spcAft>
                          <a:spcPts val="0"/>
                        </a:spcAft>
                      </a:pPr>
                      <a:r>
                        <a:rPr lang="en-US" sz="1600" b="1" kern="100" spc="-45" dirty="0">
                          <a:solidFill>
                            <a:srgbClr val="FF0000"/>
                          </a:solidFill>
                          <a:latin typeface="HY견고딕" pitchFamily="18" charset="-127"/>
                          <a:ea typeface="HY견고딕" pitchFamily="18" charset="-127"/>
                          <a:cs typeface="Times New Roman"/>
                        </a:rPr>
                        <a:t>17 </a:t>
                      </a:r>
                      <a:r>
                        <a:rPr lang="en-US" sz="1600" b="1" kern="100" dirty="0">
                          <a:solidFill>
                            <a:srgbClr val="FF0000"/>
                          </a:solidFill>
                          <a:latin typeface="HY견고딕" pitchFamily="18" charset="-127"/>
                          <a:ea typeface="HY견고딕" pitchFamily="18" charset="-127"/>
                          <a:cs typeface="Times New Roman"/>
                        </a:rPr>
                        <a:t>Unit of Account</a:t>
                      </a:r>
                      <a:r>
                        <a:rPr lang="en-US" sz="1600" b="1" kern="100" spc="-45" dirty="0">
                          <a:solidFill>
                            <a:srgbClr val="FF0000"/>
                          </a:solidFill>
                          <a:latin typeface="HY견고딕" pitchFamily="18" charset="-127"/>
                          <a:ea typeface="HY견고딕" pitchFamily="18" charset="-127"/>
                          <a:cs typeface="Times New Roman"/>
                        </a:rPr>
                        <a:t>:</a:t>
                      </a:r>
                      <a:r>
                        <a:rPr lang="en-US" sz="1600" b="1" kern="100" spc="-45" dirty="0">
                          <a:solidFill>
                            <a:srgbClr val="000000"/>
                          </a:solidFill>
                          <a:latin typeface="HY견고딕" pitchFamily="18" charset="-127"/>
                          <a:ea typeface="HY견고딕" pitchFamily="18" charset="-127"/>
                          <a:cs typeface="Times New Roman"/>
                        </a:rPr>
                        <a:t> </a:t>
                      </a:r>
                      <a:r>
                        <a:rPr lang="en-US" sz="1600" b="1" kern="100" spc="-45" dirty="0">
                          <a:solidFill>
                            <a:schemeClr val="bg1"/>
                          </a:solidFill>
                          <a:latin typeface="HY견고딕" pitchFamily="18" charset="-127"/>
                          <a:ea typeface="HY견고딕" pitchFamily="18" charset="-127"/>
                          <a:cs typeface="Times New Roman"/>
                        </a:rPr>
                        <a:t>Destruction, Loss</a:t>
                      </a:r>
                      <a:r>
                        <a:rPr lang="en-US" sz="1600" b="1" kern="100" spc="-45" dirty="0" smtClean="0">
                          <a:solidFill>
                            <a:schemeClr val="bg1"/>
                          </a:solidFill>
                          <a:latin typeface="HY견고딕" pitchFamily="18" charset="-127"/>
                          <a:ea typeface="HY견고딕" pitchFamily="18" charset="-127"/>
                          <a:cs typeface="Times New Roman"/>
                        </a:rPr>
                        <a:t>,</a:t>
                      </a:r>
                    </a:p>
                    <a:p>
                      <a:pPr algn="ctr" latinLnBrk="0">
                        <a:lnSpc>
                          <a:spcPts val="2200"/>
                        </a:lnSpc>
                        <a:spcAft>
                          <a:spcPts val="0"/>
                        </a:spcAft>
                      </a:pPr>
                      <a:r>
                        <a:rPr lang="en-US" sz="1600" b="1" kern="100" spc="-45" dirty="0" smtClean="0">
                          <a:solidFill>
                            <a:schemeClr val="bg1"/>
                          </a:solidFill>
                          <a:latin typeface="HY견고딕" pitchFamily="18" charset="-127"/>
                          <a:ea typeface="HY견고딕" pitchFamily="18" charset="-127"/>
                          <a:cs typeface="Times New Roman"/>
                        </a:rPr>
                        <a:t> Damage/Delay </a:t>
                      </a:r>
                      <a:r>
                        <a:rPr lang="en-US" sz="1600" b="1" kern="100" spc="-45" dirty="0">
                          <a:solidFill>
                            <a:schemeClr val="bg1"/>
                          </a:solidFill>
                          <a:latin typeface="HY견고딕" pitchFamily="18" charset="-127"/>
                          <a:ea typeface="HY견고딕" pitchFamily="18" charset="-127"/>
                          <a:cs typeface="Times New Roman"/>
                        </a:rPr>
                        <a:t>of Cargo, Per 1kg </a:t>
                      </a:r>
                      <a:endParaRPr lang="ko-KR" sz="1600" b="1" kern="100" dirty="0">
                        <a:solidFill>
                          <a:schemeClr val="bg1"/>
                        </a:solidFill>
                        <a:latin typeface="HY견고딕" pitchFamily="18" charset="-127"/>
                        <a:ea typeface="HY견고딕" pitchFamily="18" charset="-127"/>
                        <a:cs typeface="Times New Roman"/>
                      </a:endParaRPr>
                    </a:p>
                    <a:p>
                      <a:pPr indent="558800" algn="ctr" latinLnBrk="0">
                        <a:lnSpc>
                          <a:spcPts val="2200"/>
                        </a:lnSpc>
                        <a:spcAft>
                          <a:spcPts val="0"/>
                        </a:spcAft>
                      </a:pPr>
                      <a:r>
                        <a:rPr lang="en-US" sz="1600" b="1" kern="100" dirty="0">
                          <a:solidFill>
                            <a:srgbClr val="000000"/>
                          </a:solidFill>
                          <a:latin typeface="HY견고딕" pitchFamily="18" charset="-127"/>
                          <a:ea typeface="HY견고딕" pitchFamily="18" charset="-127"/>
                          <a:cs typeface="Times New Roman"/>
                        </a:rPr>
                        <a:t>Article 915 of the KRCC</a:t>
                      </a:r>
                      <a:endParaRPr lang="ko-KR" sz="1600" b="1" kern="100" dirty="0">
                        <a:solidFill>
                          <a:srgbClr val="000000"/>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0">
                        <a:lnSpc>
                          <a:spcPts val="2200"/>
                        </a:lnSpc>
                        <a:spcAft>
                          <a:spcPts val="0"/>
                        </a:spcAft>
                      </a:pPr>
                      <a:r>
                        <a:rPr lang="en-US" sz="1600" b="1" kern="100" spc="-35" dirty="0">
                          <a:solidFill>
                            <a:srgbClr val="000000"/>
                          </a:solidFill>
                          <a:latin typeface="HY견고딕" pitchFamily="18" charset="-127"/>
                          <a:ea typeface="HY견고딕" pitchFamily="18" charset="-127"/>
                          <a:cs typeface="Times New Roman"/>
                        </a:rPr>
                        <a:t> </a:t>
                      </a:r>
                      <a:r>
                        <a:rPr lang="en-US" sz="1600" b="1" kern="100" spc="-45" dirty="0">
                          <a:solidFill>
                            <a:srgbClr val="FF0000"/>
                          </a:solidFill>
                          <a:latin typeface="HY견고딕" pitchFamily="18" charset="-127"/>
                          <a:ea typeface="HY견고딕" pitchFamily="18" charset="-127"/>
                          <a:cs typeface="Times New Roman"/>
                        </a:rPr>
                        <a:t>19 </a:t>
                      </a:r>
                      <a:r>
                        <a:rPr lang="en-US" sz="1600" b="1" kern="100" dirty="0">
                          <a:solidFill>
                            <a:srgbClr val="FF0000"/>
                          </a:solidFill>
                          <a:latin typeface="HY견고딕" pitchFamily="18" charset="-127"/>
                          <a:ea typeface="HY견고딕" pitchFamily="18" charset="-127"/>
                          <a:cs typeface="Times New Roman"/>
                        </a:rPr>
                        <a:t>Unit of Account</a:t>
                      </a:r>
                      <a:r>
                        <a:rPr lang="en-US" sz="1600" b="1" kern="100" spc="-45" dirty="0">
                          <a:solidFill>
                            <a:srgbClr val="FF0000"/>
                          </a:solidFill>
                          <a:latin typeface="HY견고딕" pitchFamily="18" charset="-127"/>
                          <a:ea typeface="HY견고딕" pitchFamily="18" charset="-127"/>
                          <a:cs typeface="Times New Roman"/>
                        </a:rPr>
                        <a:t>, </a:t>
                      </a:r>
                      <a:r>
                        <a:rPr lang="en-US" sz="1600" b="1" kern="100" spc="-45" dirty="0">
                          <a:solidFill>
                            <a:schemeClr val="bg1"/>
                          </a:solidFill>
                          <a:latin typeface="HY견고딕" pitchFamily="18" charset="-127"/>
                          <a:ea typeface="HY견고딕" pitchFamily="18" charset="-127"/>
                          <a:cs typeface="Times New Roman"/>
                        </a:rPr>
                        <a:t>Destruction, </a:t>
                      </a:r>
                      <a:r>
                        <a:rPr lang="en-US" sz="1600" b="1" kern="100" spc="-45" dirty="0" smtClean="0">
                          <a:solidFill>
                            <a:schemeClr val="bg1"/>
                          </a:solidFill>
                          <a:latin typeface="HY견고딕" pitchFamily="18" charset="-127"/>
                          <a:ea typeface="HY견고딕" pitchFamily="18" charset="-127"/>
                          <a:cs typeface="Times New Roman"/>
                        </a:rPr>
                        <a:t>Loss,</a:t>
                      </a:r>
                    </a:p>
                    <a:p>
                      <a:pPr algn="ctr" latinLnBrk="0">
                        <a:lnSpc>
                          <a:spcPts val="2200"/>
                        </a:lnSpc>
                        <a:spcAft>
                          <a:spcPts val="0"/>
                        </a:spcAft>
                      </a:pPr>
                      <a:r>
                        <a:rPr lang="en-US" sz="1600" b="1" kern="100" spc="-45" dirty="0" smtClean="0">
                          <a:solidFill>
                            <a:schemeClr val="bg1"/>
                          </a:solidFill>
                          <a:latin typeface="HY견고딕" pitchFamily="18" charset="-127"/>
                          <a:ea typeface="HY견고딕" pitchFamily="18" charset="-127"/>
                          <a:cs typeface="Times New Roman"/>
                        </a:rPr>
                        <a:t> </a:t>
                      </a:r>
                      <a:r>
                        <a:rPr lang="en-US" sz="1600" b="1" kern="100" spc="-45" dirty="0">
                          <a:solidFill>
                            <a:schemeClr val="bg1"/>
                          </a:solidFill>
                          <a:latin typeface="HY견고딕" pitchFamily="18" charset="-127"/>
                          <a:ea typeface="HY견고딕" pitchFamily="18" charset="-127"/>
                          <a:cs typeface="Times New Roman"/>
                        </a:rPr>
                        <a:t>Damage/Delay of Cargo, Per 1kg,</a:t>
                      </a:r>
                      <a:endParaRPr lang="ko-KR" sz="1600" b="1" kern="100" dirty="0">
                        <a:solidFill>
                          <a:schemeClr val="bg1"/>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a:solidFill>
                            <a:srgbClr val="000000"/>
                          </a:solidFill>
                          <a:latin typeface="HY견고딕" pitchFamily="18" charset="-127"/>
                          <a:ea typeface="HY견고딕" pitchFamily="18" charset="-127"/>
                          <a:cs typeface="Times New Roman"/>
                        </a:rPr>
                        <a:t>Article 915 of the KRCC</a:t>
                      </a:r>
                      <a:endParaRPr lang="ko-KR" sz="1600" b="1" kern="100" dirty="0">
                        <a:solidFill>
                          <a:srgbClr val="000000"/>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81379">
                <a:tc>
                  <a:txBody>
                    <a:bodyPr/>
                    <a:lstStyle/>
                    <a:p>
                      <a:pPr algn="ctr" latinLnBrk="0">
                        <a:lnSpc>
                          <a:spcPts val="2200"/>
                        </a:lnSpc>
                        <a:spcAft>
                          <a:spcPts val="0"/>
                        </a:spcAft>
                      </a:pPr>
                      <a:r>
                        <a:rPr lang="en-US" sz="1600" b="1" kern="100" spc="-45" dirty="0" smtClean="0">
                          <a:solidFill>
                            <a:srgbClr val="FF0000"/>
                          </a:solidFill>
                          <a:latin typeface="HY견고딕" pitchFamily="18" charset="-127"/>
                          <a:ea typeface="HY견고딕" pitchFamily="18" charset="-127"/>
                          <a:cs typeface="Times New Roman"/>
                        </a:rPr>
                        <a:t>  1,000</a:t>
                      </a:r>
                      <a:r>
                        <a:rPr lang="en-US" sz="1600" b="1" kern="100" dirty="0" smtClean="0">
                          <a:solidFill>
                            <a:srgbClr val="FF0000"/>
                          </a:solidFill>
                          <a:latin typeface="HY견고딕" pitchFamily="18" charset="-127"/>
                          <a:ea typeface="HY견고딕" pitchFamily="18" charset="-127"/>
                          <a:cs typeface="Times New Roman"/>
                        </a:rPr>
                        <a:t> </a:t>
                      </a:r>
                      <a:r>
                        <a:rPr lang="en-US" sz="1600" b="1" kern="100" dirty="0">
                          <a:solidFill>
                            <a:srgbClr val="FF0000"/>
                          </a:solidFill>
                          <a:latin typeface="HY견고딕" pitchFamily="18" charset="-127"/>
                          <a:ea typeface="HY견고딕" pitchFamily="18" charset="-127"/>
                          <a:cs typeface="Times New Roman"/>
                        </a:rPr>
                        <a:t>Unit of Account</a:t>
                      </a:r>
                      <a:r>
                        <a:rPr lang="en-US" sz="1600" b="1" kern="100" dirty="0">
                          <a:solidFill>
                            <a:srgbClr val="000000"/>
                          </a:solidFill>
                          <a:latin typeface="HY견고딕" pitchFamily="18" charset="-127"/>
                          <a:ea typeface="HY견고딕" pitchFamily="18" charset="-127"/>
                          <a:cs typeface="Times New Roman"/>
                        </a:rPr>
                        <a:t>:</a:t>
                      </a:r>
                      <a:r>
                        <a:rPr lang="en-US" sz="1600" b="1" kern="100" spc="-45" dirty="0">
                          <a:solidFill>
                            <a:srgbClr val="000000"/>
                          </a:solidFill>
                          <a:latin typeface="HY견고딕" pitchFamily="18" charset="-127"/>
                          <a:ea typeface="HY견고딕" pitchFamily="18" charset="-127"/>
                          <a:cs typeface="Times New Roman"/>
                        </a:rPr>
                        <a:t> </a:t>
                      </a:r>
                      <a:r>
                        <a:rPr lang="en-US" sz="1600" b="1" kern="100" spc="-45" dirty="0">
                          <a:solidFill>
                            <a:schemeClr val="bg1"/>
                          </a:solidFill>
                          <a:latin typeface="HY견고딕" pitchFamily="18" charset="-127"/>
                          <a:ea typeface="HY견고딕" pitchFamily="18" charset="-127"/>
                          <a:cs typeface="Times New Roman"/>
                        </a:rPr>
                        <a:t>The </a:t>
                      </a:r>
                      <a:r>
                        <a:rPr lang="en-US" sz="1600" b="1" kern="100" spc="-45" dirty="0" smtClean="0">
                          <a:solidFill>
                            <a:schemeClr val="bg1"/>
                          </a:solidFill>
                          <a:latin typeface="HY견고딕" pitchFamily="18" charset="-127"/>
                          <a:ea typeface="HY견고딕" pitchFamily="18" charset="-127"/>
                          <a:cs typeface="Times New Roman"/>
                        </a:rPr>
                        <a:t>Limited</a:t>
                      </a:r>
                    </a:p>
                    <a:p>
                      <a:pPr algn="ctr" latinLnBrk="0">
                        <a:lnSpc>
                          <a:spcPts val="2200"/>
                        </a:lnSpc>
                        <a:spcAft>
                          <a:spcPts val="0"/>
                        </a:spcAft>
                      </a:pPr>
                      <a:r>
                        <a:rPr lang="en-US" sz="1600" b="1" kern="100" spc="-45" dirty="0" smtClean="0">
                          <a:solidFill>
                            <a:schemeClr val="bg1"/>
                          </a:solidFill>
                          <a:latin typeface="HY견고딕" pitchFamily="18" charset="-127"/>
                          <a:ea typeface="HY견고딕" pitchFamily="18" charset="-127"/>
                          <a:cs typeface="Times New Roman"/>
                        </a:rPr>
                        <a:t> </a:t>
                      </a:r>
                      <a:r>
                        <a:rPr lang="en-US" sz="1600" b="1" kern="100" spc="-45" dirty="0">
                          <a:solidFill>
                            <a:schemeClr val="bg1"/>
                          </a:solidFill>
                          <a:latin typeface="HY견고딕" pitchFamily="18" charset="-127"/>
                          <a:ea typeface="HY견고딕" pitchFamily="18" charset="-127"/>
                          <a:cs typeface="Times New Roman"/>
                        </a:rPr>
                        <a:t>Indemnity of Baggage, Per Passenger, </a:t>
                      </a:r>
                      <a:endParaRPr lang="ko-KR" sz="1600" b="1" kern="100" dirty="0">
                        <a:solidFill>
                          <a:schemeClr val="bg1"/>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spc="-45" dirty="0">
                          <a:solidFill>
                            <a:srgbClr val="000000"/>
                          </a:solidFill>
                          <a:latin typeface="HY견고딕" pitchFamily="18" charset="-127"/>
                          <a:ea typeface="HY견고딕" pitchFamily="18" charset="-127"/>
                          <a:cs typeface="Times New Roman"/>
                        </a:rPr>
                        <a:t>Article 910 of </a:t>
                      </a:r>
                      <a:r>
                        <a:rPr lang="en-US" sz="1600" b="1" kern="100" dirty="0">
                          <a:solidFill>
                            <a:srgbClr val="000000"/>
                          </a:solidFill>
                          <a:latin typeface="HY견고딕" pitchFamily="18" charset="-127"/>
                          <a:ea typeface="HY견고딕" pitchFamily="18" charset="-127"/>
                          <a:cs typeface="Times New Roman"/>
                        </a:rPr>
                        <a:t>the KRCC </a:t>
                      </a:r>
                      <a:endParaRPr lang="ko-KR" sz="1600" b="1" kern="100" dirty="0">
                        <a:solidFill>
                          <a:srgbClr val="000000"/>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0">
                        <a:lnSpc>
                          <a:spcPts val="2200"/>
                        </a:lnSpc>
                        <a:spcAft>
                          <a:spcPts val="0"/>
                        </a:spcAft>
                      </a:pPr>
                      <a:r>
                        <a:rPr lang="en-US" sz="1600" b="1" kern="100" dirty="0">
                          <a:solidFill>
                            <a:srgbClr val="FF0000"/>
                          </a:solidFill>
                          <a:latin typeface="HY견고딕" pitchFamily="18" charset="-127"/>
                          <a:ea typeface="HY견고딕" pitchFamily="18" charset="-127"/>
                          <a:cs typeface="Times New Roman"/>
                        </a:rPr>
                        <a:t> 1,131 Unit of Account: </a:t>
                      </a:r>
                      <a:r>
                        <a:rPr lang="en-US" sz="1600" b="1" kern="100" spc="-45" dirty="0">
                          <a:solidFill>
                            <a:schemeClr val="bg1"/>
                          </a:solidFill>
                          <a:latin typeface="HY견고딕" pitchFamily="18" charset="-127"/>
                          <a:ea typeface="HY견고딕" pitchFamily="18" charset="-127"/>
                          <a:cs typeface="Times New Roman"/>
                        </a:rPr>
                        <a:t>The </a:t>
                      </a:r>
                      <a:r>
                        <a:rPr lang="en-US" sz="1600" b="1" kern="100" spc="-45" dirty="0" smtClean="0">
                          <a:solidFill>
                            <a:schemeClr val="bg1"/>
                          </a:solidFill>
                          <a:latin typeface="HY견고딕" pitchFamily="18" charset="-127"/>
                          <a:ea typeface="HY견고딕" pitchFamily="18" charset="-127"/>
                          <a:cs typeface="Times New Roman"/>
                        </a:rPr>
                        <a:t>Limited</a:t>
                      </a:r>
                    </a:p>
                    <a:p>
                      <a:pPr algn="ctr" latinLnBrk="0">
                        <a:lnSpc>
                          <a:spcPts val="2200"/>
                        </a:lnSpc>
                        <a:spcAft>
                          <a:spcPts val="0"/>
                        </a:spcAft>
                      </a:pPr>
                      <a:r>
                        <a:rPr lang="en-US" sz="1600" b="1" kern="100" spc="-45" dirty="0" smtClean="0">
                          <a:solidFill>
                            <a:schemeClr val="bg1"/>
                          </a:solidFill>
                          <a:latin typeface="HY견고딕" pitchFamily="18" charset="-127"/>
                          <a:ea typeface="HY견고딕" pitchFamily="18" charset="-127"/>
                          <a:cs typeface="Times New Roman"/>
                        </a:rPr>
                        <a:t> </a:t>
                      </a:r>
                      <a:r>
                        <a:rPr lang="en-US" sz="1600" b="1" kern="100" spc="-45" dirty="0">
                          <a:solidFill>
                            <a:schemeClr val="bg1"/>
                          </a:solidFill>
                          <a:latin typeface="HY견고딕" pitchFamily="18" charset="-127"/>
                          <a:ea typeface="HY견고딕" pitchFamily="18" charset="-127"/>
                          <a:cs typeface="Times New Roman"/>
                        </a:rPr>
                        <a:t>Indemnity of Baggage, Per Passenger,</a:t>
                      </a:r>
                      <a:endParaRPr lang="ko-KR" sz="1600" b="1" kern="100" dirty="0">
                        <a:solidFill>
                          <a:schemeClr val="bg1"/>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spc="-45" dirty="0">
                          <a:solidFill>
                            <a:srgbClr val="000000"/>
                          </a:solidFill>
                          <a:latin typeface="HY견고딕" pitchFamily="18" charset="-127"/>
                          <a:ea typeface="HY견고딕" pitchFamily="18" charset="-127"/>
                          <a:cs typeface="Times New Roman"/>
                        </a:rPr>
                        <a:t>Article 910 of </a:t>
                      </a:r>
                      <a:r>
                        <a:rPr lang="en-US" sz="1600" b="1" kern="100" dirty="0">
                          <a:solidFill>
                            <a:srgbClr val="000000"/>
                          </a:solidFill>
                          <a:latin typeface="HY견고딕" pitchFamily="18" charset="-127"/>
                          <a:ea typeface="HY견고딕" pitchFamily="18" charset="-127"/>
                          <a:cs typeface="Times New Roman"/>
                        </a:rPr>
                        <a:t>the KRCC</a:t>
                      </a:r>
                      <a:endParaRPr lang="ko-KR" sz="1600" b="1" kern="100" dirty="0">
                        <a:solidFill>
                          <a:srgbClr val="000000"/>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87450">
                <a:tc>
                  <a:txBody>
                    <a:bodyPr/>
                    <a:lstStyle/>
                    <a:p>
                      <a:pPr algn="ctr" latinLnBrk="0">
                        <a:lnSpc>
                          <a:spcPts val="2200"/>
                        </a:lnSpc>
                        <a:spcAft>
                          <a:spcPts val="0"/>
                        </a:spcAft>
                      </a:pPr>
                      <a:r>
                        <a:rPr lang="en-US" sz="1600" b="1" kern="100" dirty="0">
                          <a:solidFill>
                            <a:srgbClr val="FF0000"/>
                          </a:solidFill>
                          <a:latin typeface="HY견고딕" pitchFamily="18" charset="-127"/>
                          <a:ea typeface="HY견고딕" pitchFamily="18" charset="-127"/>
                          <a:cs typeface="Times New Roman"/>
                        </a:rPr>
                        <a:t>4,150 Unit of Account </a:t>
                      </a:r>
                      <a:r>
                        <a:rPr lang="en-US" sz="1600" b="1" kern="100" dirty="0">
                          <a:solidFill>
                            <a:srgbClr val="000000"/>
                          </a:solidFill>
                          <a:latin typeface="HY견고딕" pitchFamily="18" charset="-127"/>
                          <a:ea typeface="HY견고딕" pitchFamily="18" charset="-127"/>
                          <a:cs typeface="Times New Roman"/>
                        </a:rPr>
                        <a:t>: </a:t>
                      </a:r>
                      <a:r>
                        <a:rPr lang="en-US" sz="1600" b="1" kern="100" spc="-45" dirty="0">
                          <a:solidFill>
                            <a:schemeClr val="bg1"/>
                          </a:solidFill>
                          <a:latin typeface="HY견고딕" pitchFamily="18" charset="-127"/>
                          <a:ea typeface="HY견고딕" pitchFamily="18" charset="-127"/>
                          <a:cs typeface="Times New Roman"/>
                        </a:rPr>
                        <a:t>Indemnity,</a:t>
                      </a:r>
                      <a:r>
                        <a:rPr lang="en-US" sz="1600" b="1" kern="100" dirty="0">
                          <a:solidFill>
                            <a:schemeClr val="bg1"/>
                          </a:solidFill>
                          <a:latin typeface="HY견고딕" pitchFamily="18" charset="-127"/>
                          <a:ea typeface="HY견고딕" pitchFamily="18" charset="-127"/>
                          <a:cs typeface="Times New Roman"/>
                        </a:rPr>
                        <a:t> </a:t>
                      </a:r>
                      <a:endParaRPr lang="en-US" sz="1600" b="1" kern="100" dirty="0" smtClean="0">
                        <a:solidFill>
                          <a:schemeClr val="bg1"/>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chemeClr val="bg1"/>
                          </a:solidFill>
                          <a:latin typeface="HY견고딕" pitchFamily="18" charset="-127"/>
                          <a:ea typeface="HY견고딕" pitchFamily="18" charset="-127"/>
                          <a:cs typeface="Times New Roman"/>
                        </a:rPr>
                        <a:t>Delay, Per </a:t>
                      </a:r>
                      <a:r>
                        <a:rPr lang="en-US" sz="1600" b="1" kern="100" dirty="0">
                          <a:solidFill>
                            <a:schemeClr val="bg1"/>
                          </a:solidFill>
                          <a:latin typeface="HY견고딕" pitchFamily="18" charset="-127"/>
                          <a:ea typeface="HY견고딕" pitchFamily="18" charset="-127"/>
                          <a:cs typeface="Times New Roman"/>
                        </a:rPr>
                        <a:t>Passenger, </a:t>
                      </a:r>
                      <a:r>
                        <a:rPr lang="en-US" sz="1600" b="1" kern="100" spc="-45" dirty="0">
                          <a:solidFill>
                            <a:srgbClr val="000000"/>
                          </a:solidFill>
                          <a:latin typeface="HY견고딕" pitchFamily="18" charset="-127"/>
                          <a:ea typeface="HY견고딕" pitchFamily="18" charset="-127"/>
                          <a:cs typeface="Times New Roman"/>
                        </a:rPr>
                        <a:t>Article 907, </a:t>
                      </a:r>
                      <a:endParaRPr lang="en-US" sz="1600" b="1" kern="100" spc="-45" dirty="0" smtClean="0">
                        <a:solidFill>
                          <a:srgbClr val="000000"/>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spc="-45" dirty="0" smtClean="0">
                          <a:solidFill>
                            <a:srgbClr val="000000"/>
                          </a:solidFill>
                          <a:latin typeface="HY견고딕" pitchFamily="18" charset="-127"/>
                          <a:ea typeface="HY견고딕" pitchFamily="18" charset="-127"/>
                          <a:cs typeface="Times New Roman"/>
                        </a:rPr>
                        <a:t>2 of </a:t>
                      </a:r>
                      <a:r>
                        <a:rPr lang="en-US" sz="1600" b="1" kern="100" dirty="0" smtClean="0">
                          <a:solidFill>
                            <a:srgbClr val="000000"/>
                          </a:solidFill>
                          <a:latin typeface="HY견고딕" pitchFamily="18" charset="-127"/>
                          <a:ea typeface="HY견고딕" pitchFamily="18" charset="-127"/>
                          <a:cs typeface="Times New Roman"/>
                        </a:rPr>
                        <a:t>the KRCC</a:t>
                      </a:r>
                      <a:r>
                        <a:rPr lang="en-US" sz="1600" b="1" kern="100" dirty="0">
                          <a:solidFill>
                            <a:srgbClr val="000000"/>
                          </a:solidFill>
                          <a:latin typeface="HY견고딕" pitchFamily="18" charset="-127"/>
                          <a:ea typeface="HY견고딕" pitchFamily="18" charset="-127"/>
                          <a:cs typeface="Times New Roman"/>
                        </a:rPr>
                        <a:t>, </a:t>
                      </a:r>
                      <a:r>
                        <a:rPr lang="en-US" sz="1600" b="1" kern="100" dirty="0" smtClean="0">
                          <a:solidFill>
                            <a:srgbClr val="000000"/>
                          </a:solidFill>
                          <a:latin typeface="HY견고딕" pitchFamily="18" charset="-127"/>
                          <a:ea typeface="HY견고딕" pitchFamily="18" charset="-127"/>
                          <a:cs typeface="Times New Roman"/>
                        </a:rPr>
                        <a:t>Provided </a:t>
                      </a:r>
                      <a:r>
                        <a:rPr lang="en-US" sz="1600" b="1" kern="100" dirty="0">
                          <a:solidFill>
                            <a:srgbClr val="000000"/>
                          </a:solidFill>
                          <a:latin typeface="HY견고딕" pitchFamily="18" charset="-127"/>
                          <a:ea typeface="HY견고딕" pitchFamily="18" charset="-127"/>
                          <a:cs typeface="Times New Roman"/>
                        </a:rPr>
                        <a:t>that, </a:t>
                      </a:r>
                      <a:endParaRPr lang="en-US" sz="1600" b="1" kern="100" dirty="0" smtClean="0">
                        <a:solidFill>
                          <a:srgbClr val="000000"/>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chemeClr val="bg1"/>
                          </a:solidFill>
                          <a:latin typeface="HY견고딕" pitchFamily="18" charset="-127"/>
                          <a:ea typeface="HY견고딕" pitchFamily="18" charset="-127"/>
                          <a:cs typeface="Times New Roman"/>
                        </a:rPr>
                        <a:t>Domestic </a:t>
                      </a:r>
                      <a:r>
                        <a:rPr lang="en-US" sz="1600" b="1" kern="100" dirty="0">
                          <a:solidFill>
                            <a:schemeClr val="bg1"/>
                          </a:solidFill>
                          <a:latin typeface="HY견고딕" pitchFamily="18" charset="-127"/>
                          <a:ea typeface="HY견고딕" pitchFamily="18" charset="-127"/>
                          <a:cs typeface="Times New Roman"/>
                        </a:rPr>
                        <a:t>Flight, </a:t>
                      </a:r>
                      <a:r>
                        <a:rPr lang="en-US" sz="1600" b="1" kern="100" dirty="0" smtClean="0">
                          <a:solidFill>
                            <a:schemeClr val="bg1"/>
                          </a:solidFill>
                          <a:latin typeface="HY견고딕" pitchFamily="18" charset="-127"/>
                          <a:ea typeface="HY견고딕" pitchFamily="18" charset="-127"/>
                          <a:cs typeface="Times New Roman"/>
                        </a:rPr>
                        <a:t>Per Passenger</a:t>
                      </a:r>
                      <a:r>
                        <a:rPr lang="en-US" sz="1600" b="1" kern="100" dirty="0">
                          <a:solidFill>
                            <a:schemeClr val="bg1"/>
                          </a:solidFill>
                          <a:latin typeface="HY견고딕" pitchFamily="18" charset="-127"/>
                          <a:ea typeface="HY견고딕" pitchFamily="18" charset="-127"/>
                          <a:cs typeface="Times New Roman"/>
                        </a:rPr>
                        <a:t>, </a:t>
                      </a:r>
                      <a:endParaRPr lang="en-US" sz="1600" b="1" kern="100" dirty="0" smtClean="0">
                        <a:solidFill>
                          <a:schemeClr val="bg1"/>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rgbClr val="FF0000"/>
                          </a:solidFill>
                          <a:latin typeface="HY견고딕" pitchFamily="18" charset="-127"/>
                          <a:ea typeface="HY견고딕" pitchFamily="18" charset="-127"/>
                          <a:cs typeface="Times New Roman"/>
                        </a:rPr>
                        <a:t>500 </a:t>
                      </a:r>
                      <a:r>
                        <a:rPr lang="en-US" sz="1600" b="1" kern="100" dirty="0">
                          <a:solidFill>
                            <a:srgbClr val="FF0000"/>
                          </a:solidFill>
                          <a:latin typeface="HY견고딕" pitchFamily="18" charset="-127"/>
                          <a:ea typeface="HY견고딕" pitchFamily="18" charset="-127"/>
                          <a:cs typeface="Times New Roman"/>
                        </a:rPr>
                        <a:t>Unit of Account</a:t>
                      </a:r>
                      <a:endParaRPr lang="ko-KR" sz="1600" b="1" kern="100" dirty="0">
                        <a:solidFill>
                          <a:srgbClr val="FF0000"/>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latinLnBrk="0">
                        <a:lnSpc>
                          <a:spcPts val="2200"/>
                        </a:lnSpc>
                        <a:spcAft>
                          <a:spcPts val="0"/>
                        </a:spcAft>
                      </a:pPr>
                      <a:r>
                        <a:rPr lang="en-US" sz="1600" b="1" kern="100" dirty="0">
                          <a:solidFill>
                            <a:srgbClr val="FF0000"/>
                          </a:solidFill>
                          <a:latin typeface="HY견고딕" pitchFamily="18" charset="-127"/>
                          <a:ea typeface="HY견고딕" pitchFamily="18" charset="-127"/>
                          <a:cs typeface="Times New Roman"/>
                        </a:rPr>
                        <a:t>4,694 Unit of Account, </a:t>
                      </a:r>
                      <a:r>
                        <a:rPr lang="en-US" sz="1600" b="1" kern="100" spc="-45" dirty="0">
                          <a:solidFill>
                            <a:schemeClr val="bg1"/>
                          </a:solidFill>
                          <a:latin typeface="HY견고딕" pitchFamily="18" charset="-127"/>
                          <a:ea typeface="HY견고딕" pitchFamily="18" charset="-127"/>
                          <a:cs typeface="Times New Roman"/>
                        </a:rPr>
                        <a:t>Indemnity,</a:t>
                      </a:r>
                      <a:r>
                        <a:rPr lang="en-US" sz="1600" b="1" kern="100" dirty="0">
                          <a:solidFill>
                            <a:schemeClr val="bg1"/>
                          </a:solidFill>
                          <a:latin typeface="HY견고딕" pitchFamily="18" charset="-127"/>
                          <a:ea typeface="HY견고딕" pitchFamily="18" charset="-127"/>
                          <a:cs typeface="Times New Roman"/>
                        </a:rPr>
                        <a:t> </a:t>
                      </a:r>
                      <a:endParaRPr lang="en-US" sz="1600" b="1" kern="100" dirty="0" smtClean="0">
                        <a:solidFill>
                          <a:schemeClr val="bg1"/>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chemeClr val="bg1"/>
                          </a:solidFill>
                          <a:latin typeface="HY견고딕" pitchFamily="18" charset="-127"/>
                          <a:ea typeface="HY견고딕" pitchFamily="18" charset="-127"/>
                          <a:cs typeface="Times New Roman"/>
                        </a:rPr>
                        <a:t>Delay,</a:t>
                      </a:r>
                      <a:r>
                        <a:rPr lang="en-US" sz="1600" b="1" kern="100" baseline="0" dirty="0" smtClean="0">
                          <a:solidFill>
                            <a:schemeClr val="bg1"/>
                          </a:solidFill>
                          <a:latin typeface="HY견고딕" pitchFamily="18" charset="-127"/>
                          <a:ea typeface="HY견고딕" pitchFamily="18" charset="-127"/>
                          <a:cs typeface="Times New Roman"/>
                        </a:rPr>
                        <a:t> </a:t>
                      </a:r>
                      <a:r>
                        <a:rPr lang="en-US" sz="1600" b="1" kern="100" dirty="0" smtClean="0">
                          <a:solidFill>
                            <a:schemeClr val="bg1"/>
                          </a:solidFill>
                          <a:latin typeface="HY견고딕" pitchFamily="18" charset="-127"/>
                          <a:ea typeface="HY견고딕" pitchFamily="18" charset="-127"/>
                          <a:cs typeface="Times New Roman"/>
                        </a:rPr>
                        <a:t>Per </a:t>
                      </a:r>
                      <a:r>
                        <a:rPr lang="en-US" sz="1600" b="1" kern="100" dirty="0">
                          <a:solidFill>
                            <a:schemeClr val="bg1"/>
                          </a:solidFill>
                          <a:latin typeface="HY견고딕" pitchFamily="18" charset="-127"/>
                          <a:ea typeface="HY견고딕" pitchFamily="18" charset="-127"/>
                          <a:cs typeface="Times New Roman"/>
                        </a:rPr>
                        <a:t>Passenger, </a:t>
                      </a:r>
                      <a:r>
                        <a:rPr lang="en-US" sz="1600" b="1" kern="100" spc="-45" dirty="0">
                          <a:solidFill>
                            <a:srgbClr val="000000"/>
                          </a:solidFill>
                          <a:latin typeface="HY견고딕" pitchFamily="18" charset="-127"/>
                          <a:ea typeface="HY견고딕" pitchFamily="18" charset="-127"/>
                          <a:cs typeface="Times New Roman"/>
                        </a:rPr>
                        <a:t>Article 907, </a:t>
                      </a:r>
                      <a:endParaRPr lang="en-US" sz="1600" b="1" kern="100" spc="-45" dirty="0" smtClean="0">
                        <a:solidFill>
                          <a:srgbClr val="000000"/>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spc="-45" dirty="0" smtClean="0">
                          <a:solidFill>
                            <a:srgbClr val="000000"/>
                          </a:solidFill>
                          <a:latin typeface="HY견고딕" pitchFamily="18" charset="-127"/>
                          <a:ea typeface="HY견고딕" pitchFamily="18" charset="-127"/>
                          <a:cs typeface="Times New Roman"/>
                        </a:rPr>
                        <a:t>2 </a:t>
                      </a:r>
                      <a:r>
                        <a:rPr lang="en-US" sz="1600" b="1" kern="100" spc="-45" dirty="0">
                          <a:solidFill>
                            <a:srgbClr val="000000"/>
                          </a:solidFill>
                          <a:latin typeface="HY견고딕" pitchFamily="18" charset="-127"/>
                          <a:ea typeface="HY견고딕" pitchFamily="18" charset="-127"/>
                          <a:cs typeface="Times New Roman"/>
                        </a:rPr>
                        <a:t>of </a:t>
                      </a:r>
                      <a:r>
                        <a:rPr lang="en-US" sz="1600" b="1" kern="100" dirty="0">
                          <a:solidFill>
                            <a:srgbClr val="000000"/>
                          </a:solidFill>
                          <a:latin typeface="HY견고딕" pitchFamily="18" charset="-127"/>
                          <a:ea typeface="HY견고딕" pitchFamily="18" charset="-127"/>
                          <a:cs typeface="Times New Roman"/>
                        </a:rPr>
                        <a:t>the KRCC</a:t>
                      </a:r>
                      <a:r>
                        <a:rPr lang="en-US" sz="1600" b="1" kern="100" dirty="0" smtClean="0">
                          <a:solidFill>
                            <a:srgbClr val="000000"/>
                          </a:solidFill>
                          <a:latin typeface="HY견고딕" pitchFamily="18" charset="-127"/>
                          <a:ea typeface="HY견고딕" pitchFamily="18" charset="-127"/>
                          <a:cs typeface="Times New Roman"/>
                        </a:rPr>
                        <a:t>, Provided </a:t>
                      </a:r>
                      <a:r>
                        <a:rPr lang="en-US" sz="1600" b="1" kern="100" dirty="0">
                          <a:solidFill>
                            <a:srgbClr val="000000"/>
                          </a:solidFill>
                          <a:latin typeface="HY견고딕" pitchFamily="18" charset="-127"/>
                          <a:ea typeface="HY견고딕" pitchFamily="18" charset="-127"/>
                          <a:cs typeface="Times New Roman"/>
                        </a:rPr>
                        <a:t>that, </a:t>
                      </a:r>
                      <a:endParaRPr lang="en-US" sz="1600" b="1" kern="100" dirty="0" smtClean="0">
                        <a:solidFill>
                          <a:srgbClr val="000000"/>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chemeClr val="bg1"/>
                          </a:solidFill>
                          <a:latin typeface="HY견고딕" pitchFamily="18" charset="-127"/>
                          <a:ea typeface="HY견고딕" pitchFamily="18" charset="-127"/>
                          <a:cs typeface="Times New Roman"/>
                        </a:rPr>
                        <a:t>Domestic </a:t>
                      </a:r>
                      <a:r>
                        <a:rPr lang="en-US" sz="1600" b="1" kern="100" dirty="0">
                          <a:solidFill>
                            <a:schemeClr val="bg1"/>
                          </a:solidFill>
                          <a:latin typeface="HY견고딕" pitchFamily="18" charset="-127"/>
                          <a:ea typeface="HY견고딕" pitchFamily="18" charset="-127"/>
                          <a:cs typeface="Times New Roman"/>
                        </a:rPr>
                        <a:t>Flight, </a:t>
                      </a:r>
                      <a:r>
                        <a:rPr lang="en-US" sz="1600" b="1" kern="100" dirty="0" smtClean="0">
                          <a:solidFill>
                            <a:schemeClr val="bg1"/>
                          </a:solidFill>
                          <a:latin typeface="HY견고딕" pitchFamily="18" charset="-127"/>
                          <a:ea typeface="HY견고딕" pitchFamily="18" charset="-127"/>
                          <a:cs typeface="Times New Roman"/>
                        </a:rPr>
                        <a:t>Per Passenger</a:t>
                      </a:r>
                      <a:r>
                        <a:rPr lang="en-US" sz="1600" b="1" kern="100" dirty="0">
                          <a:solidFill>
                            <a:schemeClr val="bg1"/>
                          </a:solidFill>
                          <a:latin typeface="HY견고딕" pitchFamily="18" charset="-127"/>
                          <a:ea typeface="HY견고딕" pitchFamily="18" charset="-127"/>
                          <a:cs typeface="Times New Roman"/>
                        </a:rPr>
                        <a:t>, </a:t>
                      </a:r>
                      <a:endParaRPr lang="en-US" sz="1600" b="1" kern="100" dirty="0" smtClean="0">
                        <a:solidFill>
                          <a:schemeClr val="bg1"/>
                        </a:solidFill>
                        <a:latin typeface="HY견고딕" pitchFamily="18" charset="-127"/>
                        <a:ea typeface="HY견고딕" pitchFamily="18" charset="-127"/>
                        <a:cs typeface="Times New Roman"/>
                      </a:endParaRPr>
                    </a:p>
                    <a:p>
                      <a:pPr algn="ctr" latinLnBrk="0">
                        <a:lnSpc>
                          <a:spcPts val="2200"/>
                        </a:lnSpc>
                        <a:spcAft>
                          <a:spcPts val="0"/>
                        </a:spcAft>
                      </a:pPr>
                      <a:r>
                        <a:rPr lang="en-US" sz="1600" b="1" kern="100" dirty="0" smtClean="0">
                          <a:solidFill>
                            <a:srgbClr val="FF0000"/>
                          </a:solidFill>
                          <a:latin typeface="HY견고딕" pitchFamily="18" charset="-127"/>
                          <a:ea typeface="HY견고딕" pitchFamily="18" charset="-127"/>
                          <a:cs typeface="Times New Roman"/>
                        </a:rPr>
                        <a:t>1,000 </a:t>
                      </a:r>
                      <a:r>
                        <a:rPr lang="en-US" sz="1600" b="1" kern="100" dirty="0">
                          <a:solidFill>
                            <a:srgbClr val="FF0000"/>
                          </a:solidFill>
                          <a:latin typeface="HY견고딕" pitchFamily="18" charset="-127"/>
                          <a:ea typeface="HY견고딕" pitchFamily="18" charset="-127"/>
                          <a:cs typeface="Times New Roman"/>
                        </a:rPr>
                        <a:t>Unit of Account</a:t>
                      </a:r>
                      <a:endParaRPr lang="ko-KR" sz="1600" b="1" kern="100" dirty="0">
                        <a:solidFill>
                          <a:srgbClr val="FF0000"/>
                        </a:solidFill>
                        <a:latin typeface="HY견고딕" pitchFamily="18" charset="-127"/>
                        <a:ea typeface="HY견고딕" pitchFamily="18" charset="-127"/>
                        <a:cs typeface="Times New Roman"/>
                      </a:endParaRPr>
                    </a:p>
                  </a:txBody>
                  <a:tcPr marL="64770" marR="6477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8305" name="Rectangle 1"/>
          <p:cNvSpPr>
            <a:spLocks noChangeArrowheads="1"/>
          </p:cNvSpPr>
          <p:nvPr/>
        </p:nvSpPr>
        <p:spPr bwMode="auto">
          <a:xfrm>
            <a:off x="0" y="0"/>
            <a:ext cx="9144000" cy="707886"/>
          </a:xfrm>
          <a:prstGeom prst="rect">
            <a:avLst/>
          </a:prstGeom>
          <a:solidFill>
            <a:schemeClr val="tx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1" hangingPunct="1">
              <a:lnSpc>
                <a:spcPts val="2400"/>
              </a:lnSpc>
              <a:spcBef>
                <a:spcPct val="0"/>
              </a:spcBef>
              <a:spcAft>
                <a:spcPct val="0"/>
              </a:spcAft>
              <a:buClrTx/>
              <a:buSzTx/>
              <a:buFontTx/>
              <a:buNone/>
              <a:tabLst/>
            </a:pPr>
            <a:r>
              <a:rPr kumimoji="1" lang="en-US" altLang="ko-KR" sz="2000" b="1" i="0"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Raising for the Limited Sum of the Compensation for Damage of the Air Carrier in the Korean Revised Commercial Code (KRCC)</a:t>
            </a:r>
            <a:endParaRPr kumimoji="1" lang="en-US" altLang="ko-KR" sz="2000" b="0" i="0"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62</a:t>
            </a:fld>
            <a:endParaRPr lang="en-US" altLang="ko-KR"/>
          </a:p>
        </p:txBody>
      </p:sp>
      <p:sp>
        <p:nvSpPr>
          <p:cNvPr id="4" name="자유형 3"/>
          <p:cNvSpPr/>
          <p:nvPr/>
        </p:nvSpPr>
        <p:spPr>
          <a:xfrm>
            <a:off x="-1" y="400110"/>
            <a:ext cx="9144000" cy="2492990"/>
          </a:xfrm>
          <a:custGeom>
            <a:avLst/>
            <a:gdLst>
              <a:gd name="connsiteX0" fmla="*/ 0 w 9144000"/>
              <a:gd name="connsiteY0" fmla="*/ 0 h 1569660"/>
              <a:gd name="connsiteX1" fmla="*/ 9144000 w 9144000"/>
              <a:gd name="connsiteY1" fmla="*/ 0 h 1569660"/>
              <a:gd name="connsiteX2" fmla="*/ 9144000 w 9144000"/>
              <a:gd name="connsiteY2" fmla="*/ 1569660 h 1569660"/>
              <a:gd name="connsiteX3" fmla="*/ 0 w 9144000"/>
              <a:gd name="connsiteY3" fmla="*/ 1569660 h 1569660"/>
              <a:gd name="connsiteX4" fmla="*/ 0 w 91440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569660">
                <a:moveTo>
                  <a:pt x="0" y="0"/>
                </a:moveTo>
                <a:lnTo>
                  <a:pt x="9144000" y="0"/>
                </a:lnTo>
                <a:lnTo>
                  <a:pt x="9144000" y="1569660"/>
                </a:lnTo>
                <a:lnTo>
                  <a:pt x="0" y="1569660"/>
                </a:lnTo>
                <a:lnTo>
                  <a:pt x="0" y="0"/>
                </a:lnTo>
                <a:close/>
              </a:path>
            </a:pathLst>
          </a:custGeom>
          <a:solidFill>
            <a:srgbClr val="FFFFFF"/>
          </a:solidFill>
        </p:spPr>
        <p:txBody>
          <a:bodyPr wrap="square">
            <a:spAutoFit/>
          </a:bodyPr>
          <a:lstStyle/>
          <a:p>
            <a:pPr latinLnBrk="1"/>
            <a:r>
              <a:rPr lang="en-US" sz="2000" dirty="0" smtClean="0"/>
              <a:t> </a:t>
            </a:r>
          </a:p>
          <a:p>
            <a:pPr latinLnBrk="1"/>
            <a:r>
              <a:rPr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 UN</a:t>
            </a:r>
            <a:r>
              <a:rPr lang="zh-CN" altLang="en-US"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伞 下 </a:t>
            </a:r>
            <a:r>
              <a:rPr lang="en-US" altLang="zh-CN"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ICAO </a:t>
            </a:r>
            <a:r>
              <a:rPr lang="en-US" altLang="zh-CN" sz="20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a:t>
            </a:r>
            <a:r>
              <a:rPr lang="zh-CN" altLang="en-US" sz="20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国际民间航空机构</a:t>
            </a:r>
            <a:r>
              <a:rPr lang="en-US" altLang="zh-CN" sz="20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zh-CN"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and IATA </a:t>
            </a:r>
            <a:r>
              <a:rPr lang="en-US" altLang="zh-CN" sz="20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a:t>
            </a:r>
            <a:r>
              <a:rPr lang="zh-CN" altLang="en-US" sz="20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国际民间航空输送协会</a:t>
            </a:r>
            <a:r>
              <a:rPr lang="en-US" altLang="zh-CN" sz="20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a:t>
            </a:r>
            <a:r>
              <a:rPr lang="en-US" altLang="ko-KR" sz="20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  </a:t>
            </a:r>
          </a:p>
          <a:p>
            <a:pPr latinLnBrk="1"/>
            <a:r>
              <a:rPr lang="en-US" altLang="ko-KR" sz="2000" b="1" dirty="0" smtClean="0">
                <a:solidFill>
                  <a:srgbClr val="FF0000"/>
                </a:solidFill>
                <a:effectLst>
                  <a:outerShdw blurRad="38100" dist="38100" dir="2700000" algn="tl">
                    <a:srgbClr val="000000">
                      <a:alpha val="43137"/>
                    </a:srgbClr>
                  </a:outerShdw>
                </a:effectLst>
                <a:latin typeface="Arial" pitchFamily="34" charset="0"/>
                <a:ea typeface="HY견고딕" pitchFamily="18" charset="-127"/>
                <a:cs typeface="Arial" pitchFamily="34" charset="0"/>
              </a:rPr>
              <a:t> ICAO</a:t>
            </a:r>
            <a:r>
              <a:rPr lang="en-US" altLang="ko-KR" sz="2000" b="1" dirty="0" smtClean="0">
                <a:solidFill>
                  <a:srgbClr val="0000FF"/>
                </a:solidFill>
                <a:effectLst>
                  <a:outerShdw blurRad="38100" dist="38100" dir="2700000" algn="tl">
                    <a:srgbClr val="000000">
                      <a:alpha val="43137"/>
                    </a:srgbClr>
                  </a:outerShdw>
                </a:effectLst>
                <a:latin typeface="Arial" pitchFamily="34" charset="0"/>
                <a:ea typeface="HY견고딕" pitchFamily="18" charset="-127"/>
                <a:cs typeface="Arial" pitchFamily="34" charset="0"/>
              </a:rPr>
              <a:t> </a:t>
            </a:r>
            <a:r>
              <a:rPr lang="en-US" altLang="ko-KR" sz="2000" b="1" dirty="0" smtClean="0">
                <a:solidFill>
                  <a:srgbClr val="086C19"/>
                </a:solidFill>
                <a:effectLst>
                  <a:outerShdw blurRad="38100" dist="38100" dir="2700000" algn="tl">
                    <a:srgbClr val="000000">
                      <a:alpha val="43137"/>
                    </a:srgbClr>
                  </a:outerShdw>
                </a:effectLst>
                <a:latin typeface="Arial" pitchFamily="34" charset="0"/>
                <a:ea typeface="HY견고딕" pitchFamily="18" charset="-127"/>
                <a:cs typeface="Arial" pitchFamily="34" charset="0"/>
              </a:rPr>
              <a:t>→ </a:t>
            </a:r>
            <a:r>
              <a:rPr lang="en-US" altLang="ko-KR" sz="2000" b="1" dirty="0" smtClean="0">
                <a:solidFill>
                  <a:srgbClr val="086C19"/>
                </a:solidFill>
                <a:effectLst>
                  <a:outerShdw blurRad="38100" dist="38100" dir="2700000" algn="tl">
                    <a:srgbClr val="000000">
                      <a:alpha val="43137"/>
                    </a:srgbClr>
                  </a:outerShdw>
                </a:effectLst>
                <a:latin typeface="한양해서" pitchFamily="18" charset="-127"/>
                <a:ea typeface="한양해서" pitchFamily="18" charset="-127"/>
                <a:cs typeface="Arial" pitchFamily="34" charset="0"/>
              </a:rPr>
              <a:t>191</a:t>
            </a:r>
            <a:r>
              <a:rPr lang="zh-CN" altLang="en-US" sz="2000" b="1" dirty="0" smtClean="0">
                <a:solidFill>
                  <a:srgbClr val="086C19"/>
                </a:solidFill>
                <a:latin typeface="한양해서" pitchFamily="18" charset="-127"/>
                <a:ea typeface="한양해서" pitchFamily="18" charset="-127"/>
              </a:rPr>
              <a:t>个国 加入</a:t>
            </a:r>
            <a:r>
              <a:rPr lang="en-US" altLang="zh-CN" sz="2000" b="1" dirty="0" smtClean="0">
                <a:solidFill>
                  <a:srgbClr val="086C19"/>
                </a:solidFill>
                <a:latin typeface="한양해서" pitchFamily="18" charset="-127"/>
                <a:ea typeface="한양해서" pitchFamily="18" charset="-127"/>
              </a:rPr>
              <a:t>,</a:t>
            </a:r>
            <a:r>
              <a:rPr lang="zh-CN" altLang="en-US" sz="2000" b="1" dirty="0" smtClean="0">
                <a:solidFill>
                  <a:srgbClr val="086C19"/>
                </a:solidFill>
                <a:latin typeface="한양해서" pitchFamily="18" charset="-127"/>
                <a:ea typeface="한양해서" pitchFamily="18" charset="-127"/>
              </a:rPr>
              <a:t> </a:t>
            </a:r>
            <a:r>
              <a:rPr lang="en-US" altLang="zh-CN" sz="2000" b="1" dirty="0" smtClean="0">
                <a:solidFill>
                  <a:srgbClr val="FF0000"/>
                </a:solidFill>
                <a:latin typeface="Arial" pitchFamily="34" charset="0"/>
                <a:ea typeface="HY견고딕" pitchFamily="18" charset="-127"/>
                <a:cs typeface="Arial" pitchFamily="34" charset="0"/>
              </a:rPr>
              <a:t>IATA</a:t>
            </a:r>
            <a:r>
              <a:rPr lang="en-US" altLang="zh-CN" sz="2000" b="1" dirty="0" smtClean="0">
                <a:solidFill>
                  <a:srgbClr val="FF0000"/>
                </a:solidFill>
                <a:latin typeface="Arial" pitchFamily="34" charset="0"/>
                <a:ea typeface="한양해서" pitchFamily="18" charset="-127"/>
                <a:cs typeface="Arial" pitchFamily="34" charset="0"/>
              </a:rPr>
              <a:t> </a:t>
            </a:r>
            <a:r>
              <a:rPr lang="en-US" altLang="zh-CN" sz="2000" b="1" dirty="0" smtClean="0">
                <a:solidFill>
                  <a:schemeClr val="bg2"/>
                </a:solidFill>
                <a:latin typeface="한양해서" pitchFamily="18" charset="-127"/>
                <a:ea typeface="한양해서" pitchFamily="18" charset="-127"/>
              </a:rPr>
              <a:t>→115</a:t>
            </a:r>
            <a:r>
              <a:rPr lang="zh-CN" altLang="en-US" sz="2000" b="1" dirty="0" smtClean="0">
                <a:solidFill>
                  <a:schemeClr val="bg2"/>
                </a:solidFill>
                <a:latin typeface="한양해서" pitchFamily="18" charset="-127"/>
                <a:ea typeface="한양해서" pitchFamily="18" charset="-127"/>
              </a:rPr>
              <a:t>个国</a:t>
            </a:r>
            <a:r>
              <a:rPr lang="en-US" altLang="zh-CN" sz="2000" b="1" dirty="0" smtClean="0">
                <a:solidFill>
                  <a:schemeClr val="bg2"/>
                </a:solidFill>
                <a:latin typeface="한양해서" pitchFamily="18" charset="-127"/>
                <a:ea typeface="한양해서" pitchFamily="18" charset="-127"/>
              </a:rPr>
              <a:t>, 240 </a:t>
            </a:r>
            <a:r>
              <a:rPr lang="zh-CN" altLang="en-US" sz="2000" b="1" dirty="0" smtClean="0">
                <a:solidFill>
                  <a:schemeClr val="bg2"/>
                </a:solidFill>
                <a:latin typeface="한양해서" pitchFamily="18" charset="-127"/>
                <a:ea typeface="한양해서" pitchFamily="18" charset="-127"/>
              </a:rPr>
              <a:t>个 航空 社 加入 → 全世界 输送 </a:t>
            </a:r>
            <a:endParaRPr lang="en-US" altLang="zh-CN" sz="2000" b="1" dirty="0" smtClean="0">
              <a:solidFill>
                <a:schemeClr val="bg2"/>
              </a:solidFill>
              <a:latin typeface="한양해서" pitchFamily="18" charset="-127"/>
              <a:ea typeface="한양해서" pitchFamily="18" charset="-127"/>
            </a:endParaRPr>
          </a:p>
          <a:p>
            <a:pPr latinLnBrk="1"/>
            <a:r>
              <a:rPr lang="en-US" altLang="zh-CN" sz="2000" b="1" dirty="0" smtClean="0">
                <a:solidFill>
                  <a:srgbClr val="086C19"/>
                </a:solidFill>
                <a:latin typeface="한양해서" pitchFamily="18" charset="-127"/>
                <a:ea typeface="한양해서" pitchFamily="18" charset="-127"/>
              </a:rPr>
              <a:t>             1944</a:t>
            </a:r>
            <a:r>
              <a:rPr lang="ko-KR" altLang="en-US" sz="2000" b="1" dirty="0" smtClean="0">
                <a:solidFill>
                  <a:srgbClr val="086C19"/>
                </a:solidFill>
                <a:latin typeface="한양해서" pitchFamily="18" charset="-127"/>
                <a:ea typeface="한양해서" pitchFamily="18" charset="-127"/>
              </a:rPr>
              <a:t>年</a:t>
            </a:r>
            <a:r>
              <a:rPr lang="zh-CN" altLang="ko-KR" sz="2000" b="1" dirty="0" smtClean="0">
                <a:solidFill>
                  <a:srgbClr val="086C19"/>
                </a:solidFill>
                <a:latin typeface="한양해서" pitchFamily="18" charset="-127"/>
                <a:ea typeface="한양해서" pitchFamily="18" charset="-127"/>
              </a:rPr>
              <a:t>创建</a:t>
            </a:r>
            <a:r>
              <a:rPr lang="en-US" altLang="zh-CN" sz="2000" b="1" dirty="0" smtClean="0">
                <a:solidFill>
                  <a:srgbClr val="086C19"/>
                </a:solidFill>
                <a:latin typeface="한양해서" pitchFamily="18" charset="-127"/>
                <a:ea typeface="한양해서" pitchFamily="18" charset="-127"/>
              </a:rPr>
              <a:t>               1945</a:t>
            </a:r>
            <a:r>
              <a:rPr lang="ko-KR" altLang="en-US" sz="2000" b="1" dirty="0" smtClean="0">
                <a:solidFill>
                  <a:srgbClr val="086C19"/>
                </a:solidFill>
                <a:latin typeface="한양해서" pitchFamily="18" charset="-127"/>
                <a:ea typeface="한양해서" pitchFamily="18" charset="-127"/>
              </a:rPr>
              <a:t>年</a:t>
            </a:r>
            <a:r>
              <a:rPr lang="zh-CN" altLang="ko-KR" sz="2000" b="1" dirty="0" smtClean="0">
                <a:solidFill>
                  <a:srgbClr val="086C19"/>
                </a:solidFill>
                <a:latin typeface="한양해서" pitchFamily="18" charset="-127"/>
                <a:ea typeface="한양해서" pitchFamily="18" charset="-127"/>
              </a:rPr>
              <a:t>创建</a:t>
            </a:r>
            <a:r>
              <a:rPr lang="en-US" altLang="zh-CN" sz="2000" b="1" dirty="0" smtClean="0">
                <a:solidFill>
                  <a:srgbClr val="086C19"/>
                </a:solidFill>
                <a:latin typeface="한양해서" pitchFamily="18" charset="-127"/>
                <a:ea typeface="한양해서" pitchFamily="18" charset="-127"/>
              </a:rPr>
              <a:t>                            </a:t>
            </a:r>
            <a:r>
              <a:rPr lang="zh-CN" altLang="en-US" sz="2000" b="1" dirty="0" smtClean="0">
                <a:solidFill>
                  <a:schemeClr val="bg2"/>
                </a:solidFill>
                <a:latin typeface="한양해서" pitchFamily="18" charset="-127"/>
                <a:ea typeface="한양해서" pitchFamily="18" charset="-127"/>
              </a:rPr>
              <a:t>占有 率 </a:t>
            </a:r>
            <a:r>
              <a:rPr lang="en-US" altLang="zh-CN" sz="2000" b="1" dirty="0" smtClean="0">
                <a:solidFill>
                  <a:schemeClr val="bg2"/>
                </a:solidFill>
                <a:latin typeface="한양해서" pitchFamily="18" charset="-127"/>
                <a:ea typeface="한양해서" pitchFamily="18" charset="-127"/>
              </a:rPr>
              <a:t>84%</a:t>
            </a:r>
          </a:p>
          <a:p>
            <a:pPr latinLnBrk="1"/>
            <a:r>
              <a:rPr lang="en-US" b="1" dirty="0" smtClean="0">
                <a:solidFill>
                  <a:srgbClr val="FF0000"/>
                </a:solidFill>
                <a:effectLst>
                  <a:outerShdw blurRad="38100" dist="38100" dir="2700000" algn="tl">
                    <a:srgbClr val="000000">
                      <a:alpha val="43137"/>
                    </a:srgbClr>
                  </a:outerShdw>
                </a:effectLst>
                <a:latin typeface="Arial" pitchFamily="34" charset="0"/>
                <a:ea typeface="HY견고딕" pitchFamily="18" charset="-127"/>
                <a:cs typeface="Arial" pitchFamily="34" charset="0"/>
              </a:rPr>
              <a:t> ICAO Website : </a:t>
            </a:r>
            <a:r>
              <a:rPr lang="en-US" b="1" dirty="0" smtClean="0">
                <a:solidFill>
                  <a:srgbClr val="0000FF"/>
                </a:solidFill>
                <a:effectLst>
                  <a:outerShdw blurRad="38100" dist="38100" dir="2700000" algn="tl">
                    <a:srgbClr val="000000">
                      <a:alpha val="43137"/>
                    </a:srgbClr>
                  </a:outerShdw>
                </a:effectLst>
                <a:latin typeface="Arial" pitchFamily="34" charset="0"/>
                <a:ea typeface="HY견고딕" pitchFamily="18" charset="-127"/>
                <a:cs typeface="Arial" pitchFamily="34" charset="0"/>
              </a:rPr>
              <a:t>http://www.icao.int → treaty collection → </a:t>
            </a:r>
          </a:p>
          <a:p>
            <a:pPr latinLnBrk="1"/>
            <a:r>
              <a:rPr lang="en-US" b="1" dirty="0" smtClean="0">
                <a:solidFill>
                  <a:srgbClr val="0000FF"/>
                </a:solidFill>
                <a:effectLst>
                  <a:outerShdw blurRad="38100" dist="38100" dir="2700000" algn="tl">
                    <a:srgbClr val="000000">
                      <a:alpha val="43137"/>
                    </a:srgbClr>
                  </a:outerShdw>
                </a:effectLst>
                <a:latin typeface="Arial" pitchFamily="34" charset="0"/>
                <a:ea typeface="HY견고딕" pitchFamily="18" charset="-127"/>
                <a:cs typeface="Arial" pitchFamily="34" charset="0"/>
              </a:rPr>
              <a:t>              Current lists of parties to multilateral air law treaties</a:t>
            </a:r>
          </a:p>
          <a:p>
            <a:pPr latinLnBrk="1"/>
            <a:r>
              <a:rPr lang="en-US" b="1" dirty="0" smtClean="0">
                <a:solidFill>
                  <a:srgbClr val="FF0000"/>
                </a:solidFill>
                <a:effectLst>
                  <a:outerShdw blurRad="38100" dist="38100" dir="2700000" algn="tl">
                    <a:srgbClr val="000000">
                      <a:alpha val="43137"/>
                    </a:srgbClr>
                  </a:outerShdw>
                </a:effectLst>
                <a:latin typeface="Arial" pitchFamily="34" charset="0"/>
                <a:ea typeface="HY견고딕" pitchFamily="18" charset="-127"/>
                <a:cs typeface="Arial" pitchFamily="34" charset="0"/>
              </a:rPr>
              <a:t> IATA Website : </a:t>
            </a:r>
            <a:r>
              <a:rPr lang="en-US" b="1" dirty="0" smtClean="0">
                <a:solidFill>
                  <a:srgbClr val="0000FF"/>
                </a:solidFill>
                <a:effectLst>
                  <a:outerShdw blurRad="38100" dist="38100" dir="2700000" algn="tl">
                    <a:srgbClr val="000000">
                      <a:alpha val="43137"/>
                    </a:srgbClr>
                  </a:outerShdw>
                </a:effectLst>
                <a:latin typeface="Arial" pitchFamily="34" charset="0"/>
                <a:ea typeface="HY견고딕" pitchFamily="18" charset="-127"/>
                <a:cs typeface="Arial" pitchFamily="34" charset="0"/>
              </a:rPr>
              <a:t>http://www.iata.org</a:t>
            </a:r>
            <a:endParaRPr lang="en-US" b="1" dirty="0">
              <a:solidFill>
                <a:srgbClr val="0000FF"/>
              </a:solidFill>
              <a:effectLst>
                <a:outerShdw blurRad="38100" dist="38100" dir="2700000" algn="tl">
                  <a:srgbClr val="000000">
                    <a:alpha val="43137"/>
                  </a:srgbClr>
                </a:outerShdw>
              </a:effectLst>
              <a:latin typeface="Arial" pitchFamily="34" charset="0"/>
              <a:ea typeface="HY견고딕" pitchFamily="18" charset="-127"/>
              <a:cs typeface="Arial" pitchFamily="34" charset="0"/>
            </a:endParaRPr>
          </a:p>
        </p:txBody>
      </p:sp>
      <p:pic>
        <p:nvPicPr>
          <p:cNvPr id="102402" name="Picture 2" descr="http://www.icao.int/safety/TrainairPlus/PublishingImages/Event-page_banner_TrainairPlus-Symposia-general.jpg"/>
          <p:cNvPicPr>
            <a:picLocks noChangeAspect="1" noChangeArrowheads="1"/>
          </p:cNvPicPr>
          <p:nvPr/>
        </p:nvPicPr>
        <p:blipFill>
          <a:blip r:embed="rId2" cstate="print"/>
          <a:srcRect/>
          <a:stretch>
            <a:fillRect/>
          </a:stretch>
        </p:blipFill>
        <p:spPr bwMode="auto">
          <a:xfrm>
            <a:off x="-1" y="2831545"/>
            <a:ext cx="9178908" cy="3507165"/>
          </a:xfrm>
          <a:prstGeom prst="rect">
            <a:avLst/>
          </a:prstGeom>
          <a:noFill/>
        </p:spPr>
      </p:pic>
      <p:sp>
        <p:nvSpPr>
          <p:cNvPr id="6" name="직사각형 5"/>
          <p:cNvSpPr/>
          <p:nvPr/>
        </p:nvSpPr>
        <p:spPr>
          <a:xfrm>
            <a:off x="-1" y="0"/>
            <a:ext cx="9144001" cy="400110"/>
          </a:xfrm>
          <a:prstGeom prst="rect">
            <a:avLst/>
          </a:prstGeom>
          <a:solidFill>
            <a:schemeClr val="tx1">
              <a:lumMod val="75000"/>
            </a:schemeClr>
          </a:solidFill>
          <a:ln>
            <a:solidFill>
              <a:srgbClr val="00B050"/>
            </a:solidFill>
          </a:ln>
        </p:spPr>
        <p:txBody>
          <a:bodyPr wrap="square">
            <a:spAutoFit/>
          </a:bodyPr>
          <a:lstStyle/>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7. Air Carrier’s Liability under the Montreal Convention (1) </a:t>
            </a:r>
            <a:endPar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endParaRPr>
          </a:p>
        </p:txBody>
      </p:sp>
      <p:sp>
        <p:nvSpPr>
          <p:cNvPr id="102403" name="Rectangle 3"/>
          <p:cNvSpPr>
            <a:spLocks noChangeArrowheads="1"/>
          </p:cNvSpPr>
          <p:nvPr/>
        </p:nvSpPr>
        <p:spPr bwMode="auto">
          <a:xfrm>
            <a:off x="-34908" y="6338710"/>
            <a:ext cx="9178908" cy="7649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ko-KR" sz="1000" b="0" i="0" u="none" strike="noStrike" cap="none" normalizeH="0" baseline="0" dirty="0" smtClean="0">
                <a:ln>
                  <a:noFill/>
                </a:ln>
                <a:solidFill>
                  <a:srgbClr val="000000"/>
                </a:solidFill>
                <a:effectLst/>
                <a:latin typeface="Arial"/>
                <a:ea typeface="굴림" pitchFamily="50" charset="-127"/>
                <a:cs typeface="굴림" pitchFamily="50" charset="-127"/>
              </a:rPr>
              <a:t> </a:t>
            </a:r>
            <a:r>
              <a:rPr kumimoji="1" lang="ko-KR" altLang="ko-KR" sz="10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altLang="ko-KR" sz="9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a:t>
            </a:r>
            <a:r>
              <a:rPr kumimoji="1" lang="en-US" altLang="ko-KR" sz="1600" b="1" i="0" u="none" strike="noStrike" cap="none" normalizeH="0" baseline="0" dirty="0" smtClean="0">
                <a:ln>
                  <a:noFill/>
                </a:ln>
                <a:solidFill>
                  <a:srgbClr val="0000FF"/>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My book: </a:t>
            </a:r>
            <a:r>
              <a:rPr kumimoji="1" lang="en-US" altLang="ko-KR"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a:t>
            </a:r>
            <a:r>
              <a:rPr kumimoji="1" lang="en-US" altLang="ko-KR"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Essay for the Study of the International Air and Space Law</a:t>
            </a:r>
            <a:r>
              <a:rPr kumimoji="1" lang="en-US" altLang="ko-KR"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6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a:t>
            </a:r>
            <a:r>
              <a:rPr kumimoji="1" lang="en-US" altLang="ko-KR"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2008, 786 pages. </a:t>
            </a:r>
            <a:endParaRPr kumimoji="1" lang="en-US" altLang="ko-KR"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슬라이드 번호 개체 틀 3"/>
          <p:cNvSpPr>
            <a:spLocks noGrp="1"/>
          </p:cNvSpPr>
          <p:nvPr>
            <p:ph type="sldNum" sz="quarter" idx="12"/>
          </p:nvPr>
        </p:nvSpPr>
        <p:spPr/>
        <p:txBody>
          <a:bodyPr/>
          <a:lstStyle/>
          <a:p>
            <a:pPr>
              <a:defRPr/>
            </a:pPr>
            <a:fld id="{0BE3A777-CD7D-4B0C-86A7-D61111DAC04D}" type="slidenum">
              <a:rPr lang="en-US" altLang="ko-KR"/>
              <a:pPr>
                <a:defRPr/>
              </a:pPr>
              <a:t>63</a:t>
            </a:fld>
            <a:endParaRPr lang="en-US" altLang="ko-KR"/>
          </a:p>
        </p:txBody>
      </p:sp>
      <p:sp>
        <p:nvSpPr>
          <p:cNvPr id="181250" name="Rectangle 2"/>
          <p:cNvSpPr>
            <a:spLocks noChangeArrowheads="1"/>
          </p:cNvSpPr>
          <p:nvPr/>
        </p:nvSpPr>
        <p:spPr bwMode="auto">
          <a:xfrm>
            <a:off x="0" y="876300"/>
            <a:ext cx="9144000" cy="6099106"/>
          </a:xfrm>
          <a:prstGeom prst="rect">
            <a:avLst/>
          </a:prstGeom>
          <a:solidFill>
            <a:srgbClr val="FFFFFF"/>
          </a:solidFill>
          <a:ln w="9525">
            <a:noFill/>
            <a:miter lim="800000"/>
            <a:headEnd/>
            <a:tailEnd/>
          </a:ln>
          <a:effectLst/>
        </p:spPr>
        <p:txBody>
          <a:bodyPr>
            <a:spAutoFit/>
          </a:bodyPr>
          <a:lstStyle/>
          <a:p>
            <a:pPr>
              <a:lnSpc>
                <a:spcPts val="2200"/>
              </a:lnSpc>
              <a:defRPr/>
            </a:pPr>
            <a:r>
              <a:rPr lang="en-US" altLang="ko-KR" sz="16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  </a:t>
            </a:r>
          </a:p>
          <a:p>
            <a:pPr>
              <a:lnSpc>
                <a:spcPts val="2200"/>
              </a:lnSpc>
              <a:defRPr/>
            </a:pPr>
            <a:r>
              <a:rPr lang="en-US" altLang="ko-KR" sz="16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a:solidFill>
                  <a:srgbClr val="FF5050"/>
                </a:solidFill>
                <a:effectLst>
                  <a:outerShdw blurRad="38100" dist="38100" dir="2700000" algn="tl">
                    <a:srgbClr val="000000">
                      <a:alpha val="43137"/>
                    </a:srgbClr>
                  </a:outerShdw>
                </a:effectLst>
                <a:latin typeface="한양해서" pitchFamily="18" charset="-127"/>
                <a:ea typeface="한양해서" pitchFamily="18" charset="-127"/>
              </a:rPr>
              <a:t>Warsaw System</a:t>
            </a:r>
            <a:r>
              <a:rPr lang="en-US" altLang="ko-KR" sz="1600" b="1" dirty="0">
                <a:effectLst>
                  <a:outerShdw blurRad="38100" dist="38100" dir="2700000" algn="tl">
                    <a:srgbClr val="000000">
                      <a:alpha val="43137"/>
                    </a:srgbClr>
                  </a:outerShdw>
                </a:effectLst>
                <a:latin typeface="한양해서" pitchFamily="18" charset="-127"/>
                <a:ea typeface="한양해서" pitchFamily="18" charset="-127"/>
              </a:rPr>
              <a:t> →  </a:t>
            </a:r>
            <a:r>
              <a:rPr lang="en-US" altLang="ko-KR"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1. 1929</a:t>
            </a:r>
            <a:r>
              <a:rPr lang="ko-KR"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年 </a:t>
            </a:r>
            <a:r>
              <a:rPr lang="en-US" altLang="ko-KR"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Warsaw </a:t>
            </a:r>
            <a:r>
              <a:rPr lang="zh-CN"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条约（发效）→人的损害旅客</a:t>
            </a:r>
            <a:r>
              <a:rPr lang="en-US" altLang="zh-CN"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1</a:t>
            </a:r>
            <a:r>
              <a:rPr lang="zh-CN"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人当</a:t>
            </a:r>
            <a:r>
              <a:rPr lang="ko-KR"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$ 8.300</a:t>
            </a:r>
          </a:p>
          <a:p>
            <a:pPr>
              <a:lnSpc>
                <a:spcPts val="2200"/>
              </a:lnSpc>
              <a:spcBef>
                <a:spcPct val="20000"/>
              </a:spcBef>
              <a:defRPr/>
            </a:pPr>
            <a:r>
              <a:rPr lang="en-US" altLang="ko-KR"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       (</a:t>
            </a:r>
            <a:r>
              <a:rPr lang="zh-CN"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华沙体制</a:t>
            </a:r>
            <a:r>
              <a:rPr lang="en-US" altLang="ko-KR"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                                                              152</a:t>
            </a:r>
            <a:r>
              <a:rPr lang="zh-CN"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个国加入</a:t>
            </a:r>
            <a:r>
              <a:rPr lang="ko-KR"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 </a:t>
            </a:r>
            <a:r>
              <a:rPr lang="ko-KR"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中</a:t>
            </a:r>
            <a:r>
              <a:rPr lang="zh-CN"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国批准</a:t>
            </a:r>
            <a:r>
              <a:rPr lang="ko-KR" altLang="en-US" sz="1600" b="1" dirty="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   </a:t>
            </a:r>
          </a:p>
          <a:p>
            <a:pPr>
              <a:lnSpc>
                <a:spcPts val="2200"/>
              </a:lnSpc>
              <a:spcBef>
                <a:spcPct val="20000"/>
              </a:spcBef>
              <a:defRPr/>
            </a:pPr>
            <a:r>
              <a:rPr lang="ko-KR" altLang="en-US" sz="1600" b="1" dirty="0">
                <a:solidFill>
                  <a:srgbClr val="22228B"/>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ICAO</a:t>
            </a:r>
            <a:r>
              <a:rPr lang="ko-KR" altLang="en-US"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 </a:t>
            </a:r>
            <a:r>
              <a:rPr lang="zh-CN" altLang="en-US"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a:t>
            </a:r>
            <a:r>
              <a:rPr lang="en-US" altLang="ko-KR"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 191</a:t>
            </a:r>
            <a:r>
              <a:rPr lang="zh-CN" altLang="en-US"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个国加入   </a:t>
            </a:r>
            <a:r>
              <a:rPr lang="en-US" altLang="ko-KR"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2. 1955</a:t>
            </a:r>
            <a:r>
              <a:rPr lang="ko-KR" altLang="en-US"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年 </a:t>
            </a:r>
            <a:r>
              <a:rPr lang="en-US" altLang="ko-KR"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Hague</a:t>
            </a:r>
            <a:r>
              <a:rPr lang="zh-CN" altLang="en-US"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议定书（发效）→人的损害旅客</a:t>
            </a:r>
            <a:r>
              <a:rPr lang="en-US" altLang="zh-CN"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1</a:t>
            </a:r>
            <a:r>
              <a:rPr lang="zh-CN" altLang="en-US"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人</a:t>
            </a:r>
            <a:r>
              <a:rPr lang="zh-CN" altLang="en-US" sz="1600" b="1" dirty="0" smtClean="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当 </a:t>
            </a:r>
            <a:r>
              <a:rPr lang="en-US" altLang="ko-KR" sz="1600" b="1" dirty="0" smtClean="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a:t>
            </a:r>
            <a:r>
              <a:rPr lang="en-US" altLang="zh-CN" sz="1600" b="1" dirty="0" smtClean="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16,600</a:t>
            </a:r>
            <a:r>
              <a:rPr lang="zh-CN" altLang="en-US"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
            </a:r>
            <a:br>
              <a:rPr lang="zh-CN" altLang="en-US"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br>
            <a:r>
              <a:rPr lang="zh-CN" altLang="en-US" sz="1600" b="1" dirty="0">
                <a:solidFill>
                  <a:schemeClr val="accent6">
                    <a:lumMod val="75000"/>
                  </a:schemeClr>
                </a:solidFill>
                <a:effectLst>
                  <a:outerShdw blurRad="38100" dist="38100" dir="2700000" algn="tl">
                    <a:srgbClr val="000000">
                      <a:alpha val="43137"/>
                    </a:srgbClr>
                  </a:outerShdw>
                </a:effectLst>
                <a:latin typeface="한양해서" pitchFamily="18" charset="-127"/>
                <a:ea typeface="한양해서" pitchFamily="18" charset="-127"/>
              </a:rPr>
              <a:t>                               </a:t>
            </a:r>
            <a:r>
              <a:rPr lang="zh-CN" altLang="en-US" sz="1600" b="1" dirty="0">
                <a:solidFill>
                  <a:srgbClr val="22228B"/>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zh-CN" sz="1600" b="1" dirty="0">
                <a:solidFill>
                  <a:srgbClr val="22228B"/>
                </a:solidFill>
                <a:effectLst>
                  <a:outerShdw blurRad="38100" dist="38100" dir="2700000" algn="tl">
                    <a:srgbClr val="000000">
                      <a:alpha val="43137"/>
                    </a:srgbClr>
                  </a:outerShdw>
                </a:effectLst>
                <a:latin typeface="한양해서" pitchFamily="18" charset="-127"/>
                <a:ea typeface="한양해서" pitchFamily="18" charset="-127"/>
              </a:rPr>
              <a:t>137</a:t>
            </a:r>
            <a:r>
              <a:rPr lang="zh-CN" altLang="en-US" sz="1600" b="1" dirty="0">
                <a:solidFill>
                  <a:srgbClr val="22228B"/>
                </a:solidFill>
                <a:effectLst>
                  <a:outerShdw blurRad="38100" dist="38100" dir="2700000" algn="tl">
                    <a:srgbClr val="000000">
                      <a:alpha val="43137"/>
                    </a:srgbClr>
                  </a:outerShdw>
                </a:effectLst>
                <a:latin typeface="한양해서" pitchFamily="18" charset="-127"/>
                <a:ea typeface="한양해서" pitchFamily="18" charset="-127"/>
              </a:rPr>
              <a:t>个国加入，</a:t>
            </a:r>
            <a:r>
              <a:rPr lang="ko-KR" altLang="en-US" sz="1600" b="1" dirty="0">
                <a:solidFill>
                  <a:srgbClr val="22228B"/>
                </a:solidFill>
                <a:effectLst>
                  <a:outerShdw blurRad="38100" dist="38100" dir="2700000" algn="tl">
                    <a:srgbClr val="000000">
                      <a:alpha val="43137"/>
                    </a:srgbClr>
                  </a:outerShdw>
                </a:effectLst>
                <a:latin typeface="한양해서" pitchFamily="18" charset="-127"/>
                <a:ea typeface="한양해서" pitchFamily="18" charset="-127"/>
              </a:rPr>
              <a:t>中</a:t>
            </a:r>
            <a:r>
              <a:rPr lang="zh-CN" altLang="en-US" sz="1600" b="1" dirty="0">
                <a:solidFill>
                  <a:srgbClr val="22228B"/>
                </a:solidFill>
                <a:effectLst>
                  <a:outerShdw blurRad="38100" dist="38100" dir="2700000" algn="tl">
                    <a:srgbClr val="000000">
                      <a:alpha val="43137"/>
                    </a:srgbClr>
                  </a:outerShdw>
                </a:effectLst>
                <a:latin typeface="한양해서" pitchFamily="18" charset="-127"/>
                <a:ea typeface="한양해서" pitchFamily="18" charset="-127"/>
              </a:rPr>
              <a:t>国</a:t>
            </a:r>
            <a:r>
              <a:rPr lang="en-US" altLang="zh-CN" sz="1600" b="1" dirty="0">
                <a:solidFill>
                  <a:srgbClr val="22228B"/>
                </a:solidFill>
                <a:effectLst>
                  <a:outerShdw blurRad="38100" dist="38100" dir="2700000" algn="tl">
                    <a:srgbClr val="000000">
                      <a:alpha val="43137"/>
                    </a:srgbClr>
                  </a:outerShdw>
                </a:effectLst>
                <a:latin typeface="한양해서" pitchFamily="18" charset="-127"/>
                <a:ea typeface="한양해서" pitchFamily="18" charset="-127"/>
              </a:rPr>
              <a:t>, </a:t>
            </a:r>
            <a:r>
              <a:rPr lang="zh-CN" altLang="en-US" sz="1600" b="1" dirty="0">
                <a:solidFill>
                  <a:srgbClr val="22228B"/>
                </a:solidFill>
                <a:effectLst>
                  <a:outerShdw blurRad="38100" dist="38100" dir="2700000" algn="tl">
                    <a:srgbClr val="000000">
                      <a:alpha val="43137"/>
                    </a:srgbClr>
                  </a:outerShdw>
                </a:effectLst>
                <a:latin typeface="한양해서" pitchFamily="18" charset="-127"/>
                <a:ea typeface="한양해서" pitchFamily="18" charset="-127"/>
              </a:rPr>
              <a:t>韩国批准</a:t>
            </a:r>
          </a:p>
          <a:p>
            <a:pPr>
              <a:lnSpc>
                <a:spcPts val="2200"/>
              </a:lnSpc>
              <a:spcBef>
                <a:spcPct val="20000"/>
              </a:spcBef>
              <a:defRPr/>
            </a:pPr>
            <a:r>
              <a:rPr lang="en-US" altLang="ko-KR"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                                  3. 1961</a:t>
            </a:r>
            <a:r>
              <a:rPr lang="ko-KR" altLang="en-US"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年 </a:t>
            </a:r>
            <a:r>
              <a:rPr lang="en-US" altLang="ko-KR"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Guadalajara</a:t>
            </a:r>
            <a:r>
              <a:rPr lang="zh-CN" altLang="en-US"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条约</a:t>
            </a:r>
            <a:r>
              <a:rPr lang="en-US" altLang="zh-CN"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a:t>
            </a:r>
            <a:r>
              <a:rPr lang="zh-CN" altLang="en-US"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发效）→ </a:t>
            </a:r>
            <a:r>
              <a:rPr lang="en-US" altLang="zh-CN"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86</a:t>
            </a:r>
            <a:r>
              <a:rPr lang="zh-CN" altLang="en-US"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个国加入</a:t>
            </a:r>
            <a:r>
              <a:rPr lang="ko-KR" altLang="en-US"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a:solidFill>
                  <a:srgbClr val="990099"/>
                </a:solidFill>
                <a:effectLst>
                  <a:outerShdw blurRad="38100" dist="38100" dir="2700000" algn="tl">
                    <a:srgbClr val="000000">
                      <a:alpha val="43137"/>
                    </a:srgbClr>
                  </a:outerShdw>
                </a:effectLst>
                <a:latin typeface="한양해서" pitchFamily="18" charset="-127"/>
                <a:ea typeface="한양해서" pitchFamily="18" charset="-127"/>
              </a:rPr>
              <a:t>, </a:t>
            </a:r>
          </a:p>
          <a:p>
            <a:pPr>
              <a:lnSpc>
                <a:spcPts val="2200"/>
              </a:lnSpc>
              <a:spcBef>
                <a:spcPct val="20000"/>
              </a:spcBef>
              <a:defRPr/>
            </a:pPr>
            <a:r>
              <a:rPr lang="en-US" altLang="zh-CN" sz="1600" b="1" dirty="0">
                <a:solidFill>
                  <a:srgbClr val="FF3399"/>
                </a:solidFill>
                <a:effectLst>
                  <a:outerShdw blurRad="38100" dist="38100" dir="2700000" algn="tl">
                    <a:srgbClr val="000000">
                      <a:alpha val="43137"/>
                    </a:srgbClr>
                  </a:outerShdw>
                </a:effectLst>
                <a:latin typeface="한양해서" pitchFamily="18" charset="-127"/>
                <a:ea typeface="한양해서" pitchFamily="18" charset="-127"/>
              </a:rPr>
              <a:t> IATA→240</a:t>
            </a:r>
            <a:r>
              <a:rPr lang="zh-CN" altLang="en-US" sz="1600" b="1" dirty="0">
                <a:solidFill>
                  <a:srgbClr val="FF3399"/>
                </a:solidFill>
                <a:effectLst>
                  <a:outerShdw blurRad="38100" dist="38100" dir="2700000" algn="tl">
                    <a:srgbClr val="000000">
                      <a:alpha val="43137"/>
                    </a:srgbClr>
                  </a:outerShdw>
                </a:effectLst>
                <a:latin typeface="한양해서" pitchFamily="18" charset="-127"/>
                <a:ea typeface="한양해서" pitchFamily="18" charset="-127"/>
              </a:rPr>
              <a:t>航空</a:t>
            </a:r>
            <a:r>
              <a:rPr lang="zh-CN" altLang="en-US" sz="1600" b="1" dirty="0" smtClean="0">
                <a:solidFill>
                  <a:srgbClr val="FF3399"/>
                </a:solidFill>
                <a:effectLst>
                  <a:outerShdw blurRad="38100" dist="38100" dir="2700000" algn="tl">
                    <a:srgbClr val="000000">
                      <a:alpha val="43137"/>
                    </a:srgbClr>
                  </a:outerShdw>
                </a:effectLst>
                <a:latin typeface="한양해서" pitchFamily="18" charset="-127"/>
                <a:ea typeface="한양해서" pitchFamily="18" charset="-127"/>
              </a:rPr>
              <a:t>社        </a:t>
            </a:r>
            <a:r>
              <a:rPr lang="en-US" altLang="ko-KR"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4. 1966</a:t>
            </a:r>
            <a:r>
              <a:rPr lang="ko-KR" altLang="en-US"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年 </a:t>
            </a:r>
            <a:r>
              <a:rPr lang="en-US" altLang="ko-KR" sz="1600" b="1" dirty="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Montreal</a:t>
            </a:r>
            <a:r>
              <a:rPr lang="zh-CN" altLang="en-US" sz="1600" b="1" dirty="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航空社间协约（发效）→人的损害旅客</a:t>
            </a:r>
            <a:r>
              <a:rPr lang="en-US" altLang="zh-CN" sz="1600" b="1" dirty="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1</a:t>
            </a:r>
            <a:r>
              <a:rPr lang="zh-CN" altLang="en-US" sz="1600" b="1" dirty="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人当</a:t>
            </a:r>
            <a:br>
              <a:rPr lang="zh-CN" altLang="en-US" sz="1600" b="1" dirty="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br>
            <a:r>
              <a:rPr lang="zh-CN" altLang="en-US" sz="1600" b="1" dirty="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 全世界输送占用量 </a:t>
            </a:r>
            <a:r>
              <a:rPr lang="en-US" altLang="zh-CN" sz="1600" b="1" dirty="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84%</a:t>
            </a:r>
            <a:r>
              <a:rPr lang="zh-CN" altLang="en-US" sz="1600" b="1" dirty="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                          </a:t>
            </a:r>
            <a:r>
              <a:rPr lang="zh-CN" altLang="en-US" sz="1600" b="1" dirty="0">
                <a:effectLst>
                  <a:outerShdw blurRad="38100" dist="38100" dir="2700000" algn="tl">
                    <a:srgbClr val="000000">
                      <a:alpha val="43137"/>
                    </a:srgbClr>
                  </a:outerShdw>
                </a:effectLst>
                <a:latin typeface="한양해서" pitchFamily="18" charset="-127"/>
                <a:ea typeface="한양해서" pitchFamily="18" charset="-127"/>
              </a:rPr>
              <a:t>                             </a:t>
            </a:r>
            <a:r>
              <a:rPr lang="zh-CN" altLang="en-US" sz="1600" b="1" dirty="0" smtClean="0">
                <a:effectLst>
                  <a:outerShdw blurRad="38100" dist="38100" dir="2700000" algn="tl">
                    <a:srgbClr val="000000">
                      <a:alpha val="43137"/>
                    </a:srgbClr>
                  </a:outerShdw>
                </a:effectLst>
                <a:latin typeface="한양해서" pitchFamily="18" charset="-127"/>
                <a:ea typeface="한양해서" pitchFamily="18" charset="-127"/>
              </a:rPr>
              <a:t>        </a:t>
            </a:r>
            <a:r>
              <a:rPr lang="zh-CN" altLang="en-US" sz="1600" b="1" dirty="0">
                <a:effectLst>
                  <a:outerShdw blurRad="38100" dist="38100" dir="2700000" algn="tl">
                    <a:srgbClr val="000000">
                      <a:alpha val="43137"/>
                    </a:srgbClr>
                  </a:outerShdw>
                </a:effectLst>
                <a:latin typeface="한양해서" pitchFamily="18" charset="-127"/>
                <a:ea typeface="한양해서" pitchFamily="18" charset="-127"/>
              </a:rPr>
              <a:t>  </a:t>
            </a:r>
            <a:r>
              <a:rPr lang="ko-KR" altLang="en-US" sz="1600" b="1" dirty="0" smtClean="0">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zh-CN"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75,000</a:t>
            </a:r>
            <a:endParaRPr lang="en-US" altLang="zh-CN" sz="1600" b="1" dirty="0">
              <a:solidFill>
                <a:schemeClr val="bg2"/>
              </a:solidFill>
              <a:effectLst>
                <a:outerShdw blurRad="38100" dist="38100" dir="2700000" algn="tl">
                  <a:srgbClr val="000000">
                    <a:alpha val="43137"/>
                  </a:srgbClr>
                </a:outerShdw>
              </a:effectLst>
              <a:latin typeface="한양해서" pitchFamily="18" charset="-127"/>
              <a:ea typeface="한양해서" pitchFamily="18" charset="-127"/>
            </a:endParaRPr>
          </a:p>
          <a:p>
            <a:pPr>
              <a:lnSpc>
                <a:spcPts val="2200"/>
              </a:lnSpc>
              <a:spcBef>
                <a:spcPct val="20000"/>
              </a:spcBef>
              <a:defRPr/>
            </a:pPr>
            <a:r>
              <a:rPr lang="en-US" altLang="zh-CN"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5. 1971</a:t>
            </a:r>
            <a:r>
              <a:rPr lang="ko-KR" altLang="en-US"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年  </a:t>
            </a:r>
            <a:r>
              <a:rPr lang="en-US" altLang="ko-KR"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Guatemala</a:t>
            </a:r>
            <a:r>
              <a:rPr lang="zh-CN" altLang="en-US"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议定书（未发效）→人的损害</a:t>
            </a:r>
            <a:br>
              <a:rPr lang="zh-CN" altLang="en-US"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br>
            <a:r>
              <a:rPr lang="zh-CN" altLang="en-US"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                                                                                             旅客</a:t>
            </a:r>
            <a:r>
              <a:rPr lang="en-US" altLang="zh-CN"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1</a:t>
            </a:r>
            <a:r>
              <a:rPr lang="zh-CN" altLang="en-US"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人</a:t>
            </a:r>
            <a:r>
              <a:rPr lang="zh-CN" altLang="en-US"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当 </a:t>
            </a:r>
            <a:r>
              <a:rPr lang="en-US" altLang="zh-CN"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100,000</a:t>
            </a:r>
            <a:r>
              <a:rPr lang="en-US" altLang="ko-KR"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 </a:t>
            </a:r>
            <a:endParaRPr lang="en-US" altLang="ko-KR"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endParaRPr>
          </a:p>
          <a:p>
            <a:pPr>
              <a:lnSpc>
                <a:spcPts val="2200"/>
              </a:lnSpc>
              <a:spcBef>
                <a:spcPct val="20000"/>
              </a:spcBef>
              <a:defRPr/>
            </a:pPr>
            <a:r>
              <a:rPr lang="en-US" altLang="ko-KR"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6. 1975</a:t>
            </a:r>
            <a:r>
              <a:rPr lang="ko-KR" altLang="en-US"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年 </a:t>
            </a:r>
            <a:r>
              <a:rPr lang="en-US" altLang="ko-KR"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Montreal</a:t>
            </a:r>
            <a:r>
              <a:rPr lang="zh-CN" altLang="en-US"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议定书</a:t>
            </a:r>
            <a:r>
              <a:rPr lang="en-US" altLang="zh-CN"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1</a:t>
            </a:r>
            <a:r>
              <a:rPr lang="zh-CN" altLang="en-US"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号（发效）→ 人的损害</a:t>
            </a:r>
            <a:r>
              <a:rPr lang="en-US" altLang="zh-CN"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8.300 SDR</a:t>
            </a:r>
            <a:endParaRPr lang="zh-CN" altLang="en-US"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endParaRPr>
          </a:p>
          <a:p>
            <a:pPr>
              <a:lnSpc>
                <a:spcPts val="2200"/>
              </a:lnSpc>
              <a:spcBef>
                <a:spcPct val="20000"/>
              </a:spcBef>
              <a:defRPr/>
            </a:pPr>
            <a:r>
              <a:rPr lang="en-US" altLang="ko-KR" sz="1600" b="1" dirty="0" smtClean="0">
                <a:solidFill>
                  <a:srgbClr val="00B050"/>
                </a:solidFill>
                <a:effectLst>
                  <a:outerShdw blurRad="38100" dist="38100" dir="2700000" algn="tl">
                    <a:srgbClr val="000000">
                      <a:alpha val="43137"/>
                    </a:srgbClr>
                  </a:outerShdw>
                </a:effectLst>
                <a:latin typeface="한양해서" pitchFamily="18" charset="-127"/>
                <a:ea typeface="한양해서" pitchFamily="18" charset="-127"/>
              </a:rPr>
              <a:t>                                  7. 1975</a:t>
            </a:r>
            <a:r>
              <a:rPr lang="ko-KR" altLang="en-US" sz="1600" b="1" dirty="0" smtClean="0">
                <a:solidFill>
                  <a:srgbClr val="00B050"/>
                </a:solidFill>
                <a:effectLst>
                  <a:outerShdw blurRad="38100" dist="38100" dir="2700000" algn="tl">
                    <a:srgbClr val="000000">
                      <a:alpha val="43137"/>
                    </a:srgbClr>
                  </a:outerShdw>
                </a:effectLst>
                <a:latin typeface="한양해서" pitchFamily="18" charset="-127"/>
                <a:ea typeface="한양해서" pitchFamily="18" charset="-127"/>
              </a:rPr>
              <a:t>年 </a:t>
            </a:r>
            <a:r>
              <a:rPr lang="en-US" altLang="ko-KR" sz="1600" b="1" dirty="0" smtClean="0">
                <a:solidFill>
                  <a:srgbClr val="00B050"/>
                </a:solidFill>
                <a:effectLst>
                  <a:outerShdw blurRad="38100" dist="38100" dir="2700000" algn="tl">
                    <a:srgbClr val="000000">
                      <a:alpha val="43137"/>
                    </a:srgbClr>
                  </a:outerShdw>
                </a:effectLst>
                <a:latin typeface="한양해서" pitchFamily="18" charset="-127"/>
                <a:ea typeface="한양해서" pitchFamily="18" charset="-127"/>
              </a:rPr>
              <a:t>Montreal</a:t>
            </a:r>
            <a:r>
              <a:rPr lang="zh-CN" altLang="en-US" sz="1600" b="1" dirty="0" smtClean="0">
                <a:solidFill>
                  <a:srgbClr val="00B050"/>
                </a:solidFill>
                <a:effectLst>
                  <a:outerShdw blurRad="38100" dist="38100" dir="2700000" algn="tl">
                    <a:srgbClr val="000000">
                      <a:alpha val="43137"/>
                    </a:srgbClr>
                  </a:outerShdw>
                </a:effectLst>
                <a:latin typeface="한양해서" pitchFamily="18" charset="-127"/>
                <a:ea typeface="한양해서" pitchFamily="18" charset="-127"/>
              </a:rPr>
              <a:t>议定书</a:t>
            </a:r>
            <a:r>
              <a:rPr lang="en-US" altLang="zh-CN" sz="1600" b="1" dirty="0" smtClean="0">
                <a:solidFill>
                  <a:srgbClr val="00B050"/>
                </a:solidFill>
                <a:effectLst>
                  <a:outerShdw blurRad="38100" dist="38100" dir="2700000" algn="tl">
                    <a:srgbClr val="000000">
                      <a:alpha val="43137"/>
                    </a:srgbClr>
                  </a:outerShdw>
                </a:effectLst>
                <a:latin typeface="한양해서" pitchFamily="18" charset="-127"/>
                <a:ea typeface="한양해서" pitchFamily="18" charset="-127"/>
              </a:rPr>
              <a:t>2</a:t>
            </a:r>
            <a:r>
              <a:rPr lang="zh-CN" altLang="en-US" sz="1600" b="1" dirty="0" smtClean="0">
                <a:solidFill>
                  <a:srgbClr val="00B050"/>
                </a:solidFill>
                <a:effectLst>
                  <a:outerShdw blurRad="38100" dist="38100" dir="2700000" algn="tl">
                    <a:srgbClr val="000000">
                      <a:alpha val="43137"/>
                    </a:srgbClr>
                  </a:outerShdw>
                </a:effectLst>
                <a:latin typeface="한양해서" pitchFamily="18" charset="-127"/>
                <a:ea typeface="한양해서" pitchFamily="18" charset="-127"/>
              </a:rPr>
              <a:t>号（发效）→人的损害</a:t>
            </a:r>
            <a:r>
              <a:rPr lang="en-US" altLang="zh-CN" sz="1600" b="1" dirty="0" smtClean="0">
                <a:solidFill>
                  <a:srgbClr val="00B050"/>
                </a:solidFill>
                <a:effectLst>
                  <a:outerShdw blurRad="38100" dist="38100" dir="2700000" algn="tl">
                    <a:srgbClr val="000000">
                      <a:alpha val="43137"/>
                    </a:srgbClr>
                  </a:outerShdw>
                </a:effectLst>
                <a:latin typeface="한양해서" pitchFamily="18" charset="-127"/>
                <a:ea typeface="한양해서" pitchFamily="18" charset="-127"/>
              </a:rPr>
              <a:t>16.000 SDR</a:t>
            </a:r>
          </a:p>
          <a:p>
            <a:pPr>
              <a:lnSpc>
                <a:spcPts val="2200"/>
              </a:lnSpc>
              <a:spcBef>
                <a:spcPct val="20000"/>
              </a:spcBef>
              <a:defRPr/>
            </a:pPr>
            <a:r>
              <a:rPr lang="en-US" altLang="ko-KR" sz="1600" b="1" dirty="0" smtClean="0">
                <a:solidFill>
                  <a:srgbClr val="FF33CC"/>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a:solidFill>
                  <a:srgbClr val="FF33CC"/>
                </a:solidFill>
                <a:effectLst>
                  <a:outerShdw blurRad="38100" dist="38100" dir="2700000" algn="tl">
                    <a:srgbClr val="000000">
                      <a:alpha val="43137"/>
                    </a:srgbClr>
                  </a:outerShdw>
                </a:effectLst>
                <a:latin typeface="한양해서" pitchFamily="18" charset="-127"/>
                <a:ea typeface="한양해서" pitchFamily="18" charset="-127"/>
              </a:rPr>
              <a:t>8. 1975</a:t>
            </a:r>
            <a:r>
              <a:rPr lang="ko-KR" altLang="en-US" sz="1600" b="1" dirty="0">
                <a:solidFill>
                  <a:srgbClr val="FF33CC"/>
                </a:solidFill>
                <a:effectLst>
                  <a:outerShdw blurRad="38100" dist="38100" dir="2700000" algn="tl">
                    <a:srgbClr val="000000">
                      <a:alpha val="43137"/>
                    </a:srgbClr>
                  </a:outerShdw>
                </a:effectLst>
                <a:latin typeface="한양해서" pitchFamily="18" charset="-127"/>
                <a:ea typeface="한양해서" pitchFamily="18" charset="-127"/>
              </a:rPr>
              <a:t>年 </a:t>
            </a:r>
            <a:r>
              <a:rPr lang="en-US" altLang="ko-KR" sz="1600" b="1" dirty="0">
                <a:solidFill>
                  <a:srgbClr val="FF33CC"/>
                </a:solidFill>
                <a:effectLst>
                  <a:outerShdw blurRad="38100" dist="38100" dir="2700000" algn="tl">
                    <a:srgbClr val="000000">
                      <a:alpha val="43137"/>
                    </a:srgbClr>
                  </a:outerShdw>
                </a:effectLst>
                <a:latin typeface="한양해서" pitchFamily="18" charset="-127"/>
                <a:ea typeface="한양해서" pitchFamily="18" charset="-127"/>
              </a:rPr>
              <a:t>Montreal</a:t>
            </a:r>
            <a:r>
              <a:rPr lang="zh-CN" altLang="en-US" sz="1600" b="1" dirty="0">
                <a:solidFill>
                  <a:srgbClr val="FF33CC"/>
                </a:solidFill>
                <a:effectLst>
                  <a:outerShdw blurRad="38100" dist="38100" dir="2700000" algn="tl">
                    <a:srgbClr val="000000">
                      <a:alpha val="43137"/>
                    </a:srgbClr>
                  </a:outerShdw>
                </a:effectLst>
                <a:latin typeface="한양해서" pitchFamily="18" charset="-127"/>
                <a:ea typeface="한양해서" pitchFamily="18" charset="-127"/>
                <a:cs typeface="Verdana" pitchFamily="34" charset="0"/>
              </a:rPr>
              <a:t>议定书</a:t>
            </a:r>
            <a:r>
              <a:rPr lang="en-US" altLang="zh-CN" sz="1600" b="1" dirty="0">
                <a:solidFill>
                  <a:srgbClr val="FF33CC"/>
                </a:solidFill>
                <a:effectLst>
                  <a:outerShdw blurRad="38100" dist="38100" dir="2700000" algn="tl">
                    <a:srgbClr val="000000">
                      <a:alpha val="43137"/>
                    </a:srgbClr>
                  </a:outerShdw>
                </a:effectLst>
                <a:latin typeface="한양해서" pitchFamily="18" charset="-127"/>
                <a:ea typeface="한양해서" pitchFamily="18" charset="-127"/>
                <a:cs typeface="Verdana" pitchFamily="34" charset="0"/>
              </a:rPr>
              <a:t>3</a:t>
            </a:r>
            <a:r>
              <a:rPr lang="zh-CN" altLang="en-US" sz="1600" b="1" dirty="0">
                <a:solidFill>
                  <a:srgbClr val="FF33CC"/>
                </a:solidFill>
                <a:effectLst>
                  <a:outerShdw blurRad="38100" dist="38100" dir="2700000" algn="tl">
                    <a:srgbClr val="000000">
                      <a:alpha val="43137"/>
                    </a:srgbClr>
                  </a:outerShdw>
                </a:effectLst>
                <a:latin typeface="한양해서" pitchFamily="18" charset="-127"/>
                <a:ea typeface="한양해서" pitchFamily="18" charset="-127"/>
                <a:cs typeface="Verdana" pitchFamily="34" charset="0"/>
              </a:rPr>
              <a:t>号（未发效</a:t>
            </a:r>
            <a:r>
              <a:rPr lang="en-US" altLang="zh-CN" sz="1600" b="1" dirty="0">
                <a:solidFill>
                  <a:srgbClr val="FF33CC"/>
                </a:solidFill>
                <a:effectLst>
                  <a:outerShdw blurRad="38100" dist="38100" dir="2700000" algn="tl">
                    <a:srgbClr val="000000">
                      <a:alpha val="43137"/>
                    </a:srgbClr>
                  </a:outerShdw>
                </a:effectLst>
                <a:latin typeface="한양해서" pitchFamily="18" charset="-127"/>
                <a:ea typeface="한양해서" pitchFamily="18" charset="-127"/>
                <a:cs typeface="Verdana" pitchFamily="34" charset="0"/>
              </a:rPr>
              <a:t>)</a:t>
            </a:r>
            <a:r>
              <a:rPr lang="zh-CN" altLang="en-US" sz="1600" b="1" dirty="0">
                <a:solidFill>
                  <a:srgbClr val="FF33CC"/>
                </a:solidFill>
                <a:effectLst>
                  <a:outerShdw blurRad="38100" dist="38100" dir="2700000" algn="tl">
                    <a:srgbClr val="000000">
                      <a:alpha val="43137"/>
                    </a:srgbClr>
                  </a:outerShdw>
                </a:effectLst>
                <a:latin typeface="한양해서" pitchFamily="18" charset="-127"/>
                <a:ea typeface="한양해서" pitchFamily="18" charset="-127"/>
                <a:cs typeface="Verdana" pitchFamily="34" charset="0"/>
              </a:rPr>
              <a:t>→人的损</a:t>
            </a:r>
            <a:r>
              <a:rPr lang="zh-CN" altLang="en-US" sz="1600" b="1" dirty="0" smtClean="0">
                <a:solidFill>
                  <a:srgbClr val="FF33CC"/>
                </a:solidFill>
                <a:effectLst>
                  <a:outerShdw blurRad="38100" dist="38100" dir="2700000" algn="tl">
                    <a:srgbClr val="000000">
                      <a:alpha val="43137"/>
                    </a:srgbClr>
                  </a:outerShdw>
                </a:effectLst>
                <a:latin typeface="한양해서" pitchFamily="18" charset="-127"/>
                <a:ea typeface="한양해서" pitchFamily="18" charset="-127"/>
                <a:cs typeface="Verdana" pitchFamily="34" charset="0"/>
              </a:rPr>
              <a:t>害 </a:t>
            </a:r>
            <a:r>
              <a:rPr lang="en-US" altLang="zh-CN" sz="1600" b="1" dirty="0" smtClean="0">
                <a:solidFill>
                  <a:srgbClr val="FF33CC"/>
                </a:solidFill>
                <a:effectLst>
                  <a:outerShdw blurRad="38100" dist="38100" dir="2700000" algn="tl">
                    <a:srgbClr val="000000">
                      <a:alpha val="43137"/>
                    </a:srgbClr>
                  </a:outerShdw>
                </a:effectLst>
                <a:latin typeface="한양해서" pitchFamily="18" charset="-127"/>
                <a:ea typeface="한양해서" pitchFamily="18" charset="-127"/>
                <a:cs typeface="Verdana" pitchFamily="34" charset="0"/>
              </a:rPr>
              <a:t>100,000 SDR</a:t>
            </a:r>
            <a:endParaRPr lang="en-US" altLang="ko-KR" sz="1600" b="1" dirty="0">
              <a:solidFill>
                <a:srgbClr val="FF33CC"/>
              </a:solidFill>
              <a:effectLst>
                <a:outerShdw blurRad="38100" dist="38100" dir="2700000" algn="tl">
                  <a:srgbClr val="000000">
                    <a:alpha val="43137"/>
                  </a:srgbClr>
                </a:outerShdw>
              </a:effectLst>
              <a:latin typeface="한양해서" pitchFamily="18" charset="-127"/>
              <a:ea typeface="한양해서" pitchFamily="18" charset="-127"/>
            </a:endParaRPr>
          </a:p>
          <a:p>
            <a:pPr>
              <a:lnSpc>
                <a:spcPts val="2200"/>
              </a:lnSpc>
              <a:spcBef>
                <a:spcPct val="20000"/>
              </a:spcBef>
              <a:defRPr/>
            </a:pPr>
            <a:r>
              <a:rPr lang="en-US" altLang="ko-KR" sz="1600" b="1" dirty="0">
                <a:solidFill>
                  <a:srgbClr val="262699"/>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rPr>
              <a:t>9. 1975</a:t>
            </a:r>
            <a:r>
              <a:rPr lang="ko-KR" altLang="en-US"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rPr>
              <a:t>年 </a:t>
            </a:r>
            <a:r>
              <a:rPr lang="en-US" altLang="ko-KR"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rPr>
              <a:t>Montreal</a:t>
            </a:r>
            <a:r>
              <a:rPr lang="zh-CN" altLang="en-US"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rPr>
              <a:t>议定书</a:t>
            </a:r>
            <a:r>
              <a:rPr lang="en-US" altLang="zh-CN"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rPr>
              <a:t>4</a:t>
            </a:r>
            <a:r>
              <a:rPr lang="zh-CN" altLang="en-US"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rPr>
              <a:t>号 </a:t>
            </a:r>
            <a:r>
              <a:rPr lang="en-US" altLang="zh-CN"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rPr>
              <a:t>(</a:t>
            </a:r>
            <a:r>
              <a:rPr lang="zh-CN" altLang="en-US"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rPr>
              <a:t>发效）→ 物的损害公斤当</a:t>
            </a:r>
            <a:r>
              <a:rPr lang="en-US" altLang="zh-CN"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rPr>
              <a:t>17SDR</a:t>
            </a:r>
            <a:endParaRPr lang="zh-CN" altLang="en-US" sz="1600" b="1" dirty="0">
              <a:solidFill>
                <a:srgbClr val="2E08B8"/>
              </a:solidFill>
              <a:effectLst>
                <a:outerShdw blurRad="38100" dist="38100" dir="2700000" algn="tl">
                  <a:srgbClr val="000000">
                    <a:alpha val="43137"/>
                  </a:srgbClr>
                </a:outerShdw>
              </a:effectLst>
              <a:latin typeface="한양해서" pitchFamily="18" charset="-127"/>
              <a:ea typeface="한양해서" pitchFamily="18" charset="-127"/>
            </a:endParaRPr>
          </a:p>
          <a:p>
            <a:pPr>
              <a:lnSpc>
                <a:spcPts val="2200"/>
              </a:lnSpc>
              <a:spcBef>
                <a:spcPct val="20000"/>
              </a:spcBef>
              <a:defRPr/>
            </a:pPr>
            <a:r>
              <a:rPr lang="en-US" altLang="ko-KR"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 • </a:t>
            </a:r>
            <a:r>
              <a:rPr lang="en-US" altLang="zh-CN"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Warsaw</a:t>
            </a:r>
            <a:r>
              <a:rPr lang="zh-CN" altLang="en-US"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体制</a:t>
            </a:r>
            <a:r>
              <a:rPr lang="en-US" altLang="zh-CN"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70</a:t>
            </a:r>
            <a:r>
              <a:rPr lang="zh-CN" altLang="en-US"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余年</a:t>
            </a:r>
            <a:r>
              <a:rPr lang="zh-CN" altLang="en-US"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间 全</a:t>
            </a:r>
            <a:r>
              <a:rPr lang="zh-CN" altLang="en-US"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世界的国际航空运送业界支配</a:t>
            </a:r>
            <a:endParaRPr lang="en-US" altLang="ko-KR" sz="1600" b="1" dirty="0">
              <a:solidFill>
                <a:srgbClr val="3333FF"/>
              </a:solidFill>
              <a:effectLst>
                <a:outerShdw blurRad="38100" dist="38100" dir="2700000" algn="tl">
                  <a:srgbClr val="000000">
                    <a:alpha val="43137"/>
                  </a:srgbClr>
                </a:outerShdw>
              </a:effectLst>
              <a:latin typeface="한양해서" pitchFamily="18" charset="-127"/>
              <a:ea typeface="한양해서" pitchFamily="18" charset="-127"/>
            </a:endParaRPr>
          </a:p>
          <a:p>
            <a:pPr>
              <a:lnSpc>
                <a:spcPts val="2200"/>
              </a:lnSpc>
              <a:spcBef>
                <a:spcPct val="20000"/>
              </a:spcBef>
              <a:defRPr/>
            </a:pPr>
            <a:r>
              <a:rPr lang="en-US" altLang="ko-KR" sz="16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ko-KR" sz="16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zh-CN" sz="16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10. 1999</a:t>
            </a:r>
            <a:r>
              <a:rPr lang="zh-CN" altLang="en-US" sz="16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年</a:t>
            </a:r>
            <a:r>
              <a:rPr lang="en-US" altLang="zh-CN" sz="16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Montreal</a:t>
            </a:r>
            <a:r>
              <a:rPr lang="zh-CN" altLang="en-US" sz="16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条约</a:t>
            </a:r>
            <a:r>
              <a:rPr lang="zh-CN" altLang="en-US" sz="18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（发效）→  </a:t>
            </a:r>
            <a:r>
              <a:rPr lang="en-US" altLang="zh-CN" sz="18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2</a:t>
            </a:r>
            <a:r>
              <a:rPr lang="zh-CN" altLang="en-US" sz="18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元的责任制度采用，</a:t>
            </a:r>
            <a:r>
              <a:rPr lang="zh-CN" altLang="en-US" sz="1600" b="1" dirty="0">
                <a:effectLst>
                  <a:outerShdw blurRad="38100" dist="38100" dir="2700000" algn="tl">
                    <a:srgbClr val="000000">
                      <a:alpha val="43137"/>
                    </a:srgbClr>
                  </a:outerShdw>
                </a:effectLst>
                <a:latin typeface="한양해서" pitchFamily="18" charset="-127"/>
                <a:ea typeface="한양해서" pitchFamily="18" charset="-127"/>
              </a:rPr>
              <a:t/>
            </a:r>
            <a:br>
              <a:rPr lang="zh-CN" altLang="en-US" sz="1600" b="1" dirty="0">
                <a:effectLst>
                  <a:outerShdw blurRad="38100" dist="38100" dir="2700000" algn="tl">
                    <a:srgbClr val="000000">
                      <a:alpha val="43137"/>
                    </a:srgbClr>
                  </a:outerShdw>
                </a:effectLst>
                <a:latin typeface="한양해서" pitchFamily="18" charset="-127"/>
                <a:ea typeface="한양해서" pitchFamily="18" charset="-127"/>
              </a:rPr>
            </a:br>
            <a:r>
              <a:rPr lang="zh-CN" altLang="en-US" sz="1600" b="1" dirty="0" smtClean="0">
                <a:effectLst>
                  <a:outerShdw blurRad="38100" dist="38100" dir="2700000" algn="tl">
                    <a:srgbClr val="000000">
                      <a:alpha val="43137"/>
                    </a:srgbClr>
                  </a:outerShdw>
                </a:effectLst>
                <a:latin typeface="한양해서" pitchFamily="18" charset="-127"/>
                <a:ea typeface="한양해서" pitchFamily="18" charset="-127"/>
              </a:rPr>
              <a:t>                  </a:t>
            </a:r>
            <a:r>
              <a:rPr lang="zh-CN" altLang="en-US"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                    </a:t>
            </a:r>
            <a:r>
              <a:rPr lang="en-US" altLang="zh-CN"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113,100 SDR→</a:t>
            </a:r>
            <a:r>
              <a:rPr lang="zh-CN" altLang="en-US"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无过失责任主义     </a:t>
            </a:r>
            <a:r>
              <a:rPr lang="en-US" altLang="zh-CN"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107</a:t>
            </a:r>
            <a:r>
              <a:rPr lang="zh-CN" altLang="en-US"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个国加入，</a:t>
            </a:r>
            <a:r>
              <a:rPr lang="ko-KR" altLang="en-US"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中</a:t>
            </a:r>
            <a:r>
              <a:rPr lang="zh-CN" altLang="en-US"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国</a:t>
            </a:r>
            <a:r>
              <a:rPr lang="en-US" altLang="zh-CN"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 </a:t>
            </a:r>
            <a:r>
              <a:rPr lang="zh-CN" altLang="en-US"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rPr>
              <a:t>韩国批准</a:t>
            </a:r>
            <a:endParaRPr lang="en-US" altLang="zh-CN" sz="1600" b="1" dirty="0" smtClean="0">
              <a:solidFill>
                <a:srgbClr val="3333FF"/>
              </a:solidFill>
              <a:effectLst>
                <a:outerShdw blurRad="38100" dist="38100" dir="2700000" algn="tl">
                  <a:srgbClr val="000000">
                    <a:alpha val="43137"/>
                  </a:srgbClr>
                </a:outerShdw>
              </a:effectLst>
              <a:latin typeface="한양해서" pitchFamily="18" charset="-127"/>
              <a:ea typeface="한양해서" pitchFamily="18" charset="-127"/>
            </a:endParaRPr>
          </a:p>
          <a:p>
            <a:pPr>
              <a:lnSpc>
                <a:spcPts val="2200"/>
              </a:lnSpc>
              <a:spcBef>
                <a:spcPct val="20000"/>
              </a:spcBef>
              <a:defRPr/>
            </a:pPr>
            <a:r>
              <a:rPr lang="en-US" altLang="zh-CN"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                                      113,100 SDR</a:t>
            </a:r>
            <a:r>
              <a:rPr lang="zh-CN" altLang="en-US" sz="1600" b="1" dirty="0" smtClean="0">
                <a:solidFill>
                  <a:schemeClr val="bg2"/>
                </a:solidFill>
                <a:effectLst>
                  <a:outerShdw blurRad="38100" dist="38100" dir="2700000" algn="tl">
                    <a:srgbClr val="000000">
                      <a:alpha val="43137"/>
                    </a:srgbClr>
                  </a:outerShdw>
                </a:effectLst>
                <a:latin typeface="한양해서" pitchFamily="18" charset="-127"/>
                <a:ea typeface="한양해서" pitchFamily="18" charset="-127"/>
              </a:rPr>
              <a:t>超过→过失推定责任主义 </a:t>
            </a:r>
            <a:r>
              <a:rPr lang="en-US" altLang="zh-CN" sz="16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rPr>
              <a:t>two tier liability  system</a:t>
            </a:r>
          </a:p>
          <a:p>
            <a:pPr>
              <a:lnSpc>
                <a:spcPts val="2200"/>
              </a:lnSpc>
              <a:spcBef>
                <a:spcPct val="20000"/>
              </a:spcBef>
              <a:defRPr/>
            </a:pPr>
            <a:r>
              <a:rPr lang="en-US" altLang="ko-KR" sz="1600" b="1" dirty="0" smtClean="0">
                <a:solidFill>
                  <a:srgbClr val="FF0000"/>
                </a:solidFill>
                <a:effectLst>
                  <a:outerShdw blurRad="38100" dist="38100" dir="2700000" algn="tl">
                    <a:srgbClr val="C0C0C0"/>
                  </a:outerShdw>
                </a:effectLst>
                <a:latin typeface="HY견고딕" pitchFamily="18" charset="-127"/>
                <a:ea typeface="HY견고딕" pitchFamily="18" charset="-127"/>
              </a:rPr>
              <a:t>  </a:t>
            </a:r>
            <a:endParaRPr lang="en-US" altLang="ko-KR" sz="1600" b="1" dirty="0">
              <a:solidFill>
                <a:srgbClr val="000066"/>
              </a:solidFill>
              <a:effectLst>
                <a:outerShdw blurRad="38100" dist="38100" dir="2700000" algn="tl">
                  <a:srgbClr val="C0C0C0"/>
                </a:outerShdw>
              </a:effectLst>
              <a:latin typeface="HY견고딕" pitchFamily="18" charset="-127"/>
              <a:ea typeface="HY견고딕" pitchFamily="18" charset="-127"/>
            </a:endParaRPr>
          </a:p>
        </p:txBody>
      </p:sp>
      <p:sp>
        <p:nvSpPr>
          <p:cNvPr id="181254" name="Rectangle 6"/>
          <p:cNvSpPr>
            <a:spLocks noChangeArrowheads="1"/>
          </p:cNvSpPr>
          <p:nvPr/>
        </p:nvSpPr>
        <p:spPr bwMode="auto">
          <a:xfrm>
            <a:off x="0" y="353080"/>
            <a:ext cx="9144000" cy="523220"/>
          </a:xfrm>
          <a:prstGeom prst="rect">
            <a:avLst/>
          </a:prstGeom>
          <a:solidFill>
            <a:schemeClr val="bg1"/>
          </a:solidFill>
          <a:ln w="9525">
            <a:solidFill>
              <a:srgbClr val="336600"/>
            </a:solidFill>
            <a:miter lim="800000"/>
            <a:headEnd/>
            <a:tailEnd/>
          </a:ln>
          <a:effectLst/>
        </p:spPr>
        <p:txBody>
          <a:bodyPr wrap="square">
            <a:spAutoFit/>
          </a:bodyPr>
          <a:lstStyle/>
          <a:p>
            <a:pPr>
              <a:defRPr/>
            </a:pPr>
            <a:r>
              <a:rPr lang="zh-CN" altLang="en-US" sz="2800" b="1" dirty="0">
                <a:ea typeface="새굴림" pitchFamily="18" charset="-127"/>
              </a:rPr>
              <a:t>  </a:t>
            </a:r>
            <a:r>
              <a:rPr lang="en-US" altLang="zh-CN" b="1" dirty="0" smtClean="0">
                <a:solidFill>
                  <a:srgbClr val="FFFFFF"/>
                </a:solidFill>
                <a:effectLst>
                  <a:outerShdw blurRad="38100" dist="38100" dir="2700000" algn="tl">
                    <a:srgbClr val="000000">
                      <a:alpha val="43137"/>
                    </a:srgbClr>
                  </a:outerShdw>
                </a:effectLst>
                <a:latin typeface="Adobe 고딕 Std B" pitchFamily="34" charset="-127"/>
                <a:ea typeface="Adobe 고딕 Std B" pitchFamily="34" charset="-127"/>
                <a:cs typeface="Times New Roman" pitchFamily="18" charset="0"/>
              </a:rPr>
              <a:t>Summary of the </a:t>
            </a:r>
            <a:r>
              <a:rPr lang="en-US" altLang="ko-KR" b="1" dirty="0" smtClean="0">
                <a:solidFill>
                  <a:srgbClr val="FFFFFF"/>
                </a:solidFill>
                <a:effectLst>
                  <a:outerShdw blurRad="38100" dist="38100" dir="2700000" algn="tl">
                    <a:srgbClr val="000000">
                      <a:alpha val="43137"/>
                    </a:srgbClr>
                  </a:outerShdw>
                </a:effectLst>
                <a:latin typeface="Adobe 고딕 Std B" pitchFamily="34" charset="-127"/>
                <a:ea typeface="Adobe 고딕 Std B" pitchFamily="34" charset="-127"/>
                <a:cs typeface="Times New Roman" pitchFamily="18" charset="0"/>
              </a:rPr>
              <a:t>Warsaw </a:t>
            </a:r>
            <a:r>
              <a:rPr lang="en-US" altLang="ko-KR" b="1" dirty="0">
                <a:solidFill>
                  <a:srgbClr val="FFFFFF"/>
                </a:solidFill>
                <a:effectLst>
                  <a:outerShdw blurRad="38100" dist="38100" dir="2700000" algn="tl">
                    <a:srgbClr val="000000">
                      <a:alpha val="43137"/>
                    </a:srgbClr>
                  </a:outerShdw>
                </a:effectLst>
                <a:latin typeface="Adobe 고딕 Std B" pitchFamily="34" charset="-127"/>
                <a:ea typeface="Adobe 고딕 Std B" pitchFamily="34" charset="-127"/>
                <a:cs typeface="Times New Roman" pitchFamily="18" charset="0"/>
              </a:rPr>
              <a:t>System</a:t>
            </a:r>
            <a:r>
              <a:rPr lang="zh-CN" altLang="en-US" b="1" dirty="0">
                <a:solidFill>
                  <a:srgbClr val="FFFFFF"/>
                </a:solidFill>
                <a:effectLst>
                  <a:outerShdw blurRad="38100" dist="38100" dir="2700000" algn="tl">
                    <a:srgbClr val="000000">
                      <a:alpha val="43137"/>
                    </a:srgbClr>
                  </a:outerShdw>
                </a:effectLst>
                <a:latin typeface="Adobe 고딕 Std B" pitchFamily="34" charset="-127"/>
                <a:ea typeface="새굴림" pitchFamily="18" charset="-127"/>
                <a:cs typeface="Times New Roman" pitchFamily="18" charset="0"/>
              </a:rPr>
              <a:t> </a:t>
            </a:r>
            <a:r>
              <a:rPr lang="en-US" altLang="ko-KR" b="1" dirty="0">
                <a:solidFill>
                  <a:srgbClr val="FFFFFF"/>
                </a:solidFill>
                <a:effectLst>
                  <a:outerShdw blurRad="38100" dist="38100" dir="2700000" algn="tl">
                    <a:srgbClr val="000000">
                      <a:alpha val="43137"/>
                    </a:srgbClr>
                  </a:outerShdw>
                </a:effectLst>
                <a:latin typeface="Adobe 고딕 Std B" pitchFamily="34" charset="-127"/>
                <a:ea typeface="Adobe 고딕 Std B" pitchFamily="34" charset="-127"/>
                <a:cs typeface="Times New Roman" pitchFamily="18" charset="0"/>
              </a:rPr>
              <a:t>(</a:t>
            </a:r>
            <a:r>
              <a:rPr lang="zh-CN" altLang="en-US" b="1" dirty="0">
                <a:solidFill>
                  <a:srgbClr val="FFFFFF"/>
                </a:solidFill>
                <a:effectLst>
                  <a:outerShdw blurRad="38100" dist="38100" dir="2700000" algn="tl">
                    <a:srgbClr val="000000">
                      <a:alpha val="43137"/>
                    </a:srgbClr>
                  </a:outerShdw>
                </a:effectLst>
                <a:latin typeface="한양해서" pitchFamily="18" charset="-127"/>
                <a:ea typeface="한양해서" pitchFamily="18" charset="-127"/>
                <a:cs typeface="Times New Roman" pitchFamily="18" charset="0"/>
              </a:rPr>
              <a:t>华沙体制</a:t>
            </a:r>
            <a:r>
              <a:rPr lang="en-US" altLang="ko-KR" b="1" dirty="0">
                <a:solidFill>
                  <a:srgbClr val="FFFFFF"/>
                </a:solidFill>
                <a:effectLst>
                  <a:outerShdw blurRad="38100" dist="38100" dir="2700000" algn="tl">
                    <a:srgbClr val="000000">
                      <a:alpha val="43137"/>
                    </a:srgbClr>
                  </a:outerShdw>
                </a:effectLst>
                <a:latin typeface="한양해서" pitchFamily="18" charset="-127"/>
                <a:ea typeface="한양해서" pitchFamily="18" charset="-127"/>
                <a:cs typeface="Times New Roman" pitchFamily="18" charset="0"/>
              </a:rPr>
              <a:t>)</a:t>
            </a:r>
            <a:r>
              <a:rPr lang="ko-KR" altLang="en-US" b="1" dirty="0">
                <a:solidFill>
                  <a:srgbClr val="FFFFFF"/>
                </a:solidFill>
                <a:effectLst>
                  <a:outerShdw blurRad="38100" dist="38100" dir="2700000" algn="tl">
                    <a:srgbClr val="000000">
                      <a:alpha val="43137"/>
                    </a:srgbClr>
                  </a:outerShdw>
                </a:effectLst>
                <a:latin typeface="한양해서" pitchFamily="18" charset="-127"/>
                <a:ea typeface="한양해서" pitchFamily="18" charset="-127"/>
                <a:cs typeface="Times New Roman" pitchFamily="18" charset="0"/>
              </a:rPr>
              <a:t>的</a:t>
            </a:r>
            <a:r>
              <a:rPr lang="zh-CN" altLang="en-US" b="1" dirty="0">
                <a:solidFill>
                  <a:srgbClr val="FFFFFF"/>
                </a:solidFill>
                <a:effectLst>
                  <a:outerShdw blurRad="38100" dist="38100" dir="2700000" algn="tl">
                    <a:srgbClr val="000000">
                      <a:alpha val="43137"/>
                    </a:srgbClr>
                  </a:outerShdw>
                </a:effectLst>
                <a:latin typeface="한양해서" pitchFamily="18" charset="-127"/>
                <a:ea typeface="한양해서" pitchFamily="18" charset="-127"/>
                <a:cs typeface="Times New Roman" pitchFamily="18" charset="0"/>
              </a:rPr>
              <a:t>构成及主要内容</a:t>
            </a:r>
          </a:p>
        </p:txBody>
      </p:sp>
      <p:sp>
        <p:nvSpPr>
          <p:cNvPr id="148481" name="Rectangle 1"/>
          <p:cNvSpPr>
            <a:spLocks noChangeArrowheads="1"/>
          </p:cNvSpPr>
          <p:nvPr/>
        </p:nvSpPr>
        <p:spPr bwMode="auto">
          <a:xfrm>
            <a:off x="0" y="-47030"/>
            <a:ext cx="9144000" cy="400110"/>
          </a:xfrm>
          <a:prstGeom prst="rect">
            <a:avLst/>
          </a:prstGeom>
          <a:solidFill>
            <a:schemeClr val="tx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7. Air Carrier’s Liability under the Montreal Convention (2) </a:t>
            </a:r>
            <a:endParaRPr kumimoji="1" lang="en-US" altLang="ko-KR" sz="1800" b="1" i="0" u="none" strike="noStrike" cap="none" normalizeH="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endParaRPr>
          </a:p>
        </p:txBody>
      </p:sp>
      <p:pic>
        <p:nvPicPr>
          <p:cNvPr id="9" name="그림 8" descr="https://encrypted-tbn3.gstatic.com/images?q=tbn:ANd9GcSW1Mos4ZG_p4FinYCL5iRqeA70nbeUHWu8jqHLRqNb_TH_8jzZtA">
            <a:hlinkClick r:id="rId2"/>
          </p:cNvPr>
          <p:cNvPicPr/>
          <p:nvPr/>
        </p:nvPicPr>
        <p:blipFill>
          <a:blip r:embed="rId3" cstate="print"/>
          <a:srcRect/>
          <a:stretch>
            <a:fillRect/>
          </a:stretch>
        </p:blipFill>
        <p:spPr bwMode="auto">
          <a:xfrm>
            <a:off x="561975" y="5638800"/>
            <a:ext cx="1419226" cy="1066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pPr>
              <a:defRPr/>
            </a:pPr>
            <a:fld id="{E1668482-9032-4E7E-AEF5-B462DEA83EA1}" type="slidenum">
              <a:rPr lang="en-US" altLang="ko-KR"/>
              <a:pPr>
                <a:defRPr/>
              </a:pPr>
              <a:t>64</a:t>
            </a:fld>
            <a:endParaRPr lang="en-US" altLang="ko-KR"/>
          </a:p>
        </p:txBody>
      </p:sp>
      <p:sp>
        <p:nvSpPr>
          <p:cNvPr id="19459" name="Rectangle 2"/>
          <p:cNvSpPr>
            <a:spLocks noChangeArrowheads="1"/>
          </p:cNvSpPr>
          <p:nvPr/>
        </p:nvSpPr>
        <p:spPr bwMode="auto">
          <a:xfrm>
            <a:off x="0" y="461665"/>
            <a:ext cx="9144000" cy="6388928"/>
          </a:xfrm>
          <a:prstGeom prst="rect">
            <a:avLst/>
          </a:prstGeom>
          <a:solidFill>
            <a:srgbClr val="FFFFFF"/>
          </a:solidFill>
          <a:ln w="9525">
            <a:noFill/>
            <a:miter lim="800000"/>
            <a:headEnd/>
            <a:tailEnd/>
          </a:ln>
        </p:spPr>
        <p:txBody>
          <a:bodyPr wrap="square">
            <a:spAutoFit/>
          </a:bodyPr>
          <a:lstStyle/>
          <a:p>
            <a:pPr algn="ctr">
              <a:lnSpc>
                <a:spcPts val="2300"/>
              </a:lnSpc>
            </a:pPr>
            <a:r>
              <a:rPr lang="ko-KR" altLang="en-US" sz="2000" b="1" dirty="0" smtClean="0">
                <a:solidFill>
                  <a:srgbClr val="FF3399"/>
                </a:solidFill>
                <a:latin typeface="굴림" charset="-127"/>
                <a:sym typeface="Symbol" pitchFamily="18" charset="2"/>
              </a:rPr>
              <a:t>  </a:t>
            </a:r>
            <a:endParaRPr lang="en-US" altLang="ko-KR" sz="2000" b="1" dirty="0" smtClean="0">
              <a:solidFill>
                <a:schemeClr val="accent3">
                  <a:lumMod val="25000"/>
                </a:schemeClr>
              </a:solidFill>
              <a:latin typeface="굴림" charset="-127"/>
              <a:sym typeface="Symbol" pitchFamily="18" charset="2"/>
            </a:endParaRPr>
          </a:p>
          <a:p>
            <a:pPr algn="ctr">
              <a:lnSpc>
                <a:spcPts val="2300"/>
              </a:lnSpc>
            </a:pPr>
            <a:r>
              <a:rPr lang="en-US" altLang="ko-KR" sz="2000" b="1" dirty="0" smtClean="0">
                <a:solidFill>
                  <a:schemeClr val="accent3">
                    <a:lumMod val="25000"/>
                  </a:schemeClr>
                </a:solidFill>
                <a:latin typeface="HY견고딕" pitchFamily="18" charset="-127"/>
                <a:ea typeface="HY견고딕" pitchFamily="18" charset="-127"/>
                <a:cs typeface="Times New Roman" pitchFamily="18" charset="0"/>
              </a:rPr>
              <a:t>T</a:t>
            </a:r>
            <a:r>
              <a:rPr lang="en-US" altLang="ko-KR" sz="2000" b="1" dirty="0" smtClean="0">
                <a:solidFill>
                  <a:schemeClr val="accent3">
                    <a:lumMod val="25000"/>
                  </a:schemeClr>
                </a:solidFill>
                <a:latin typeface="HY견고딕" pitchFamily="18" charset="-127"/>
                <a:ea typeface="HY견고딕" pitchFamily="18" charset="-127"/>
              </a:rPr>
              <a:t>he Montreal treaty was enacted on May 28, 1999, it came </a:t>
            </a:r>
          </a:p>
          <a:p>
            <a:pPr algn="ctr">
              <a:lnSpc>
                <a:spcPts val="2300"/>
              </a:lnSpc>
            </a:pPr>
            <a:r>
              <a:rPr lang="en-US" altLang="ko-KR" sz="2000" b="1" dirty="0" smtClean="0">
                <a:solidFill>
                  <a:schemeClr val="accent3">
                    <a:lumMod val="25000"/>
                  </a:schemeClr>
                </a:solidFill>
                <a:latin typeface="HY견고딕" pitchFamily="18" charset="-127"/>
                <a:ea typeface="HY견고딕" pitchFamily="18" charset="-127"/>
              </a:rPr>
              <a:t>into force all over the world on November 4, 2003 and then  revised on January 1, 2010.</a:t>
            </a:r>
          </a:p>
          <a:p>
            <a:pPr algn="ctr">
              <a:lnSpc>
                <a:spcPts val="2300"/>
              </a:lnSpc>
            </a:pPr>
            <a:endParaRPr lang="en-US" altLang="ko-KR" sz="2000" b="1" dirty="0" smtClean="0">
              <a:solidFill>
                <a:schemeClr val="accent3">
                  <a:lumMod val="25000"/>
                </a:schemeClr>
              </a:solidFill>
              <a:latin typeface="Adobe 고딕 Std B" pitchFamily="34" charset="-127"/>
              <a:ea typeface="Adobe 고딕 Std B" pitchFamily="34" charset="-127"/>
            </a:endParaRPr>
          </a:p>
          <a:p>
            <a:pPr indent="127000" algn="just" eaLnBrk="0" latinLnBrk="0" hangingPunct="0">
              <a:lnSpc>
                <a:spcPts val="3200"/>
              </a:lnSpc>
            </a:pPr>
            <a:r>
              <a:rPr lang="en-US" altLang="ko-KR" sz="1400" b="1" dirty="0" smtClean="0">
                <a:solidFill>
                  <a:srgbClr val="FF3399"/>
                </a:solidFill>
                <a:latin typeface="Adobe 고딕 Std B" pitchFamily="34" charset="-127"/>
                <a:ea typeface="Adobe 고딕 Std B" pitchFamily="34" charset="-127"/>
              </a:rPr>
              <a:t>●  </a:t>
            </a:r>
            <a:r>
              <a:rPr lang="en-US" altLang="zh-CN" b="1" u="sng" dirty="0" smtClean="0">
                <a:solidFill>
                  <a:srgbClr val="FF3399"/>
                </a:solidFill>
                <a:effectLst>
                  <a:outerShdw blurRad="38100" dist="38100" dir="2700000" algn="tl">
                    <a:srgbClr val="000000">
                      <a:alpha val="43137"/>
                    </a:srgbClr>
                  </a:outerShdw>
                </a:effectLst>
                <a:latin typeface="Franklin Gothic Medium" panose="020B0603020102020204" pitchFamily="34" charset="0"/>
                <a:ea typeface="Adobe 고딕 Std B" pitchFamily="34" charset="-127"/>
                <a:cs typeface="Times New Roman" pitchFamily="18" charset="0"/>
              </a:rPr>
              <a:t>1999</a:t>
            </a:r>
            <a:r>
              <a:rPr lang="zh-CN" altLang="en-US" b="1" u="sng" dirty="0" smtClean="0">
                <a:solidFill>
                  <a:srgbClr val="FF33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年</a:t>
            </a:r>
            <a:r>
              <a:rPr lang="zh-CN" altLang="en-US" b="1" u="sng" dirty="0" smtClean="0">
                <a:solidFill>
                  <a:srgbClr val="FF33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cs typeface="Times New Roman" pitchFamily="18" charset="0"/>
              </a:rPr>
              <a:t>蒙特利尔条约的主要内容</a:t>
            </a:r>
            <a:r>
              <a:rPr lang="en-US" altLang="zh-CN" sz="2000" b="1" dirty="0" smtClean="0">
                <a:solidFill>
                  <a:schemeClr val="bg1"/>
                </a:solidFill>
                <a:latin typeface="Franklin Gothic Medium" panose="020B0603020102020204" pitchFamily="34" charset="0"/>
                <a:ea typeface="Adobe 고딕 Std B" pitchFamily="34" charset="-127"/>
                <a:sym typeface="Symbol" pitchFamily="18" charset="2"/>
              </a:rPr>
              <a:t>   </a:t>
            </a:r>
          </a:p>
          <a:p>
            <a:pPr>
              <a:lnSpc>
                <a:spcPts val="3200"/>
              </a:lnSpc>
            </a:pPr>
            <a:r>
              <a:rPr lang="en-US" altLang="zh-CN" sz="20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sym typeface="Symbol" pitchFamily="18" charset="2"/>
              </a:rPr>
              <a:t>   </a:t>
            </a:r>
            <a:r>
              <a:rPr lang="en-US" altLang="zh-CN" sz="2000" b="1" dirty="0" smtClean="0">
                <a:solidFill>
                  <a:srgbClr val="B02A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1</a:t>
            </a:r>
            <a:r>
              <a:rPr lang="en-US" altLang="zh-CN" sz="2000" b="1" dirty="0">
                <a:solidFill>
                  <a:srgbClr val="B02A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a:t>
            </a:r>
            <a:r>
              <a:rPr lang="zh-CN" altLang="en-US" sz="2000" b="1" dirty="0">
                <a:solidFill>
                  <a:srgbClr val="B02A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电子航空客票，电子航空货运狀采用</a:t>
            </a:r>
          </a:p>
          <a:p>
            <a:pPr>
              <a:lnSpc>
                <a:spcPts val="3200"/>
              </a:lnSpc>
            </a:pPr>
            <a:r>
              <a:rPr lang="en-US" altLang="zh-CN" sz="2000" b="1" dirty="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2) </a:t>
            </a:r>
            <a:r>
              <a:rPr lang="en-US" altLang="zh-CN" sz="2000" b="1" dirty="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cs typeface="Times New Roman" pitchFamily="18" charset="0"/>
              </a:rPr>
              <a:t>Two Tier(</a:t>
            </a:r>
            <a:r>
              <a:rPr lang="zh-CN" altLang="en-US" sz="2000" b="1" dirty="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cs typeface="Times New Roman" pitchFamily="18" charset="0"/>
              </a:rPr>
              <a:t>两层</a:t>
            </a:r>
            <a:r>
              <a:rPr lang="en-US" altLang="zh-CN" sz="2000" b="1" dirty="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cs typeface="Times New Roman" pitchFamily="18" charset="0"/>
              </a:rPr>
              <a:t>)</a:t>
            </a:r>
            <a:r>
              <a:rPr lang="zh-CN" altLang="en-US" sz="2000" b="1" dirty="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cs typeface="Times New Roman" pitchFamily="18" charset="0"/>
              </a:rPr>
              <a:t>责任体系采用→</a:t>
            </a:r>
            <a:r>
              <a:rPr lang="en-US" altLang="zh-CN" sz="2000" b="1" dirty="0" smtClean="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cs typeface="Times New Roman" pitchFamily="18" charset="0"/>
              </a:rPr>
              <a:t>113,100 </a:t>
            </a:r>
            <a:r>
              <a:rPr lang="en-US" altLang="zh-CN" sz="2000" b="1" dirty="0" smtClean="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SDR</a:t>
            </a:r>
            <a:r>
              <a:rPr lang="zh-CN" altLang="en-US" sz="2000" b="1" dirty="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→无过失责任主义采用</a:t>
            </a:r>
          </a:p>
          <a:p>
            <a:pPr>
              <a:lnSpc>
                <a:spcPts val="3200"/>
              </a:lnSpc>
            </a:pPr>
            <a:r>
              <a:rPr lang="zh-CN" altLang="en-US" sz="2000" b="1" dirty="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a:t>
            </a:r>
            <a:r>
              <a:rPr lang="zh-CN" altLang="en-US" sz="2000" b="1" dirty="0" smtClean="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a:t>
            </a:r>
            <a:r>
              <a:rPr lang="en-US" altLang="zh-CN" sz="2000" b="1" dirty="0" smtClean="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113,100SDR</a:t>
            </a:r>
            <a:r>
              <a:rPr lang="zh-CN" altLang="en-US" sz="2000" b="1" dirty="0">
                <a:solidFill>
                  <a:srgbClr val="0000FF"/>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超过→过失推定责任主义采用 </a:t>
            </a:r>
          </a:p>
          <a:p>
            <a:pPr>
              <a:lnSpc>
                <a:spcPts val="3200"/>
              </a:lnSpc>
            </a:pPr>
            <a:r>
              <a:rPr lang="en-US" altLang="zh-CN" sz="2000" b="1" dirty="0">
                <a:solidFill>
                  <a:srgbClr val="FF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3) </a:t>
            </a:r>
            <a:r>
              <a:rPr lang="zh-CN" altLang="en-US" sz="2000" b="1" dirty="0">
                <a:solidFill>
                  <a:srgbClr val="FF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损害赔偿限度额的自动调整 </a:t>
            </a:r>
            <a:r>
              <a:rPr lang="en-US" altLang="zh-CN" sz="2000" b="1" dirty="0">
                <a:solidFill>
                  <a:srgbClr val="FF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(automatic adjustment)</a:t>
            </a:r>
            <a:r>
              <a:rPr lang="zh-CN" altLang="en-US" sz="2000" b="1" dirty="0" smtClean="0">
                <a:solidFill>
                  <a:srgbClr val="FF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每</a:t>
            </a:r>
            <a:r>
              <a:rPr lang="zh-CN" altLang="en-US" sz="2000" b="1" dirty="0">
                <a:solidFill>
                  <a:srgbClr val="FF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五年</a:t>
            </a:r>
          </a:p>
          <a:p>
            <a:pPr>
              <a:lnSpc>
                <a:spcPts val="3200"/>
              </a:lnSpc>
            </a:pPr>
            <a:r>
              <a:rPr lang="en-US" altLang="zh-CN" sz="2000" b="1" dirty="0">
                <a:solidFill>
                  <a:schemeClr val="bg1"/>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a:t>
            </a:r>
            <a:r>
              <a:rPr lang="en-US" altLang="zh-CN" sz="2000" b="1" dirty="0">
                <a:solidFill>
                  <a:schemeClr val="accent3">
                    <a:lumMod val="25000"/>
                  </a:schemeClr>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4) </a:t>
            </a:r>
            <a:r>
              <a:rPr lang="zh-CN" altLang="en-US" sz="2000" b="1" dirty="0">
                <a:solidFill>
                  <a:schemeClr val="accent3">
                    <a:lumMod val="25000"/>
                  </a:schemeClr>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损害赔偿额的一部前渡支拂 </a:t>
            </a:r>
            <a:r>
              <a:rPr lang="en-US" altLang="zh-CN" sz="2000" b="1" dirty="0">
                <a:solidFill>
                  <a:schemeClr val="accent3">
                    <a:lumMod val="25000"/>
                  </a:schemeClr>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(advanced payment)</a:t>
            </a:r>
            <a:endParaRPr lang="zh-CN" altLang="en-US" sz="2000" b="1" dirty="0">
              <a:solidFill>
                <a:schemeClr val="accent3">
                  <a:lumMod val="25000"/>
                </a:schemeClr>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endParaRPr>
          </a:p>
          <a:p>
            <a:pPr>
              <a:lnSpc>
                <a:spcPts val="3200"/>
              </a:lnSpc>
            </a:pPr>
            <a:r>
              <a:rPr lang="en-US" altLang="zh-CN" sz="2000" b="1" dirty="0">
                <a:solidFill>
                  <a:schemeClr val="bg1"/>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a:t>
            </a:r>
            <a:r>
              <a:rPr lang="en-US" altLang="zh-CN" sz="2000" b="1" dirty="0">
                <a:solidFill>
                  <a:srgbClr val="9900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5) </a:t>
            </a:r>
            <a:r>
              <a:rPr lang="zh-CN" altLang="en-US" sz="2000" b="1" dirty="0">
                <a:solidFill>
                  <a:srgbClr val="9900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条约的排他性 </a:t>
            </a:r>
            <a:r>
              <a:rPr lang="en-US" altLang="zh-CN" sz="2000" b="1" dirty="0">
                <a:solidFill>
                  <a:srgbClr val="9900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a:t>
            </a:r>
            <a:r>
              <a:rPr lang="zh-CN" altLang="en-US" sz="2000" b="1" dirty="0">
                <a:solidFill>
                  <a:srgbClr val="9900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英</a:t>
            </a:r>
            <a:r>
              <a:rPr lang="en-US" altLang="zh-CN" sz="2000" b="1" dirty="0">
                <a:solidFill>
                  <a:srgbClr val="9900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a:t>
            </a:r>
            <a:r>
              <a:rPr lang="zh-CN" altLang="en-US" sz="2000" b="1" dirty="0">
                <a:solidFill>
                  <a:srgbClr val="9900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美法的惩罚的损害赔偿</a:t>
            </a:r>
            <a:r>
              <a:rPr lang="en-US" altLang="zh-CN" sz="2000" b="1" dirty="0">
                <a:solidFill>
                  <a:srgbClr val="9900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(punitive damage)</a:t>
            </a:r>
            <a:r>
              <a:rPr lang="zh-CN" altLang="en-US" sz="2000" b="1" dirty="0">
                <a:solidFill>
                  <a:srgbClr val="990099"/>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不认定</a:t>
            </a:r>
          </a:p>
          <a:p>
            <a:pPr>
              <a:lnSpc>
                <a:spcPts val="3200"/>
              </a:lnSpc>
            </a:pPr>
            <a:r>
              <a:rPr lang="en-US" altLang="zh-CN" sz="2000" b="1" dirty="0">
                <a:solidFill>
                  <a:schemeClr val="bg1"/>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a:t>
            </a:r>
            <a:r>
              <a:rPr lang="en-US" altLang="zh-CN" sz="2000" b="1" dirty="0">
                <a:solidFill>
                  <a:srgbClr val="00B05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6) </a:t>
            </a:r>
            <a:r>
              <a:rPr lang="zh-CN" altLang="en-US" sz="2000" b="1" dirty="0">
                <a:solidFill>
                  <a:srgbClr val="00B05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第</a:t>
            </a:r>
            <a:r>
              <a:rPr lang="en-US" altLang="zh-CN" sz="2000" b="1" dirty="0">
                <a:solidFill>
                  <a:srgbClr val="00B05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5</a:t>
            </a:r>
            <a:r>
              <a:rPr lang="zh-CN" altLang="en-US" sz="2000" b="1" dirty="0">
                <a:solidFill>
                  <a:srgbClr val="00B05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裁判管辖权</a:t>
            </a:r>
            <a:r>
              <a:rPr lang="en-US" altLang="zh-CN" sz="2000" b="1" dirty="0">
                <a:solidFill>
                  <a:srgbClr val="00B05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(adoption of fifth jurisdiction)</a:t>
            </a:r>
            <a:r>
              <a:rPr lang="zh-CN" altLang="en-US" sz="2000" b="1" dirty="0">
                <a:solidFill>
                  <a:srgbClr val="00B05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采用</a:t>
            </a:r>
          </a:p>
          <a:p>
            <a:pPr>
              <a:lnSpc>
                <a:spcPts val="3200"/>
              </a:lnSpc>
            </a:pPr>
            <a:r>
              <a:rPr lang="en-US" altLang="zh-CN" sz="2000" b="1" dirty="0">
                <a:solidFill>
                  <a:srgbClr val="FFFF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a:t>
            </a:r>
            <a:r>
              <a:rPr lang="en-US" altLang="zh-CN" sz="2000" b="1" dirty="0">
                <a:solidFill>
                  <a:srgbClr val="C0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7) </a:t>
            </a:r>
            <a:r>
              <a:rPr lang="zh-CN" altLang="en-US" sz="2000" b="1" dirty="0">
                <a:solidFill>
                  <a:srgbClr val="C0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仲裁</a:t>
            </a:r>
            <a:r>
              <a:rPr lang="en-US" altLang="zh-CN" sz="2000" b="1" dirty="0">
                <a:solidFill>
                  <a:srgbClr val="C0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(Arbitration)</a:t>
            </a:r>
            <a:r>
              <a:rPr lang="zh-CN" altLang="en-US" sz="2000" b="1" dirty="0">
                <a:solidFill>
                  <a:srgbClr val="C0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规定</a:t>
            </a:r>
            <a:r>
              <a:rPr lang="zh-CN" altLang="en-US" sz="2000" b="1" dirty="0" smtClean="0">
                <a:solidFill>
                  <a:srgbClr val="C0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的</a:t>
            </a:r>
            <a:r>
              <a:rPr lang="zh-CN" altLang="ko-KR" sz="2000" b="1" dirty="0" smtClean="0">
                <a:solidFill>
                  <a:srgbClr val="C0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创作</a:t>
            </a:r>
            <a:endParaRPr lang="en-US" altLang="zh-CN" sz="2000" b="1" dirty="0" smtClean="0">
              <a:solidFill>
                <a:srgbClr val="C00000"/>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endParaRPr>
          </a:p>
          <a:p>
            <a:pPr>
              <a:lnSpc>
                <a:spcPts val="3200"/>
              </a:lnSpc>
            </a:pPr>
            <a:r>
              <a:rPr lang="en-US" altLang="zh-CN" sz="2000" b="1" dirty="0" smtClean="0">
                <a:solidFill>
                  <a:schemeClr val="bg2"/>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a:t>
            </a:r>
            <a:r>
              <a:rPr lang="en-US" altLang="zh-CN" sz="2000" b="1" dirty="0">
                <a:solidFill>
                  <a:schemeClr val="bg2"/>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8) </a:t>
            </a:r>
            <a:r>
              <a:rPr lang="zh-CN" altLang="en-US" sz="2000" b="1" dirty="0">
                <a:solidFill>
                  <a:schemeClr val="bg2"/>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航空契约运送人和航空实际运送人间的法律关系及责任</a:t>
            </a:r>
            <a:r>
              <a:rPr lang="en-US" altLang="zh-CN" sz="2000" b="1" dirty="0">
                <a:solidFill>
                  <a:schemeClr val="bg2"/>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a:t>
            </a:r>
          </a:p>
          <a:p>
            <a:pPr>
              <a:lnSpc>
                <a:spcPts val="3200"/>
              </a:lnSpc>
            </a:pPr>
            <a:r>
              <a:rPr lang="en-US" altLang="zh-CN" sz="2000" b="1" dirty="0">
                <a:solidFill>
                  <a:schemeClr val="bg1"/>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   9) </a:t>
            </a:r>
            <a:r>
              <a:rPr lang="zh-CN" altLang="en-US" sz="2000" b="1" dirty="0">
                <a:solidFill>
                  <a:schemeClr val="bg1"/>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航空保险强制</a:t>
            </a:r>
            <a:r>
              <a:rPr lang="en-US" altLang="zh-CN" sz="2000" b="1" dirty="0">
                <a:solidFill>
                  <a:schemeClr val="bg1"/>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(compulsory insurance)</a:t>
            </a:r>
            <a:r>
              <a:rPr lang="zh-CN" altLang="en-US" sz="2000" b="1" dirty="0">
                <a:solidFill>
                  <a:schemeClr val="bg1"/>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rPr>
              <a:t>加入</a:t>
            </a:r>
            <a:endParaRPr lang="en-US" altLang="zh-CN" sz="2000" b="1" dirty="0">
              <a:solidFill>
                <a:schemeClr val="bg1"/>
              </a:solidFill>
              <a:effectLst>
                <a:outerShdw blurRad="38100" dist="38100" dir="2700000" algn="tl">
                  <a:srgbClr val="000000">
                    <a:alpha val="43137"/>
                  </a:srgbClr>
                </a:outerShdw>
              </a:effectLst>
              <a:latin typeface="Franklin Gothic Medium" panose="020B0603020102020204" pitchFamily="34" charset="0"/>
              <a:ea typeface="한양해서" pitchFamily="18" charset="-127"/>
            </a:endParaRPr>
          </a:p>
          <a:p>
            <a:endParaRPr lang="zh-CN" altLang="en-US" sz="2000" b="1" dirty="0">
              <a:latin typeface="Franklin Gothic Medium" panose="020B0603020102020204" pitchFamily="34" charset="0"/>
              <a:ea typeface="한양해서" pitchFamily="18" charset="-127"/>
            </a:endParaRPr>
          </a:p>
        </p:txBody>
      </p:sp>
      <p:sp>
        <p:nvSpPr>
          <p:cNvPr id="184323" name="Rectangle 3"/>
          <p:cNvSpPr>
            <a:spLocks noChangeArrowheads="1"/>
          </p:cNvSpPr>
          <p:nvPr/>
        </p:nvSpPr>
        <p:spPr bwMode="auto">
          <a:xfrm>
            <a:off x="0" y="0"/>
            <a:ext cx="9144000" cy="461665"/>
          </a:xfrm>
          <a:prstGeom prst="rect">
            <a:avLst/>
          </a:prstGeom>
          <a:solidFill>
            <a:srgbClr val="FFFF00"/>
          </a:solidFill>
          <a:ln w="9525">
            <a:solidFill>
              <a:srgbClr val="336600"/>
            </a:solidFill>
            <a:miter lim="800000"/>
            <a:headEnd/>
            <a:tailEnd/>
          </a:ln>
          <a:effectLst/>
        </p:spPr>
        <p:txBody>
          <a:bodyPr wrap="square">
            <a:spAutoFit/>
          </a:bodyPr>
          <a:lstStyle/>
          <a:p>
            <a:pPr>
              <a:defRPr/>
            </a:pPr>
            <a:r>
              <a:rPr lang="en-US" altLang="zh-CN"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    7</a:t>
            </a:r>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Air Carrier’s Liability under the Montreal Convention (3)</a:t>
            </a:r>
            <a:r>
              <a:rPr lang="zh-CN" altLang="en-US"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            </a:t>
            </a:r>
            <a:endParaRPr lang="zh-CN" altLang="en-US" b="1" dirty="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endParaRP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65</a:t>
            </a:fld>
            <a:endParaRPr lang="en-US" altLang="ko-KR"/>
          </a:p>
        </p:txBody>
      </p:sp>
      <p:sp>
        <p:nvSpPr>
          <p:cNvPr id="3" name="직사각형 2"/>
          <p:cNvSpPr/>
          <p:nvPr/>
        </p:nvSpPr>
        <p:spPr>
          <a:xfrm>
            <a:off x="0" y="400110"/>
            <a:ext cx="9144000" cy="6435095"/>
          </a:xfrm>
          <a:prstGeom prst="rect">
            <a:avLst/>
          </a:prstGeom>
          <a:solidFill>
            <a:srgbClr val="FFFFFF"/>
          </a:solidFill>
        </p:spPr>
        <p:txBody>
          <a:bodyPr wrap="square">
            <a:spAutoFit/>
          </a:bodyPr>
          <a:lstStyle/>
          <a:p>
            <a:pPr latinLnBrk="1"/>
            <a:r>
              <a:rPr lang="en-US" sz="2000" b="1" dirty="0" smtClean="0">
                <a:solidFill>
                  <a:schemeClr val="bg2"/>
                </a:solidFill>
                <a:latin typeface="HY견고딕" pitchFamily="18" charset="-127"/>
                <a:ea typeface="HY견고딕" pitchFamily="18" charset="-127"/>
              </a:rPr>
              <a:t>     </a:t>
            </a:r>
          </a:p>
          <a:p>
            <a:pPr latinLnBrk="1"/>
            <a:r>
              <a:rPr kumimoji="1" lang="en-US" altLang="ko-KR" sz="20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    (1) Liability Regime of Passengers</a:t>
            </a:r>
          </a:p>
          <a:p>
            <a:pPr latinLnBrk="1"/>
            <a:endParaRPr lang="en-US" sz="1800" b="1" dirty="0" smtClean="0">
              <a:solidFill>
                <a:schemeClr val="bg2"/>
              </a:solidFill>
              <a:latin typeface="HY견고딕" pitchFamily="18" charset="-127"/>
              <a:ea typeface="HY견고딕" pitchFamily="18" charset="-127"/>
            </a:endParaRPr>
          </a:p>
          <a:p>
            <a:pPr latinLnBrk="1">
              <a:lnSpc>
                <a:spcPts val="2500"/>
              </a:lnSpc>
            </a:pPr>
            <a:r>
              <a:rPr lang="en-US" sz="1800" b="1" dirty="0" smtClean="0">
                <a:solidFill>
                  <a:srgbClr val="0000FF"/>
                </a:solidFill>
                <a:latin typeface="HY견고딕" pitchFamily="18" charset="-127"/>
                <a:ea typeface="HY견고딕" pitchFamily="18" charset="-127"/>
              </a:rPr>
              <a:t>  </a:t>
            </a:r>
            <a:r>
              <a:rPr lang="en-US" altLang="ko-KR" sz="1400" b="1" dirty="0" smtClean="0">
                <a:solidFill>
                  <a:srgbClr val="0000FF"/>
                </a:solidFill>
                <a:latin typeface="HY견고딕" pitchFamily="18" charset="-127"/>
                <a:ea typeface="HY견고딕" pitchFamily="18" charset="-127"/>
              </a:rPr>
              <a:t>● </a:t>
            </a:r>
            <a:r>
              <a:rPr lang="en-US" sz="1800" b="1" dirty="0" smtClean="0">
                <a:solidFill>
                  <a:srgbClr val="0000FF"/>
                </a:solidFill>
                <a:latin typeface="HY견고딕" pitchFamily="18" charset="-127"/>
                <a:ea typeface="HY견고딕" pitchFamily="18" charset="-127"/>
              </a:rPr>
              <a:t> The carrier is liable for damage sustained in case of death or bodily</a:t>
            </a:r>
          </a:p>
          <a:p>
            <a:pPr latinLnBrk="1">
              <a:lnSpc>
                <a:spcPts val="2500"/>
              </a:lnSpc>
            </a:pPr>
            <a:r>
              <a:rPr lang="en-US" sz="1800" b="1" dirty="0" smtClean="0">
                <a:solidFill>
                  <a:srgbClr val="0000FF"/>
                </a:solidFill>
                <a:latin typeface="HY견고딕" pitchFamily="18" charset="-127"/>
                <a:ea typeface="HY견고딕" pitchFamily="18" charset="-127"/>
              </a:rPr>
              <a:t>      injury of a passenger upon condition only that the accident which </a:t>
            </a:r>
          </a:p>
          <a:p>
            <a:pPr latinLnBrk="1">
              <a:lnSpc>
                <a:spcPts val="2500"/>
              </a:lnSpc>
            </a:pPr>
            <a:r>
              <a:rPr lang="en-US" sz="1800" b="1" dirty="0" smtClean="0">
                <a:solidFill>
                  <a:srgbClr val="0000FF"/>
                </a:solidFill>
                <a:latin typeface="HY견고딕" pitchFamily="18" charset="-127"/>
                <a:ea typeface="HY견고딕" pitchFamily="18" charset="-127"/>
              </a:rPr>
              <a:t>      cause  the death or injury took place on board the aircraft or in the </a:t>
            </a:r>
          </a:p>
          <a:p>
            <a:pPr latinLnBrk="1">
              <a:lnSpc>
                <a:spcPts val="2500"/>
              </a:lnSpc>
            </a:pPr>
            <a:r>
              <a:rPr lang="en-US" sz="1800" b="1" dirty="0" smtClean="0">
                <a:solidFill>
                  <a:srgbClr val="0000FF"/>
                </a:solidFill>
                <a:latin typeface="HY견고딕" pitchFamily="18" charset="-127"/>
                <a:ea typeface="HY견고딕" pitchFamily="18" charset="-127"/>
              </a:rPr>
              <a:t>      course of any of the operations of embarking or disembarking </a:t>
            </a:r>
          </a:p>
          <a:p>
            <a:pPr latinLnBrk="1">
              <a:lnSpc>
                <a:spcPts val="2500"/>
              </a:lnSpc>
            </a:pPr>
            <a:r>
              <a:rPr lang="en-US" sz="1800" b="1" dirty="0" smtClean="0">
                <a:solidFill>
                  <a:srgbClr val="0000FF"/>
                </a:solidFill>
                <a:latin typeface="HY견고딕" pitchFamily="18" charset="-127"/>
                <a:ea typeface="HY견고딕" pitchFamily="18" charset="-127"/>
              </a:rPr>
              <a:t>      (Article 17 of the Convention). </a:t>
            </a:r>
          </a:p>
          <a:p>
            <a:pPr latinLnBrk="1">
              <a:lnSpc>
                <a:spcPts val="2500"/>
              </a:lnSpc>
            </a:pPr>
            <a:endParaRPr lang="en-US" sz="1800" b="1" dirty="0" smtClean="0">
              <a:solidFill>
                <a:srgbClr val="C00000"/>
              </a:solidFill>
              <a:latin typeface="HY견고딕" pitchFamily="18" charset="-127"/>
              <a:ea typeface="HY견고딕" pitchFamily="18" charset="-127"/>
            </a:endParaRPr>
          </a:p>
          <a:p>
            <a:pPr latinLnBrk="1">
              <a:lnSpc>
                <a:spcPts val="2500"/>
              </a:lnSpc>
            </a:pPr>
            <a:r>
              <a:rPr lang="en-US" sz="1400" b="1" dirty="0" smtClean="0">
                <a:solidFill>
                  <a:srgbClr val="C00000"/>
                </a:solidFill>
                <a:latin typeface="HY견고딕" pitchFamily="18" charset="-127"/>
                <a:ea typeface="HY견고딕" pitchFamily="18" charset="-127"/>
              </a:rPr>
              <a:t>  </a:t>
            </a:r>
            <a:r>
              <a:rPr lang="en-US" altLang="ko-KR" sz="1400" b="1" dirty="0" smtClean="0">
                <a:solidFill>
                  <a:srgbClr val="C00000"/>
                </a:solidFill>
                <a:latin typeface="HY견고딕" pitchFamily="18" charset="-127"/>
                <a:ea typeface="HY견고딕" pitchFamily="18" charset="-127"/>
                <a:cs typeface="Times New Roman" pitchFamily="18" charset="0"/>
              </a:rPr>
              <a:t> </a:t>
            </a:r>
            <a:r>
              <a:rPr lang="en-US" altLang="ko-KR" sz="1400" b="1" dirty="0" smtClean="0">
                <a:solidFill>
                  <a:srgbClr val="C00000"/>
                </a:solidFill>
                <a:latin typeface="HY견고딕" pitchFamily="18" charset="-127"/>
                <a:ea typeface="HY견고딕" pitchFamily="18" charset="-127"/>
              </a:rPr>
              <a:t>● </a:t>
            </a:r>
            <a:r>
              <a:rPr lang="en-US" sz="1400" b="1" dirty="0" smtClean="0">
                <a:solidFill>
                  <a:srgbClr val="C00000"/>
                </a:solidFill>
                <a:latin typeface="HY견고딕" pitchFamily="18" charset="-127"/>
                <a:ea typeface="HY견고딕" pitchFamily="18" charset="-127"/>
              </a:rPr>
              <a:t>  </a:t>
            </a:r>
            <a:r>
              <a:rPr lang="en-US" sz="1800" b="1" dirty="0" smtClean="0">
                <a:solidFill>
                  <a:srgbClr val="C00000"/>
                </a:solidFill>
                <a:latin typeface="HY견고딕" pitchFamily="18" charset="-127"/>
                <a:ea typeface="HY견고딕" pitchFamily="18" charset="-127"/>
              </a:rPr>
              <a:t>This basic provision on liability of the carrier does not represent </a:t>
            </a:r>
          </a:p>
          <a:p>
            <a:pPr latinLnBrk="1">
              <a:lnSpc>
                <a:spcPts val="2500"/>
              </a:lnSpc>
            </a:pPr>
            <a:r>
              <a:rPr lang="en-US" sz="1800" b="1" dirty="0" smtClean="0">
                <a:solidFill>
                  <a:srgbClr val="C00000"/>
                </a:solidFill>
                <a:latin typeface="HY견고딕" pitchFamily="18" charset="-127"/>
                <a:ea typeface="HY견고딕" pitchFamily="18" charset="-127"/>
              </a:rPr>
              <a:t>       any innovation and in fact is a serious step back from the text of </a:t>
            </a:r>
          </a:p>
          <a:p>
            <a:pPr latinLnBrk="1">
              <a:lnSpc>
                <a:spcPts val="2500"/>
              </a:lnSpc>
            </a:pPr>
            <a:r>
              <a:rPr lang="en-US" sz="1800" b="1" dirty="0" smtClean="0">
                <a:solidFill>
                  <a:srgbClr val="C00000"/>
                </a:solidFill>
                <a:latin typeface="HY견고딕" pitchFamily="18" charset="-127"/>
                <a:ea typeface="HY견고딕" pitchFamily="18" charset="-127"/>
              </a:rPr>
              <a:t>       the 1971 Guatemala City Protocol. </a:t>
            </a:r>
          </a:p>
          <a:p>
            <a:pPr latinLnBrk="1">
              <a:lnSpc>
                <a:spcPts val="2500"/>
              </a:lnSpc>
            </a:pPr>
            <a:endParaRPr lang="en-US" sz="1800" b="1" dirty="0" smtClean="0">
              <a:solidFill>
                <a:schemeClr val="bg2"/>
              </a:solidFill>
              <a:latin typeface="HY견고딕" pitchFamily="18" charset="-127"/>
              <a:ea typeface="HY견고딕" pitchFamily="18" charset="-127"/>
            </a:endParaRPr>
          </a:p>
          <a:p>
            <a:pPr latinLnBrk="1">
              <a:lnSpc>
                <a:spcPts val="2500"/>
              </a:lnSpc>
            </a:pPr>
            <a:r>
              <a:rPr lang="en-US" sz="1400" b="1" dirty="0" smtClean="0">
                <a:solidFill>
                  <a:srgbClr val="00B050"/>
                </a:solidFill>
                <a:latin typeface="HY견고딕" pitchFamily="18" charset="-127"/>
                <a:ea typeface="HY견고딕" pitchFamily="18" charset="-127"/>
              </a:rPr>
              <a:t>  </a:t>
            </a:r>
            <a:r>
              <a:rPr lang="en-US" altLang="ko-KR" sz="1400" b="1" dirty="0" smtClean="0">
                <a:solidFill>
                  <a:srgbClr val="00B050"/>
                </a:solidFill>
                <a:latin typeface="HY견고딕" pitchFamily="18" charset="-127"/>
                <a:ea typeface="HY견고딕" pitchFamily="18" charset="-127"/>
                <a:cs typeface="Times New Roman" pitchFamily="18" charset="0"/>
              </a:rPr>
              <a:t> </a:t>
            </a:r>
            <a:r>
              <a:rPr lang="en-US" altLang="ko-KR" sz="1400" b="1" dirty="0" smtClean="0">
                <a:solidFill>
                  <a:srgbClr val="00B050"/>
                </a:solidFill>
                <a:latin typeface="HY견고딕" pitchFamily="18" charset="-127"/>
                <a:ea typeface="HY견고딕" pitchFamily="18" charset="-127"/>
              </a:rPr>
              <a:t>● </a:t>
            </a:r>
            <a:r>
              <a:rPr lang="en-US" sz="1400" b="1" dirty="0" smtClean="0">
                <a:solidFill>
                  <a:srgbClr val="00B050"/>
                </a:solidFill>
                <a:latin typeface="HY견고딕" pitchFamily="18" charset="-127"/>
                <a:ea typeface="HY견고딕" pitchFamily="18" charset="-127"/>
              </a:rPr>
              <a:t>  </a:t>
            </a:r>
            <a:r>
              <a:rPr lang="en-US" sz="1800" b="1" dirty="0" smtClean="0">
                <a:solidFill>
                  <a:srgbClr val="00B050"/>
                </a:solidFill>
                <a:latin typeface="HY견고딕" pitchFamily="18" charset="-127"/>
                <a:ea typeface="HY견고딕" pitchFamily="18" charset="-127"/>
              </a:rPr>
              <a:t>The words damage sustained in themselves assure that only </a:t>
            </a:r>
          </a:p>
          <a:p>
            <a:pPr latinLnBrk="1">
              <a:lnSpc>
                <a:spcPts val="2500"/>
              </a:lnSpc>
            </a:pPr>
            <a:r>
              <a:rPr lang="en-US" sz="1800" b="1" dirty="0" smtClean="0">
                <a:solidFill>
                  <a:srgbClr val="00B050"/>
                </a:solidFill>
                <a:latin typeface="HY견고딕" pitchFamily="18" charset="-127"/>
                <a:ea typeface="HY견고딕" pitchFamily="18" charset="-127"/>
              </a:rPr>
              <a:t>       compensatory damage is recoverable to the exclusion of any </a:t>
            </a:r>
          </a:p>
          <a:p>
            <a:pPr latinLnBrk="1">
              <a:lnSpc>
                <a:spcPts val="2500"/>
              </a:lnSpc>
            </a:pPr>
            <a:r>
              <a:rPr lang="en-US" sz="1800" b="1" dirty="0" smtClean="0">
                <a:solidFill>
                  <a:srgbClr val="00B050"/>
                </a:solidFill>
                <a:latin typeface="HY견고딕" pitchFamily="18" charset="-127"/>
                <a:ea typeface="HY견고딕" pitchFamily="18" charset="-127"/>
              </a:rPr>
              <a:t>       punitive, exemplary or other non-compensatory damages.</a:t>
            </a:r>
          </a:p>
          <a:p>
            <a:pPr latinLnBrk="1">
              <a:lnSpc>
                <a:spcPts val="2500"/>
              </a:lnSpc>
            </a:pPr>
            <a:endParaRPr lang="en-US" sz="1800" b="1" dirty="0" smtClean="0">
              <a:solidFill>
                <a:schemeClr val="accent3">
                  <a:lumMod val="25000"/>
                </a:schemeClr>
              </a:solidFill>
              <a:latin typeface="HY견고딕" pitchFamily="18" charset="-127"/>
              <a:ea typeface="HY견고딕" pitchFamily="18" charset="-127"/>
            </a:endParaRPr>
          </a:p>
          <a:p>
            <a:pPr latinLnBrk="1">
              <a:lnSpc>
                <a:spcPts val="2500"/>
              </a:lnSpc>
            </a:pPr>
            <a:r>
              <a:rPr lang="en-US" sz="1400" b="1" dirty="0" smtClean="0">
                <a:solidFill>
                  <a:schemeClr val="accent3">
                    <a:lumMod val="25000"/>
                  </a:schemeClr>
                </a:solidFill>
                <a:latin typeface="HY견고딕" pitchFamily="18" charset="-127"/>
                <a:ea typeface="HY견고딕" pitchFamily="18" charset="-127"/>
              </a:rPr>
              <a:t>  </a:t>
            </a:r>
            <a:r>
              <a:rPr lang="en-US" altLang="ko-KR" sz="1400" b="1" dirty="0" smtClean="0">
                <a:solidFill>
                  <a:schemeClr val="accent3">
                    <a:lumMod val="25000"/>
                  </a:schemeClr>
                </a:solidFill>
                <a:latin typeface="HY견고딕" pitchFamily="18" charset="-127"/>
                <a:ea typeface="HY견고딕" pitchFamily="18" charset="-127"/>
                <a:cs typeface="Times New Roman" pitchFamily="18" charset="0"/>
              </a:rPr>
              <a:t> </a:t>
            </a:r>
            <a:r>
              <a:rPr lang="en-US" altLang="ko-KR" sz="1400" b="1" dirty="0" smtClean="0">
                <a:solidFill>
                  <a:schemeClr val="accent3">
                    <a:lumMod val="25000"/>
                  </a:schemeClr>
                </a:solidFill>
                <a:latin typeface="HY견고딕" pitchFamily="18" charset="-127"/>
                <a:ea typeface="HY견고딕" pitchFamily="18" charset="-127"/>
              </a:rPr>
              <a:t>● </a:t>
            </a:r>
            <a:r>
              <a:rPr lang="en-US" sz="1400" b="1" dirty="0" smtClean="0">
                <a:solidFill>
                  <a:schemeClr val="accent3">
                    <a:lumMod val="25000"/>
                  </a:schemeClr>
                </a:solidFill>
                <a:latin typeface="HY견고딕" pitchFamily="18" charset="-127"/>
                <a:ea typeface="HY견고딕" pitchFamily="18" charset="-127"/>
              </a:rPr>
              <a:t> </a:t>
            </a:r>
            <a:r>
              <a:rPr lang="en-US" sz="1800" b="1" dirty="0" smtClean="0">
                <a:solidFill>
                  <a:schemeClr val="accent3">
                    <a:lumMod val="25000"/>
                  </a:schemeClr>
                </a:solidFill>
                <a:latin typeface="HY견고딕" pitchFamily="18" charset="-127"/>
                <a:ea typeface="HY견고딕" pitchFamily="18" charset="-127"/>
              </a:rPr>
              <a:t>The major provisions of the 1999 Montreal Convention had adopted </a:t>
            </a:r>
          </a:p>
          <a:p>
            <a:pPr latinLnBrk="1">
              <a:lnSpc>
                <a:spcPts val="2500"/>
              </a:lnSpc>
            </a:pPr>
            <a:r>
              <a:rPr lang="en-US" sz="1800" b="1" dirty="0" smtClean="0">
                <a:solidFill>
                  <a:schemeClr val="accent3">
                    <a:lumMod val="25000"/>
                  </a:schemeClr>
                </a:solidFill>
                <a:latin typeface="HY견고딕" pitchFamily="18" charset="-127"/>
                <a:ea typeface="HY견고딕" pitchFamily="18" charset="-127"/>
              </a:rPr>
              <a:t>       the </a:t>
            </a:r>
            <a:r>
              <a:rPr lang="en-US" sz="1800" b="1" dirty="0" err="1" smtClean="0">
                <a:solidFill>
                  <a:schemeClr val="accent3">
                    <a:lumMod val="25000"/>
                  </a:schemeClr>
                </a:solidFill>
                <a:latin typeface="HY견고딕" pitchFamily="18" charset="-127"/>
                <a:ea typeface="HY견고딕" pitchFamily="18" charset="-127"/>
              </a:rPr>
              <a:t>two－tiere</a:t>
            </a:r>
            <a:r>
              <a:rPr lang="en-US" sz="1800" b="1" dirty="0" smtClean="0">
                <a:solidFill>
                  <a:schemeClr val="accent3">
                    <a:lumMod val="25000"/>
                  </a:schemeClr>
                </a:solidFill>
                <a:latin typeface="HY견고딕" pitchFamily="18" charset="-127"/>
                <a:ea typeface="HY견고딕" pitchFamily="18" charset="-127"/>
              </a:rPr>
              <a:t> liability regime.</a:t>
            </a:r>
          </a:p>
          <a:p>
            <a:pPr latinLnBrk="1">
              <a:lnSpc>
                <a:spcPts val="2500"/>
              </a:lnSpc>
            </a:pPr>
            <a:endParaRPr lang="en-US" sz="1800" b="1" dirty="0">
              <a:solidFill>
                <a:schemeClr val="bg2"/>
              </a:solidFill>
              <a:latin typeface="HY견고딕" pitchFamily="18" charset="-127"/>
              <a:ea typeface="HY견고딕" pitchFamily="18" charset="-127"/>
            </a:endParaRPr>
          </a:p>
        </p:txBody>
      </p:sp>
      <p:sp>
        <p:nvSpPr>
          <p:cNvPr id="14337" name="Rectangle 1"/>
          <p:cNvSpPr>
            <a:spLocks noChangeArrowheads="1"/>
          </p:cNvSpPr>
          <p:nvPr/>
        </p:nvSpPr>
        <p:spPr bwMode="auto">
          <a:xfrm>
            <a:off x="0" y="0"/>
            <a:ext cx="9144000" cy="400110"/>
          </a:xfrm>
          <a:prstGeom prst="rect">
            <a:avLst/>
          </a:prstGeom>
          <a:solidFill>
            <a:schemeClr val="tx1">
              <a:lumMod val="75000"/>
            </a:schemeClr>
          </a:solid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7. Air Carrier’s Liability under the 1999 Montreal Convention (4) </a:t>
            </a:r>
            <a:r>
              <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66</a:t>
            </a:fld>
            <a:endParaRPr lang="en-US" altLang="ko-KR"/>
          </a:p>
        </p:txBody>
      </p:sp>
      <p:sp>
        <p:nvSpPr>
          <p:cNvPr id="3" name="직사각형 2"/>
          <p:cNvSpPr/>
          <p:nvPr/>
        </p:nvSpPr>
        <p:spPr>
          <a:xfrm>
            <a:off x="0" y="0"/>
            <a:ext cx="9144000" cy="6801862"/>
          </a:xfrm>
          <a:prstGeom prst="rect">
            <a:avLst/>
          </a:prstGeom>
          <a:solidFill>
            <a:srgbClr val="FFFFFF"/>
          </a:solidFill>
        </p:spPr>
        <p:txBody>
          <a:bodyPr wrap="square">
            <a:spAutoFit/>
          </a:bodyPr>
          <a:lstStyle/>
          <a:p>
            <a:pPr latinLnBrk="1"/>
            <a:endParaRPr lang="en-US" sz="1800" b="1" dirty="0" smtClean="0">
              <a:latin typeface="HY견고딕" pitchFamily="18" charset="-127"/>
              <a:ea typeface="HY견고딕" pitchFamily="18" charset="-127"/>
            </a:endParaRPr>
          </a:p>
          <a:p>
            <a:pPr latinLnBrk="1"/>
            <a:endParaRPr lang="en-US" sz="1800" b="1" dirty="0" smtClean="0">
              <a:latin typeface="HY견고딕" pitchFamily="18" charset="-127"/>
              <a:ea typeface="HY견고딕" pitchFamily="18" charset="-127"/>
            </a:endParaRPr>
          </a:p>
          <a:p>
            <a:pPr latinLnBrk="1"/>
            <a:r>
              <a:rPr lang="en-US" altLang="ko-KR" sz="1800" b="1" dirty="0" smtClean="0">
                <a:latin typeface="HY견고딕" pitchFamily="18" charset="-127"/>
                <a:ea typeface="HY견고딕" pitchFamily="18" charset="-127"/>
              </a:rPr>
              <a:t> </a:t>
            </a:r>
            <a:r>
              <a:rPr kumimoji="1" lang="en-US" altLang="ko-KR" sz="20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(2) Liability Regime of Passengers </a:t>
            </a:r>
          </a:p>
          <a:p>
            <a:pPr latinLnBrk="1"/>
            <a:endPar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a:p>
            <a:pPr latinLnBrk="1"/>
            <a:r>
              <a:rPr kumimoji="1" lang="en-US" sz="1800" b="1" dirty="0" smtClean="0">
                <a:solidFill>
                  <a:srgbClr val="FF0000"/>
                </a:solidFill>
                <a:effectLst>
                  <a:outerShdw blurRad="38100" dist="38100" dir="2700000" algn="tl">
                    <a:srgbClr val="000000">
                      <a:alpha val="43137"/>
                    </a:srgbClr>
                  </a:outerShdw>
                </a:effectLst>
                <a:latin typeface="Times New Roman" pitchFamily="18" charset="0"/>
                <a:ea typeface="HY견고딕" pitchFamily="18" charset="-127"/>
                <a:sym typeface="Wingdings"/>
              </a:rPr>
              <a:t>  </a:t>
            </a:r>
            <a:r>
              <a:rPr lang="en-US" sz="1800" dirty="0" smtClean="0">
                <a:solidFill>
                  <a:srgbClr val="0000FF"/>
                </a:solidFill>
                <a:latin typeface="HY견고딕" pitchFamily="18" charset="-127"/>
                <a:ea typeface="HY견고딕" pitchFamily="18" charset="-127"/>
                <a:sym typeface="Wingdings"/>
              </a:rPr>
              <a:t></a:t>
            </a:r>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lang="en-US" sz="1800" dirty="0" smtClean="0">
                <a:solidFill>
                  <a:srgbClr val="0000FF"/>
                </a:solidFill>
                <a:latin typeface="HY견고딕" pitchFamily="18" charset="-127"/>
                <a:ea typeface="HY견고딕" pitchFamily="18" charset="-127"/>
                <a:sym typeface="Wingdings"/>
              </a:rPr>
              <a:t> </a:t>
            </a:r>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lang="en-US" sz="1800" b="1" dirty="0" smtClean="0">
                <a:solidFill>
                  <a:srgbClr val="0000FF"/>
                </a:solidFill>
                <a:latin typeface="HY견고딕" pitchFamily="18" charset="-127"/>
                <a:ea typeface="HY견고딕" pitchFamily="18" charset="-127"/>
              </a:rPr>
              <a:t>The principle of the air carrier’s unlimited civil liability in the </a:t>
            </a:r>
          </a:p>
          <a:p>
            <a:pPr latinLnBrk="1"/>
            <a:r>
              <a:rPr lang="en-US" sz="1800" b="1" dirty="0" smtClean="0">
                <a:solidFill>
                  <a:srgbClr val="0000FF"/>
                </a:solidFill>
                <a:latin typeface="HY견고딕" pitchFamily="18" charset="-127"/>
                <a:ea typeface="HY견고딕" pitchFamily="18" charset="-127"/>
              </a:rPr>
              <a:t>       event of bodily injury; this splits into two tiered liability ; </a:t>
            </a:r>
          </a:p>
          <a:p>
            <a:pPr latinLnBrk="1"/>
            <a:endParaRPr lang="en-US" sz="1800" b="1" dirty="0" smtClean="0">
              <a:solidFill>
                <a:schemeClr val="accent3">
                  <a:lumMod val="25000"/>
                </a:schemeClr>
              </a:solidFill>
              <a:latin typeface="HY견고딕" pitchFamily="18" charset="-127"/>
              <a:ea typeface="HY견고딕" pitchFamily="18" charset="-127"/>
            </a:endParaRPr>
          </a:p>
          <a:p>
            <a:pPr latinLnBrk="1"/>
            <a:r>
              <a:rPr lang="en-US" sz="1800" b="1" dirty="0" smtClean="0">
                <a:solidFill>
                  <a:schemeClr val="accent3">
                    <a:lumMod val="25000"/>
                  </a:schemeClr>
                </a:solidFill>
                <a:latin typeface="HY견고딕" pitchFamily="18" charset="-127"/>
                <a:ea typeface="HY견고딕" pitchFamily="18" charset="-127"/>
              </a:rPr>
              <a:t>    </a:t>
            </a:r>
            <a:r>
              <a:rPr lang="en-US" sz="1800" b="1" dirty="0" smtClean="0">
                <a:solidFill>
                  <a:srgbClr val="C00000"/>
                </a:solidFill>
                <a:latin typeface="HY견고딕" pitchFamily="18" charset="-127"/>
                <a:ea typeface="HY견고딕" pitchFamily="18" charset="-127"/>
              </a:rPr>
              <a:t>   － a first tier of strict carrier liability for damages of up to 113,100 </a:t>
            </a:r>
          </a:p>
          <a:p>
            <a:pPr latinLnBrk="1"/>
            <a:r>
              <a:rPr lang="en-US" sz="1800" b="1" dirty="0" smtClean="0">
                <a:solidFill>
                  <a:srgbClr val="C00000"/>
                </a:solidFill>
                <a:latin typeface="HY견고딕" pitchFamily="18" charset="-127"/>
                <a:ea typeface="HY견고딕" pitchFamily="18" charset="-127"/>
              </a:rPr>
              <a:t>           1 SDRs as defined by the IMF, i.e. 1,55 USD on May 10, 2014 , </a:t>
            </a:r>
          </a:p>
          <a:p>
            <a:pPr latinLnBrk="1"/>
            <a:r>
              <a:rPr lang="en-US" sz="1800" b="1" dirty="0" smtClean="0">
                <a:solidFill>
                  <a:srgbClr val="C00000"/>
                </a:solidFill>
                <a:latin typeface="HY견고딕" pitchFamily="18" charset="-127"/>
                <a:ea typeface="HY견고딕" pitchFamily="18" charset="-127"/>
              </a:rPr>
              <a:t>           no-fault liability (Anglo –American Law </a:t>
            </a:r>
            <a:r>
              <a:rPr lang="en-US" sz="1800" b="1" dirty="0" smtClean="0">
                <a:solidFill>
                  <a:srgbClr val="C00000"/>
                </a:solidFill>
                <a:latin typeface="HY견고딕" pitchFamily="18" charset="-127"/>
                <a:ea typeface="HY견고딕" pitchFamily="18" charset="-127"/>
                <a:sym typeface="Wingdings 3"/>
              </a:rPr>
              <a:t></a:t>
            </a:r>
            <a:r>
              <a:rPr lang="en-US" sz="1800" b="1" dirty="0" smtClean="0">
                <a:solidFill>
                  <a:srgbClr val="C00000"/>
                </a:solidFill>
                <a:latin typeface="HY견고딕" pitchFamily="18" charset="-127"/>
                <a:ea typeface="HY견고딕" pitchFamily="18" charset="-127"/>
              </a:rPr>
              <a:t>absolute liability)</a:t>
            </a:r>
          </a:p>
          <a:p>
            <a:pPr latinLnBrk="1"/>
            <a:endParaRPr lang="en-US" sz="1800" b="1" dirty="0" smtClean="0">
              <a:solidFill>
                <a:srgbClr val="C00000"/>
              </a:solidFill>
              <a:latin typeface="HY견고딕" pitchFamily="18" charset="-127"/>
              <a:ea typeface="HY견고딕" pitchFamily="18" charset="-127"/>
            </a:endParaRPr>
          </a:p>
          <a:p>
            <a:pPr latinLnBrk="1"/>
            <a:r>
              <a:rPr lang="en-US" sz="1800" b="1" dirty="0" smtClean="0">
                <a:solidFill>
                  <a:schemeClr val="accent3">
                    <a:lumMod val="25000"/>
                  </a:schemeClr>
                </a:solidFill>
                <a:latin typeface="HY견고딕" pitchFamily="18" charset="-127"/>
                <a:ea typeface="HY견고딕" pitchFamily="18" charset="-127"/>
              </a:rPr>
              <a:t>       － in excess of that amount, a second tier of liability based on the </a:t>
            </a:r>
          </a:p>
          <a:p>
            <a:pPr latinLnBrk="1"/>
            <a:r>
              <a:rPr lang="en-US" sz="1800" b="1" dirty="0" smtClean="0">
                <a:solidFill>
                  <a:schemeClr val="accent3">
                    <a:lumMod val="25000"/>
                  </a:schemeClr>
                </a:solidFill>
                <a:latin typeface="HY견고딕" pitchFamily="18" charset="-127"/>
                <a:ea typeface="HY견고딕" pitchFamily="18" charset="-127"/>
              </a:rPr>
              <a:t>           </a:t>
            </a:r>
            <a:r>
              <a:rPr lang="en-US" sz="1800" b="1" dirty="0" smtClean="0">
                <a:solidFill>
                  <a:srgbClr val="FF3399"/>
                </a:solidFill>
                <a:latin typeface="HY견고딕" pitchFamily="18" charset="-127"/>
                <a:ea typeface="HY견고딕" pitchFamily="18" charset="-127"/>
              </a:rPr>
              <a:t>presumed fault </a:t>
            </a:r>
            <a:r>
              <a:rPr lang="en-US" sz="1800" b="1" dirty="0" smtClean="0">
                <a:solidFill>
                  <a:schemeClr val="accent3">
                    <a:lumMod val="25000"/>
                  </a:schemeClr>
                </a:solidFill>
                <a:latin typeface="HY견고딕" pitchFamily="18" charset="-127"/>
                <a:ea typeface="HY견고딕" pitchFamily="18" charset="-127"/>
              </a:rPr>
              <a:t>of the carrier, which the latter may avoid only by</a:t>
            </a:r>
          </a:p>
          <a:p>
            <a:pPr latinLnBrk="1"/>
            <a:r>
              <a:rPr lang="en-US" sz="1800" b="1" dirty="0" smtClean="0">
                <a:solidFill>
                  <a:schemeClr val="accent3">
                    <a:lumMod val="25000"/>
                  </a:schemeClr>
                </a:solidFill>
                <a:latin typeface="HY견고딕" pitchFamily="18" charset="-127"/>
                <a:ea typeface="HY견고딕" pitchFamily="18" charset="-127"/>
              </a:rPr>
              <a:t>           proving that it was not at fault (the burden of proof is on the </a:t>
            </a:r>
          </a:p>
          <a:p>
            <a:pPr latinLnBrk="1"/>
            <a:r>
              <a:rPr lang="en-US" sz="1800" b="1" dirty="0" smtClean="0">
                <a:solidFill>
                  <a:schemeClr val="accent3">
                    <a:lumMod val="25000"/>
                  </a:schemeClr>
                </a:solidFill>
                <a:latin typeface="HY견고딕" pitchFamily="18" charset="-127"/>
                <a:ea typeface="HY견고딕" pitchFamily="18" charset="-127"/>
              </a:rPr>
              <a:t>          carrier).</a:t>
            </a:r>
          </a:p>
          <a:p>
            <a:pPr latinLnBrk="1"/>
            <a:endParaRPr lang="en-US" sz="1800" b="1" dirty="0" smtClean="0">
              <a:solidFill>
                <a:schemeClr val="accent3">
                  <a:lumMod val="25000"/>
                </a:schemeClr>
              </a:solidFill>
              <a:latin typeface="HY견고딕" pitchFamily="18" charset="-127"/>
              <a:ea typeface="HY견고딕" pitchFamily="18" charset="-127"/>
            </a:endParaRPr>
          </a:p>
          <a:p>
            <a:pPr latinLnBrk="1"/>
            <a:r>
              <a:rPr lang="en-US" sz="1800" b="1" dirty="0" smtClean="0">
                <a:solidFill>
                  <a:srgbClr val="086C19"/>
                </a:solidFill>
                <a:latin typeface="HY견고딕" pitchFamily="18" charset="-127"/>
                <a:ea typeface="HY견고딕" pitchFamily="18" charset="-127"/>
              </a:rPr>
              <a:t>  </a:t>
            </a:r>
            <a:r>
              <a:rPr kumimoji="1" lang="en-US" altLang="ko-KR" sz="1800" b="1" dirty="0" smtClean="0">
                <a:solidFill>
                  <a:srgbClr val="086C19"/>
                </a:solidFill>
                <a:latin typeface="HY견고딕" pitchFamily="18" charset="-127"/>
                <a:ea typeface="HY견고딕" pitchFamily="18" charset="-127"/>
                <a:cs typeface="함초롬바탕" pitchFamily="18" charset="-127"/>
              </a:rPr>
              <a:t> </a:t>
            </a:r>
            <a:r>
              <a:rPr lang="en-US" sz="1800" dirty="0" smtClean="0">
                <a:solidFill>
                  <a:srgbClr val="086C19"/>
                </a:solidFill>
                <a:latin typeface="HY견고딕" pitchFamily="18" charset="-127"/>
                <a:ea typeface="HY견고딕" pitchFamily="18" charset="-127"/>
                <a:sym typeface="Wingdings"/>
              </a:rPr>
              <a:t></a:t>
            </a:r>
            <a:r>
              <a:rPr kumimoji="1" lang="en-US" altLang="ko-KR" sz="1800" b="1" dirty="0" smtClean="0">
                <a:solidFill>
                  <a:srgbClr val="086C19"/>
                </a:solidFill>
                <a:latin typeface="HY견고딕" pitchFamily="18" charset="-127"/>
                <a:ea typeface="HY견고딕" pitchFamily="18" charset="-127"/>
                <a:cs typeface="함초롬바탕" pitchFamily="18" charset="-127"/>
              </a:rPr>
              <a:t> </a:t>
            </a:r>
            <a:r>
              <a:rPr lang="en-US" sz="1800" b="1" dirty="0" smtClean="0">
                <a:solidFill>
                  <a:srgbClr val="086C19"/>
                </a:solidFill>
                <a:latin typeface="HY견고딕" pitchFamily="18" charset="-127"/>
                <a:ea typeface="HY견고딕" pitchFamily="18" charset="-127"/>
              </a:rPr>
              <a:t>The carrier is strictly liable up to 113,100 SDR for death or injury </a:t>
            </a:r>
          </a:p>
          <a:p>
            <a:pPr latinLnBrk="1"/>
            <a:r>
              <a:rPr lang="en-US" sz="1800" b="1" dirty="0" smtClean="0">
                <a:solidFill>
                  <a:srgbClr val="086C19"/>
                </a:solidFill>
                <a:latin typeface="HY견고딕" pitchFamily="18" charset="-127"/>
                <a:ea typeface="HY견고딕" pitchFamily="18" charset="-127"/>
              </a:rPr>
              <a:t>      of a passenger resulting from an accident. </a:t>
            </a:r>
          </a:p>
          <a:p>
            <a:pPr latinLnBrk="1"/>
            <a:endParaRPr lang="en-US" sz="1800" b="1" dirty="0" smtClean="0">
              <a:solidFill>
                <a:srgbClr val="990099"/>
              </a:solidFill>
              <a:latin typeface="HY견고딕" pitchFamily="18" charset="-127"/>
              <a:ea typeface="HY견고딕" pitchFamily="18" charset="-127"/>
            </a:endParaRPr>
          </a:p>
          <a:p>
            <a:pPr latinLnBrk="1"/>
            <a:r>
              <a:rPr lang="en-US" sz="1800" b="1" dirty="0" smtClean="0">
                <a:solidFill>
                  <a:srgbClr val="990099"/>
                </a:solidFill>
                <a:latin typeface="HY견고딕" pitchFamily="18" charset="-127"/>
                <a:ea typeface="HY견고딕" pitchFamily="18" charset="-127"/>
              </a:rPr>
              <a:t>  </a:t>
            </a:r>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lang="en-US" sz="1800" dirty="0" smtClean="0">
                <a:solidFill>
                  <a:srgbClr val="800080"/>
                </a:solidFill>
                <a:latin typeface="HY견고딕" pitchFamily="18" charset="-127"/>
                <a:ea typeface="HY견고딕" pitchFamily="18" charset="-127"/>
                <a:sym typeface="Wingdings"/>
              </a:rPr>
              <a:t></a:t>
            </a:r>
            <a:r>
              <a:rPr kumimoji="1" lang="en-US" altLang="ko-KR" sz="1800" b="1" dirty="0" smtClean="0">
                <a:solidFill>
                  <a:srgbClr val="800080"/>
                </a:solidFill>
                <a:latin typeface="HY견고딕" pitchFamily="18" charset="-127"/>
                <a:ea typeface="HY견고딕" pitchFamily="18" charset="-127"/>
                <a:cs typeface="함초롬바탕" pitchFamily="18" charset="-127"/>
              </a:rPr>
              <a:t> </a:t>
            </a:r>
            <a:r>
              <a:rPr lang="en-US" sz="1800" b="1" dirty="0" smtClean="0">
                <a:solidFill>
                  <a:srgbClr val="800080"/>
                </a:solidFill>
                <a:latin typeface="HY견고딕" pitchFamily="18" charset="-127"/>
                <a:ea typeface="HY견고딕" pitchFamily="18" charset="-127"/>
              </a:rPr>
              <a:t>The </a:t>
            </a:r>
            <a:r>
              <a:rPr lang="en-US" sz="1800" b="1" dirty="0" smtClean="0">
                <a:solidFill>
                  <a:srgbClr val="990099"/>
                </a:solidFill>
                <a:latin typeface="HY견고딕" pitchFamily="18" charset="-127"/>
                <a:ea typeface="HY견고딕" pitchFamily="18" charset="-127"/>
              </a:rPr>
              <a:t>injured passenger bears the burden of establishing provable </a:t>
            </a:r>
          </a:p>
          <a:p>
            <a:pPr latinLnBrk="1"/>
            <a:r>
              <a:rPr lang="en-US" sz="1800" b="1" dirty="0" smtClean="0">
                <a:solidFill>
                  <a:srgbClr val="990099"/>
                </a:solidFill>
                <a:latin typeface="HY견고딕" pitchFamily="18" charset="-127"/>
                <a:ea typeface="HY견고딕" pitchFamily="18" charset="-127"/>
              </a:rPr>
              <a:t>      damages and the carrier may only escape or reduce its liability </a:t>
            </a:r>
          </a:p>
          <a:p>
            <a:pPr latinLnBrk="1"/>
            <a:r>
              <a:rPr lang="en-US" sz="1800" b="1" dirty="0" smtClean="0">
                <a:solidFill>
                  <a:srgbClr val="990099"/>
                </a:solidFill>
                <a:latin typeface="HY견고딕" pitchFamily="18" charset="-127"/>
                <a:ea typeface="HY견고딕" pitchFamily="18" charset="-127"/>
              </a:rPr>
              <a:t>      based on the contributory negligence of the passenger. </a:t>
            </a:r>
          </a:p>
          <a:p>
            <a:pPr latinLnBrk="1"/>
            <a:endParaRPr lang="en-US" sz="1800" b="1" dirty="0" smtClean="0">
              <a:solidFill>
                <a:schemeClr val="accent3">
                  <a:lumMod val="25000"/>
                </a:schemeClr>
              </a:solidFill>
              <a:latin typeface="HY견고딕" pitchFamily="18" charset="-127"/>
              <a:ea typeface="HY견고딕" pitchFamily="18" charset="-127"/>
            </a:endParaRPr>
          </a:p>
          <a:p>
            <a:pPr latinLnBrk="1"/>
            <a:endParaRPr lang="en-US" sz="1800" b="1" dirty="0">
              <a:solidFill>
                <a:schemeClr val="accent3">
                  <a:lumMod val="25000"/>
                </a:schemeClr>
              </a:solidFill>
              <a:latin typeface="HY견고딕" pitchFamily="18" charset="-127"/>
              <a:ea typeface="HY견고딕" pitchFamily="18" charset="-127"/>
            </a:endParaRPr>
          </a:p>
        </p:txBody>
      </p:sp>
      <p:sp>
        <p:nvSpPr>
          <p:cNvPr id="4" name="직사각형 3"/>
          <p:cNvSpPr/>
          <p:nvPr/>
        </p:nvSpPr>
        <p:spPr>
          <a:xfrm>
            <a:off x="0" y="0"/>
            <a:ext cx="9144000" cy="400110"/>
          </a:xfrm>
          <a:prstGeom prst="rect">
            <a:avLst/>
          </a:prstGeom>
          <a:solidFill>
            <a:schemeClr val="tx1">
              <a:lumMod val="90000"/>
            </a:schemeClr>
          </a:solidFill>
          <a:ln>
            <a:solidFill>
              <a:srgbClr val="00B050"/>
            </a:solidFill>
          </a:ln>
        </p:spPr>
        <p:txBody>
          <a:bodyPr wrap="square">
            <a:spAutoFit/>
          </a:bodyPr>
          <a:lstStyle/>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7. Air Carrier’s Liability under the 1999 Montreal Convention (5) </a:t>
            </a:r>
            <a:r>
              <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67</a:t>
            </a:fld>
            <a:endParaRPr lang="en-US" altLang="ko-KR"/>
          </a:p>
        </p:txBody>
      </p:sp>
      <p:sp>
        <p:nvSpPr>
          <p:cNvPr id="3" name="직사각형 2"/>
          <p:cNvSpPr/>
          <p:nvPr/>
        </p:nvSpPr>
        <p:spPr>
          <a:xfrm>
            <a:off x="0" y="-128528"/>
            <a:ext cx="9144000" cy="7017306"/>
          </a:xfrm>
          <a:prstGeom prst="rect">
            <a:avLst/>
          </a:prstGeom>
          <a:solidFill>
            <a:srgbClr val="FFFFFF"/>
          </a:solidFill>
        </p:spPr>
        <p:txBody>
          <a:bodyPr wrap="square">
            <a:spAutoFit/>
          </a:bodyPr>
          <a:lstStyle/>
          <a:p>
            <a:pPr latinLnBrk="1"/>
            <a:endParaRPr kumimoji="1" lang="en-US" altLang="ko-KR" b="1" dirty="0" smtClean="0">
              <a:solidFill>
                <a:srgbClr val="FF0000"/>
              </a:solidFill>
              <a:effectLst>
                <a:outerShdw blurRad="38100" dist="38100" dir="2700000" algn="tl">
                  <a:srgbClr val="000000">
                    <a:alpha val="43137"/>
                  </a:srgbClr>
                </a:outerShdw>
              </a:effectLst>
              <a:latin typeface="Times New Roman" pitchFamily="18" charset="0"/>
              <a:ea typeface="굴림" pitchFamily="50" charset="-127"/>
              <a:cs typeface="Times New Roman" pitchFamily="18" charset="0"/>
            </a:endParaRPr>
          </a:p>
          <a:p>
            <a:pPr latinLnBrk="1"/>
            <a:r>
              <a:rPr kumimoji="1" lang="en-US" altLang="ko-KR" b="1" dirty="0" smtClean="0">
                <a:solidFill>
                  <a:srgbClr val="FF0000"/>
                </a:solidFill>
                <a:effectLst>
                  <a:outerShdw blurRad="38100" dist="38100" dir="2700000" algn="tl">
                    <a:srgbClr val="000000">
                      <a:alpha val="43137"/>
                    </a:srgbClr>
                  </a:outerShdw>
                </a:effectLst>
                <a:latin typeface="Times New Roman" pitchFamily="18" charset="0"/>
                <a:ea typeface="굴림" pitchFamily="50" charset="-127"/>
                <a:cs typeface="Times New Roman" pitchFamily="18" charset="0"/>
              </a:rPr>
              <a:t>        </a:t>
            </a:r>
          </a:p>
          <a:p>
            <a:pPr latinLnBrk="1"/>
            <a:r>
              <a:rPr kumimoji="1" lang="en-US" altLang="ko-KR" sz="1800" b="1" dirty="0" smtClean="0">
                <a:solidFill>
                  <a:srgbClr val="FF0000"/>
                </a:solidFill>
                <a:effectLst>
                  <a:outerShdw blurRad="38100" dist="38100" dir="2700000" algn="tl">
                    <a:srgbClr val="000000">
                      <a:alpha val="43137"/>
                    </a:srgbClr>
                  </a:outerShdw>
                </a:effectLst>
                <a:latin typeface="Times New Roman" pitchFamily="18" charset="0"/>
                <a:ea typeface="굴림" pitchFamily="50" charset="-127"/>
                <a:cs typeface="Times New Roman" pitchFamily="18" charset="0"/>
              </a:rPr>
              <a:t>          </a:t>
            </a:r>
            <a:r>
              <a:rPr kumimoji="1" lang="en-US" altLang="ko-KR" sz="1800" b="1" dirty="0" smtClean="0">
                <a:solidFill>
                  <a:srgbClr val="FF0000"/>
                </a:solidFill>
                <a:effectLst>
                  <a:outerShdw blurRad="38100" dist="38100" dir="2700000" algn="tl">
                    <a:srgbClr val="000000">
                      <a:alpha val="43137"/>
                    </a:srgbClr>
                  </a:outerShdw>
                </a:effectLst>
                <a:latin typeface="Times New Roman" pitchFamily="18" charset="0"/>
                <a:ea typeface="-윤명조350"/>
                <a:cs typeface="Times New Roman" pitchFamily="18" charset="0"/>
              </a:rPr>
              <a:t> </a:t>
            </a:r>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(1) Delay</a:t>
            </a:r>
          </a:p>
          <a:p>
            <a:pPr latinLnBrk="1"/>
            <a:r>
              <a:rPr lang="en-US" sz="2000" b="1" dirty="0" smtClean="0">
                <a:solidFill>
                  <a:srgbClr val="0000FF"/>
                </a:solidFill>
                <a:latin typeface="HY견고딕" pitchFamily="18" charset="-127"/>
                <a:ea typeface="HY견고딕" pitchFamily="18" charset="-127"/>
              </a:rPr>
              <a:t>    </a:t>
            </a:r>
            <a:r>
              <a:rPr kumimoji="1" lang="en-US" altLang="ko-KR" sz="2000" b="1" dirty="0" smtClean="0">
                <a:solidFill>
                  <a:srgbClr val="0000FF"/>
                </a:solidFill>
                <a:latin typeface="HY견고딕" pitchFamily="18" charset="-127"/>
                <a:ea typeface="HY견고딕" pitchFamily="18" charset="-127"/>
                <a:cs typeface="함초롬바탕" pitchFamily="18" charset="-127"/>
              </a:rPr>
              <a:t> </a:t>
            </a:r>
            <a:r>
              <a:rPr lang="en-US" sz="2000" dirty="0" smtClean="0">
                <a:solidFill>
                  <a:srgbClr val="0000FF"/>
                </a:solidFill>
                <a:latin typeface="HY견고딕" pitchFamily="18" charset="-127"/>
                <a:ea typeface="HY견고딕" pitchFamily="18" charset="-127"/>
                <a:sym typeface="Wingdings"/>
              </a:rPr>
              <a:t></a:t>
            </a:r>
            <a:r>
              <a:rPr kumimoji="1" lang="en-US" altLang="ko-KR" sz="2000" b="1" dirty="0" smtClean="0">
                <a:solidFill>
                  <a:srgbClr val="0000FF"/>
                </a:solidFill>
                <a:latin typeface="HY견고딕" pitchFamily="18" charset="-127"/>
                <a:ea typeface="HY견고딕" pitchFamily="18" charset="-127"/>
                <a:cs typeface="함초롬바탕" pitchFamily="18" charset="-127"/>
              </a:rPr>
              <a:t> </a:t>
            </a:r>
            <a:r>
              <a:rPr lang="en-US" sz="1800" b="1" dirty="0" smtClean="0">
                <a:solidFill>
                  <a:srgbClr val="0000FF"/>
                </a:solidFill>
                <a:latin typeface="HY견고딕" pitchFamily="18" charset="-127"/>
                <a:ea typeface="HY견고딕" pitchFamily="18" charset="-127"/>
              </a:rPr>
              <a:t>The carrier is liable for damage occasioned by delay in the </a:t>
            </a:r>
          </a:p>
          <a:p>
            <a:pPr latinLnBrk="1"/>
            <a:r>
              <a:rPr lang="en-US" sz="1800" b="1" dirty="0" smtClean="0">
                <a:solidFill>
                  <a:srgbClr val="0000FF"/>
                </a:solidFill>
                <a:latin typeface="HY견고딕" pitchFamily="18" charset="-127"/>
                <a:ea typeface="HY견고딕" pitchFamily="18" charset="-127"/>
              </a:rPr>
              <a:t>          carriage by air of passengers, baggage or cargo. </a:t>
            </a:r>
          </a:p>
          <a:p>
            <a:pPr latinLnBrk="1"/>
            <a:r>
              <a:rPr lang="en-US" sz="1800" b="1" dirty="0" smtClean="0">
                <a:solidFill>
                  <a:srgbClr val="0000FF"/>
                </a:solidFill>
                <a:latin typeface="HY견고딕" pitchFamily="18" charset="-127"/>
                <a:ea typeface="HY견고딕" pitchFamily="18" charset="-127"/>
              </a:rPr>
              <a:t>          Nevertheless, the carrier shall not be liable for damage </a:t>
            </a:r>
            <a:r>
              <a:rPr lang="en-US" sz="1800" b="1" dirty="0" err="1" smtClean="0">
                <a:solidFill>
                  <a:srgbClr val="0000FF"/>
                </a:solidFill>
                <a:latin typeface="HY견고딕" pitchFamily="18" charset="-127"/>
                <a:ea typeface="HY견고딕" pitchFamily="18" charset="-127"/>
              </a:rPr>
              <a:t>occasio</a:t>
            </a:r>
            <a:r>
              <a:rPr lang="en-US" sz="1800" b="1" dirty="0" smtClean="0">
                <a:solidFill>
                  <a:srgbClr val="0000FF"/>
                </a:solidFill>
                <a:latin typeface="HY견고딕" pitchFamily="18" charset="-127"/>
                <a:ea typeface="HY견고딕" pitchFamily="18" charset="-127"/>
              </a:rPr>
              <a:t>-</a:t>
            </a:r>
          </a:p>
          <a:p>
            <a:pPr latinLnBrk="1"/>
            <a:r>
              <a:rPr lang="en-US" sz="1800" b="1" dirty="0" smtClean="0">
                <a:solidFill>
                  <a:srgbClr val="0000FF"/>
                </a:solidFill>
                <a:latin typeface="HY견고딕" pitchFamily="18" charset="-127"/>
                <a:ea typeface="HY견고딕" pitchFamily="18" charset="-127"/>
              </a:rPr>
              <a:t>          </a:t>
            </a:r>
            <a:r>
              <a:rPr lang="en-US" sz="1800" b="1" dirty="0" err="1" smtClean="0">
                <a:solidFill>
                  <a:srgbClr val="0000FF"/>
                </a:solidFill>
                <a:latin typeface="HY견고딕" pitchFamily="18" charset="-127"/>
                <a:ea typeface="HY견고딕" pitchFamily="18" charset="-127"/>
              </a:rPr>
              <a:t>ned</a:t>
            </a:r>
            <a:r>
              <a:rPr lang="en-US" sz="1800" b="1" dirty="0" smtClean="0">
                <a:solidFill>
                  <a:srgbClr val="0000FF"/>
                </a:solidFill>
                <a:latin typeface="HY견고딕" pitchFamily="18" charset="-127"/>
                <a:ea typeface="HY견고딕" pitchFamily="18" charset="-127"/>
              </a:rPr>
              <a:t> by delay if it proves that it and its servant and agents took</a:t>
            </a:r>
          </a:p>
          <a:p>
            <a:pPr latinLnBrk="1"/>
            <a:r>
              <a:rPr lang="en-US" sz="1800" b="1" dirty="0" smtClean="0">
                <a:solidFill>
                  <a:srgbClr val="0000FF"/>
                </a:solidFill>
                <a:latin typeface="HY견고딕" pitchFamily="18" charset="-127"/>
                <a:ea typeface="HY견고딕" pitchFamily="18" charset="-127"/>
              </a:rPr>
              <a:t>          all measures that could reasonably be required to avoid the </a:t>
            </a:r>
          </a:p>
          <a:p>
            <a:pPr latinLnBrk="1"/>
            <a:r>
              <a:rPr lang="en-US" sz="1800" b="1" dirty="0" smtClean="0">
                <a:solidFill>
                  <a:srgbClr val="0000FF"/>
                </a:solidFill>
                <a:latin typeface="HY견고딕" pitchFamily="18" charset="-127"/>
                <a:ea typeface="HY견고딕" pitchFamily="18" charset="-127"/>
              </a:rPr>
              <a:t>          damage or that it was impossible for it or them to take such </a:t>
            </a:r>
          </a:p>
          <a:p>
            <a:pPr latinLnBrk="1"/>
            <a:r>
              <a:rPr lang="en-US" sz="1800" b="1" dirty="0" smtClean="0">
                <a:solidFill>
                  <a:srgbClr val="0000FF"/>
                </a:solidFill>
                <a:latin typeface="HY견고딕" pitchFamily="18" charset="-127"/>
                <a:ea typeface="HY견고딕" pitchFamily="18" charset="-127"/>
              </a:rPr>
              <a:t>          measured.</a:t>
            </a:r>
          </a:p>
          <a:p>
            <a:pPr latinLnBrk="1"/>
            <a:r>
              <a:rPr lang="en-US" sz="1800" b="1" dirty="0" smtClean="0">
                <a:solidFill>
                  <a:srgbClr val="C00000"/>
                </a:solidFill>
                <a:latin typeface="HY견고딕" pitchFamily="18" charset="-127"/>
                <a:ea typeface="HY견고딕" pitchFamily="18" charset="-127"/>
              </a:rPr>
              <a:t>     </a:t>
            </a:r>
            <a:r>
              <a:rPr kumimoji="1" lang="en-US" altLang="ko-KR" sz="1800" b="1" dirty="0" smtClean="0">
                <a:solidFill>
                  <a:srgbClr val="C00000"/>
                </a:solidFill>
                <a:latin typeface="HY견고딕" pitchFamily="18" charset="-127"/>
                <a:ea typeface="HY견고딕" pitchFamily="18" charset="-127"/>
                <a:cs typeface="함초롬바탕" pitchFamily="18" charset="-127"/>
              </a:rPr>
              <a:t> </a:t>
            </a:r>
            <a:r>
              <a:rPr lang="en-US" sz="1800" dirty="0" smtClean="0">
                <a:solidFill>
                  <a:srgbClr val="C00000"/>
                </a:solidFill>
                <a:latin typeface="HY견고딕" pitchFamily="18" charset="-127"/>
                <a:ea typeface="HY견고딕" pitchFamily="18" charset="-127"/>
                <a:sym typeface="Wingdings"/>
              </a:rPr>
              <a:t></a:t>
            </a:r>
            <a:r>
              <a:rPr kumimoji="1" lang="en-US" altLang="ko-KR" sz="1800" b="1" dirty="0" smtClean="0">
                <a:solidFill>
                  <a:srgbClr val="C00000"/>
                </a:solidFill>
                <a:latin typeface="HY견고딕" pitchFamily="18" charset="-127"/>
                <a:ea typeface="HY견고딕" pitchFamily="18" charset="-127"/>
                <a:cs typeface="함초롬바탕" pitchFamily="18" charset="-127"/>
              </a:rPr>
              <a:t> </a:t>
            </a:r>
            <a:r>
              <a:rPr lang="en-US" sz="1800" b="1" dirty="0" smtClean="0">
                <a:solidFill>
                  <a:srgbClr val="C00000"/>
                </a:solidFill>
                <a:latin typeface="HY견고딕" pitchFamily="18" charset="-127"/>
                <a:ea typeface="HY견고딕" pitchFamily="18" charset="-127"/>
              </a:rPr>
              <a:t> In case of damage caused by delay as specified in Article 22, </a:t>
            </a:r>
          </a:p>
          <a:p>
            <a:pPr latinLnBrk="1"/>
            <a:r>
              <a:rPr lang="en-US" sz="1800" b="1" dirty="0" smtClean="0">
                <a:solidFill>
                  <a:srgbClr val="C00000"/>
                </a:solidFill>
                <a:latin typeface="HY견고딕" pitchFamily="18" charset="-127"/>
                <a:ea typeface="HY견고딕" pitchFamily="18" charset="-127"/>
              </a:rPr>
              <a:t>          paragraph 1 of the Montreal Convention in the carriage of </a:t>
            </a:r>
            <a:r>
              <a:rPr lang="en-US" sz="1800" b="1" dirty="0" err="1" smtClean="0">
                <a:solidFill>
                  <a:srgbClr val="C00000"/>
                </a:solidFill>
                <a:latin typeface="HY견고딕" pitchFamily="18" charset="-127"/>
                <a:ea typeface="HY견고딕" pitchFamily="18" charset="-127"/>
              </a:rPr>
              <a:t>pers</a:t>
            </a:r>
            <a:r>
              <a:rPr lang="en-US" sz="1800" b="1" dirty="0" smtClean="0">
                <a:solidFill>
                  <a:srgbClr val="C00000"/>
                </a:solidFill>
                <a:latin typeface="HY견고딕" pitchFamily="18" charset="-127"/>
                <a:ea typeface="HY견고딕" pitchFamily="18" charset="-127"/>
              </a:rPr>
              <a:t>-</a:t>
            </a:r>
          </a:p>
          <a:p>
            <a:pPr latinLnBrk="1"/>
            <a:r>
              <a:rPr lang="en-US" sz="1800" b="1" dirty="0" smtClean="0">
                <a:solidFill>
                  <a:srgbClr val="C00000"/>
                </a:solidFill>
                <a:latin typeface="HY견고딕" pitchFamily="18" charset="-127"/>
                <a:ea typeface="HY견고딕" pitchFamily="18" charset="-127"/>
              </a:rPr>
              <a:t>          </a:t>
            </a:r>
            <a:r>
              <a:rPr lang="en-US" sz="1800" b="1" dirty="0" err="1" smtClean="0">
                <a:solidFill>
                  <a:srgbClr val="C00000"/>
                </a:solidFill>
                <a:latin typeface="HY견고딕" pitchFamily="18" charset="-127"/>
                <a:ea typeface="HY견고딕" pitchFamily="18" charset="-127"/>
              </a:rPr>
              <a:t>ons</a:t>
            </a:r>
            <a:r>
              <a:rPr lang="en-US" sz="1800" b="1" dirty="0" smtClean="0">
                <a:solidFill>
                  <a:srgbClr val="C00000"/>
                </a:solidFill>
                <a:latin typeface="HY견고딕" pitchFamily="18" charset="-127"/>
                <a:ea typeface="HY견고딕" pitchFamily="18" charset="-127"/>
              </a:rPr>
              <a:t>, the  liability of the carrier for each passenger is limited to</a:t>
            </a:r>
          </a:p>
          <a:p>
            <a:pPr latinLnBrk="1"/>
            <a:r>
              <a:rPr lang="en-US" sz="1800" b="1" dirty="0" smtClean="0">
                <a:solidFill>
                  <a:srgbClr val="C00000"/>
                </a:solidFill>
                <a:latin typeface="HY견고딕" pitchFamily="18" charset="-127"/>
                <a:ea typeface="HY견고딕" pitchFamily="18" charset="-127"/>
              </a:rPr>
              <a:t>           4,694 SDR.</a:t>
            </a:r>
            <a:r>
              <a:rPr lang="en-US" sz="1800" b="1" dirty="0" smtClean="0">
                <a:solidFill>
                  <a:srgbClr val="C00000"/>
                </a:solidFill>
              </a:rPr>
              <a:t> </a:t>
            </a:r>
          </a:p>
          <a:p>
            <a:r>
              <a:rPr lang="en-US"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        (2)  Exoneration </a:t>
            </a:r>
          </a:p>
          <a:p>
            <a:pPr latinLnBrk="1"/>
            <a:r>
              <a:rPr lang="en-US" sz="1800" b="1" dirty="0" smtClean="0">
                <a:solidFill>
                  <a:schemeClr val="bg2"/>
                </a:solidFill>
                <a:latin typeface="HY견고딕" pitchFamily="18" charset="-127"/>
                <a:ea typeface="HY견고딕" pitchFamily="18" charset="-127"/>
              </a:rPr>
              <a:t>     </a:t>
            </a:r>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lang="en-US" sz="1800" dirty="0" smtClean="0">
                <a:solidFill>
                  <a:srgbClr val="990099"/>
                </a:solidFill>
                <a:latin typeface="HY견고딕" pitchFamily="18" charset="-127"/>
                <a:ea typeface="HY견고딕" pitchFamily="18" charset="-127"/>
                <a:sym typeface="Wingdings"/>
              </a:rPr>
              <a:t></a:t>
            </a:r>
            <a:r>
              <a:rPr kumimoji="1" lang="en-US" altLang="ko-KR" sz="1800" b="1" dirty="0" smtClean="0">
                <a:solidFill>
                  <a:srgbClr val="990099"/>
                </a:solidFill>
                <a:latin typeface="HY견고딕" pitchFamily="18" charset="-127"/>
                <a:ea typeface="HY견고딕" pitchFamily="18" charset="-127"/>
                <a:cs typeface="함초롬바탕" pitchFamily="18" charset="-127"/>
              </a:rPr>
              <a:t> </a:t>
            </a:r>
            <a:r>
              <a:rPr lang="en-US" sz="1800" b="1" dirty="0" smtClean="0">
                <a:solidFill>
                  <a:srgbClr val="990099"/>
                </a:solidFill>
                <a:latin typeface="HY견고딕" pitchFamily="18" charset="-127"/>
                <a:ea typeface="HY견고딕" pitchFamily="18" charset="-127"/>
              </a:rPr>
              <a:t>The </a:t>
            </a:r>
            <a:r>
              <a:rPr lang="en-US" sz="1800" b="1" dirty="0" smtClean="0">
                <a:solidFill>
                  <a:srgbClr val="800080"/>
                </a:solidFill>
                <a:latin typeface="HY견고딕" pitchFamily="18" charset="-127"/>
                <a:ea typeface="HY견고딕" pitchFamily="18" charset="-127"/>
              </a:rPr>
              <a:t>regime of liability accepted in the Convention is </a:t>
            </a:r>
            <a:r>
              <a:rPr lang="en-US" sz="1800" b="1" i="1" dirty="0" smtClean="0">
                <a:solidFill>
                  <a:srgbClr val="800080"/>
                </a:solidFill>
                <a:latin typeface="HY견고딕" pitchFamily="18" charset="-127"/>
                <a:ea typeface="HY견고딕" pitchFamily="18" charset="-127"/>
              </a:rPr>
              <a:t>strict </a:t>
            </a:r>
          </a:p>
          <a:p>
            <a:pPr latinLnBrk="1"/>
            <a:r>
              <a:rPr lang="en-US" sz="1800" b="1" i="1" dirty="0" smtClean="0">
                <a:solidFill>
                  <a:srgbClr val="800080"/>
                </a:solidFill>
                <a:latin typeface="HY견고딕" pitchFamily="18" charset="-127"/>
                <a:ea typeface="HY견고딕" pitchFamily="18" charset="-127"/>
              </a:rPr>
              <a:t>          liability</a:t>
            </a:r>
            <a:r>
              <a:rPr lang="en-US" sz="1800" b="1" dirty="0" smtClean="0">
                <a:solidFill>
                  <a:srgbClr val="800080"/>
                </a:solidFill>
                <a:latin typeface="HY견고딕" pitchFamily="18" charset="-127"/>
                <a:ea typeface="HY견고딕" pitchFamily="18" charset="-127"/>
              </a:rPr>
              <a:t>, not absolute liability. The carrier may be fully or partly </a:t>
            </a:r>
          </a:p>
          <a:p>
            <a:pPr latinLnBrk="1"/>
            <a:r>
              <a:rPr lang="en-US" sz="1800" b="1" dirty="0" smtClean="0">
                <a:solidFill>
                  <a:srgbClr val="800080"/>
                </a:solidFill>
                <a:latin typeface="HY견고딕" pitchFamily="18" charset="-127"/>
                <a:ea typeface="HY견고딕" pitchFamily="18" charset="-127"/>
              </a:rPr>
              <a:t>          exonerated from its liability if he proves that the damage was </a:t>
            </a:r>
          </a:p>
          <a:p>
            <a:pPr latinLnBrk="1"/>
            <a:r>
              <a:rPr lang="en-US" sz="1800" b="1" dirty="0" smtClean="0">
                <a:solidFill>
                  <a:srgbClr val="800080"/>
                </a:solidFill>
                <a:latin typeface="HY견고딕" pitchFamily="18" charset="-127"/>
                <a:ea typeface="HY견고딕" pitchFamily="18" charset="-127"/>
              </a:rPr>
              <a:t>          caused or contributed to by negligence or other wrongful act or </a:t>
            </a:r>
          </a:p>
          <a:p>
            <a:pPr latinLnBrk="1"/>
            <a:r>
              <a:rPr lang="en-US" sz="1800" b="1" dirty="0" smtClean="0">
                <a:solidFill>
                  <a:srgbClr val="800080"/>
                </a:solidFill>
                <a:latin typeface="HY견고딕" pitchFamily="18" charset="-127"/>
                <a:ea typeface="HY견고딕" pitchFamily="18" charset="-127"/>
              </a:rPr>
              <a:t>           omission of the claimant.</a:t>
            </a:r>
          </a:p>
          <a:p>
            <a:pPr latinLnBrk="1"/>
            <a:r>
              <a:rPr lang="en-US" sz="1800" b="1" dirty="0" smtClean="0">
                <a:solidFill>
                  <a:schemeClr val="bg2"/>
                </a:solidFill>
                <a:latin typeface="HY견고딕" pitchFamily="18" charset="-127"/>
                <a:ea typeface="HY견고딕" pitchFamily="18" charset="-127"/>
              </a:rPr>
              <a:t>      </a:t>
            </a:r>
            <a:r>
              <a:rPr kumimoji="1" lang="en-US" altLang="ko-KR" sz="1800" b="1" dirty="0" smtClean="0">
                <a:solidFill>
                  <a:schemeClr val="bg2"/>
                </a:solidFill>
                <a:latin typeface="HY견고딕" pitchFamily="18" charset="-127"/>
                <a:ea typeface="HY견고딕" pitchFamily="18" charset="-127"/>
                <a:cs typeface="함초롬바탕" pitchFamily="18" charset="-127"/>
              </a:rPr>
              <a:t> </a:t>
            </a:r>
            <a:r>
              <a:rPr lang="en-US" sz="1800" dirty="0" smtClean="0">
                <a:solidFill>
                  <a:schemeClr val="bg2"/>
                </a:solidFill>
                <a:latin typeface="HY견고딕" pitchFamily="18" charset="-127"/>
                <a:ea typeface="HY견고딕" pitchFamily="18" charset="-127"/>
                <a:sym typeface="Wingdings"/>
              </a:rPr>
              <a:t></a:t>
            </a:r>
            <a:r>
              <a:rPr kumimoji="1" lang="en-US" altLang="ko-KR" sz="1800" b="1" dirty="0" smtClean="0">
                <a:solidFill>
                  <a:schemeClr val="bg2"/>
                </a:solidFill>
                <a:latin typeface="HY견고딕" pitchFamily="18" charset="-127"/>
                <a:ea typeface="HY견고딕" pitchFamily="18" charset="-127"/>
                <a:cs typeface="함초롬바탕" pitchFamily="18" charset="-127"/>
              </a:rPr>
              <a:t> </a:t>
            </a:r>
            <a:r>
              <a:rPr lang="en-US" sz="1800" b="1" dirty="0" smtClean="0">
                <a:solidFill>
                  <a:schemeClr val="bg2"/>
                </a:solidFill>
                <a:latin typeface="HY견고딕" pitchFamily="18" charset="-127"/>
                <a:ea typeface="HY견고딕" pitchFamily="18" charset="-127"/>
              </a:rPr>
              <a:t> Significantly, this defense can be explicitly also used in case of </a:t>
            </a:r>
          </a:p>
          <a:p>
            <a:pPr latinLnBrk="1"/>
            <a:r>
              <a:rPr lang="en-US" sz="1800" b="1" dirty="0" smtClean="0">
                <a:solidFill>
                  <a:schemeClr val="bg2"/>
                </a:solidFill>
                <a:latin typeface="HY견고딕" pitchFamily="18" charset="-127"/>
                <a:ea typeface="HY견고딕" pitchFamily="18" charset="-127"/>
              </a:rPr>
              <a:t>           death or bodily injury of a passenger even for the first tier of </a:t>
            </a:r>
          </a:p>
          <a:p>
            <a:pPr latinLnBrk="1"/>
            <a:r>
              <a:rPr lang="en-US" sz="1800" b="1" dirty="0" smtClean="0">
                <a:solidFill>
                  <a:schemeClr val="bg2"/>
                </a:solidFill>
                <a:latin typeface="HY견고딕" pitchFamily="18" charset="-127"/>
                <a:ea typeface="HY견고딕" pitchFamily="18" charset="-127"/>
              </a:rPr>
              <a:t>           liability under 113.100 SDR . </a:t>
            </a:r>
          </a:p>
          <a:p>
            <a:pPr latinLnBrk="1"/>
            <a:endParaRPr lang="en-US" sz="1800" b="1" dirty="0">
              <a:solidFill>
                <a:schemeClr val="bg2"/>
              </a:solidFill>
              <a:latin typeface="HY견고딕" pitchFamily="18" charset="-127"/>
              <a:ea typeface="HY견고딕" pitchFamily="18" charset="-127"/>
            </a:endParaRPr>
          </a:p>
        </p:txBody>
      </p:sp>
      <p:sp>
        <p:nvSpPr>
          <p:cNvPr id="4" name="직사각형 3"/>
          <p:cNvSpPr/>
          <p:nvPr/>
        </p:nvSpPr>
        <p:spPr>
          <a:xfrm>
            <a:off x="0" y="-128528"/>
            <a:ext cx="9144000" cy="400110"/>
          </a:xfrm>
          <a:prstGeom prst="rect">
            <a:avLst/>
          </a:prstGeom>
          <a:solidFill>
            <a:schemeClr val="tx1">
              <a:lumMod val="75000"/>
            </a:schemeClr>
          </a:solidFill>
          <a:ln>
            <a:solidFill>
              <a:srgbClr val="00B050"/>
            </a:solidFill>
          </a:ln>
        </p:spPr>
        <p:txBody>
          <a:bodyPr wrap="square">
            <a:spAutoFit/>
          </a:bodyPr>
          <a:lstStyle/>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7. Air Carrier’s Liability under the 1999 Montreal Convention (6) </a:t>
            </a:r>
            <a:r>
              <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B9C0F4A7-34A0-4500-BA50-C1046469A4E5}" type="slidenum">
              <a:rPr lang="en-US" altLang="ko-KR" smtClean="0"/>
              <a:pPr>
                <a:defRPr/>
              </a:pPr>
              <a:t>68</a:t>
            </a:fld>
            <a:endParaRPr lang="en-US" altLang="ko-KR"/>
          </a:p>
        </p:txBody>
      </p:sp>
      <p:sp>
        <p:nvSpPr>
          <p:cNvPr id="60419" name="Rectangle 3"/>
          <p:cNvSpPr>
            <a:spLocks noChangeArrowheads="1"/>
          </p:cNvSpPr>
          <p:nvPr/>
        </p:nvSpPr>
        <p:spPr bwMode="auto">
          <a:xfrm>
            <a:off x="2" y="1003029"/>
            <a:ext cx="9143999" cy="5745163"/>
          </a:xfrm>
          <a:prstGeom prst="rect">
            <a:avLst/>
          </a:prstGeom>
          <a:solidFill>
            <a:srgbClr val="FFFFFF"/>
          </a:solidFill>
          <a:ln w="9525">
            <a:noFill/>
            <a:miter lim="800000"/>
            <a:headEnd/>
            <a:tailEnd/>
          </a:ln>
        </p:spPr>
        <p:txBody>
          <a:bodyPr wrap="square" anchor="ctr">
            <a:spAutoFit/>
          </a:bodyPr>
          <a:lstStyle/>
          <a:p>
            <a:pPr indent="127000" algn="just" eaLnBrk="0" latinLnBrk="0" hangingPunct="0"/>
            <a:r>
              <a:rPr lang="en-US" altLang="ko-KR" sz="1600" dirty="0">
                <a:solidFill>
                  <a:srgbClr val="3333FF"/>
                </a:solidFill>
              </a:rPr>
              <a:t>  </a:t>
            </a:r>
            <a:endParaRPr lang="en-US" altLang="ko-KR" sz="1600" dirty="0">
              <a:solidFill>
                <a:srgbClr val="3333FF"/>
              </a:solidFill>
              <a:latin typeface="HY견고딕" pitchFamily="18" charset="-127"/>
              <a:ea typeface="HY견고딕" pitchFamily="18" charset="-127"/>
            </a:endParaRPr>
          </a:p>
          <a:p>
            <a:pPr indent="127000" algn="just" eaLnBrk="0" hangingPunct="0">
              <a:lnSpc>
                <a:spcPts val="2500"/>
              </a:lnSpc>
            </a:pPr>
            <a:r>
              <a:rPr lang="en-US" altLang="ko-KR" sz="2000" b="1" dirty="0" smtClean="0">
                <a:solidFill>
                  <a:schemeClr val="accent3">
                    <a:lumMod val="25000"/>
                  </a:schemeClr>
                </a:solidFill>
                <a:latin typeface="HY견고딕" pitchFamily="18" charset="-127"/>
                <a:ea typeface="HY견고딕" pitchFamily="18" charset="-127"/>
                <a:cs typeface="함초롬바탕" pitchFamily="18" charset="-127"/>
              </a:rPr>
              <a:t>(4) Review of Limits (Article 24,</a:t>
            </a:r>
            <a:r>
              <a:rPr lang="ko-KR" altLang="ko-KR" sz="2000" b="1" dirty="0" smtClean="0">
                <a:latin typeface="HY견고딕" pitchFamily="18" charset="-127"/>
                <a:ea typeface="HY견고딕" pitchFamily="18" charset="-127"/>
              </a:rPr>
              <a:t> </a:t>
            </a:r>
            <a:r>
              <a:rPr lang="ko-KR" altLang="ko-KR" sz="2000" b="1" dirty="0" err="1"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rPr>
              <a:t>限额的复审</a:t>
            </a:r>
            <a:r>
              <a:rPr lang="en-US" altLang="ko-KR" sz="2000" b="1" dirty="0" smtClean="0">
                <a:solidFill>
                  <a:schemeClr val="accent3">
                    <a:lumMod val="25000"/>
                  </a:schemeClr>
                </a:solidFill>
                <a:latin typeface="HY견고딕" pitchFamily="18" charset="-127"/>
                <a:ea typeface="HY견고딕" pitchFamily="18" charset="-127"/>
              </a:rPr>
              <a:t>)</a:t>
            </a:r>
          </a:p>
          <a:p>
            <a:pPr indent="127000" algn="just" eaLnBrk="0" hangingPunct="0">
              <a:lnSpc>
                <a:spcPts val="2500"/>
              </a:lnSpc>
            </a:pPr>
            <a:endParaRPr lang="ko-KR" altLang="ko-KR" sz="2000" dirty="0" smtClean="0">
              <a:solidFill>
                <a:schemeClr val="accent3">
                  <a:lumMod val="25000"/>
                </a:schemeClr>
              </a:solidFill>
              <a:latin typeface="HY견고딕" pitchFamily="18" charset="-127"/>
              <a:ea typeface="HY견고딕" pitchFamily="18" charset="-127"/>
            </a:endParaRPr>
          </a:p>
          <a:p>
            <a:pPr indent="127000" algn="just" eaLnBrk="0" latinLnBrk="0" hangingPunct="0">
              <a:lnSpc>
                <a:spcPts val="2500"/>
              </a:lnSpc>
            </a:pPr>
            <a:r>
              <a:rPr lang="en-US" altLang="ko-KR" sz="1800" dirty="0" smtClean="0">
                <a:solidFill>
                  <a:srgbClr val="0000FF"/>
                </a:solidFill>
                <a:latin typeface="HY견고딕" pitchFamily="18" charset="-127"/>
                <a:ea typeface="HY견고딕" pitchFamily="18" charset="-127"/>
                <a:sym typeface="Wingdings" pitchFamily="2" charset="2"/>
              </a:rPr>
              <a:t></a:t>
            </a:r>
            <a:r>
              <a:rPr lang="en-US" altLang="ko-KR" sz="1800" b="1" dirty="0" smtClean="0">
                <a:solidFill>
                  <a:srgbClr val="0000FF"/>
                </a:solidFill>
                <a:latin typeface="HY견고딕" pitchFamily="18" charset="-127"/>
                <a:ea typeface="HY견고딕" pitchFamily="18" charset="-127"/>
                <a:cs typeface="함초롬바탕" pitchFamily="18" charset="-127"/>
              </a:rPr>
              <a:t>  When </a:t>
            </a:r>
            <a:r>
              <a:rPr lang="en-US" altLang="ko-KR" sz="1800" b="1" dirty="0">
                <a:solidFill>
                  <a:srgbClr val="0000FF"/>
                </a:solidFill>
                <a:latin typeface="HY견고딕" pitchFamily="18" charset="-127"/>
                <a:ea typeface="HY견고딕" pitchFamily="18" charset="-127"/>
                <a:cs typeface="함초롬바탕" pitchFamily="18" charset="-127"/>
              </a:rPr>
              <a:t>the </a:t>
            </a:r>
            <a:r>
              <a:rPr lang="en-US" altLang="ko-KR" sz="1800" b="1" dirty="0">
                <a:solidFill>
                  <a:srgbClr val="3333FF"/>
                </a:solidFill>
                <a:latin typeface="HY견고딕" pitchFamily="18" charset="-127"/>
                <a:ea typeface="HY견고딕" pitchFamily="18" charset="-127"/>
                <a:cs typeface="함초롬바탕" pitchFamily="18" charset="-127"/>
              </a:rPr>
              <a:t>inflation rate of the consumer price index in the USA, </a:t>
            </a:r>
          </a:p>
          <a:p>
            <a:pPr indent="127000" algn="just" eaLnBrk="0" latinLnBrk="0" hangingPunct="0">
              <a:lnSpc>
                <a:spcPts val="2500"/>
              </a:lnSpc>
            </a:pPr>
            <a:r>
              <a:rPr lang="en-US" altLang="ko-KR" sz="1800" b="1" dirty="0">
                <a:solidFill>
                  <a:srgbClr val="3333FF"/>
                </a:solidFill>
                <a:latin typeface="HY견고딕" pitchFamily="18" charset="-127"/>
                <a:ea typeface="HY견고딕" pitchFamily="18" charset="-127"/>
                <a:cs typeface="함초롬바탕" pitchFamily="18" charset="-127"/>
              </a:rPr>
              <a:t>      the UK, EU and Japan etc. which constitute SDR, in the case of </a:t>
            </a:r>
          </a:p>
          <a:p>
            <a:pPr indent="127000" algn="just" eaLnBrk="0" latinLnBrk="0" hangingPunct="0">
              <a:lnSpc>
                <a:spcPts val="2500"/>
              </a:lnSpc>
            </a:pPr>
            <a:r>
              <a:rPr lang="en-US" altLang="ko-KR" sz="1800" b="1" dirty="0">
                <a:solidFill>
                  <a:srgbClr val="3333FF"/>
                </a:solidFill>
                <a:latin typeface="HY견고딕" pitchFamily="18" charset="-127"/>
                <a:ea typeface="HY견고딕" pitchFamily="18" charset="-127"/>
                <a:cs typeface="함초롬바탕" pitchFamily="18" charset="-127"/>
              </a:rPr>
              <a:t>      every five years exceeds 10% in the 1999 Montreal Convention, </a:t>
            </a:r>
          </a:p>
          <a:p>
            <a:pPr indent="127000" algn="just" eaLnBrk="0" latinLnBrk="0" hangingPunct="0">
              <a:lnSpc>
                <a:spcPts val="2500"/>
              </a:lnSpc>
            </a:pPr>
            <a:r>
              <a:rPr lang="en-US" altLang="ko-KR" sz="1800" b="1" dirty="0">
                <a:solidFill>
                  <a:srgbClr val="3333FF"/>
                </a:solidFill>
                <a:latin typeface="HY견고딕" pitchFamily="18" charset="-127"/>
                <a:ea typeface="HY견고딕" pitchFamily="18" charset="-127"/>
                <a:cs typeface="함초롬바탕" pitchFamily="18" charset="-127"/>
              </a:rPr>
              <a:t>      the 24 article of the 1999 Montreal Convention was newly </a:t>
            </a:r>
            <a:r>
              <a:rPr lang="en-US" altLang="ko-KR" sz="1800" b="1" dirty="0" err="1">
                <a:solidFill>
                  <a:srgbClr val="3333FF"/>
                </a:solidFill>
                <a:latin typeface="HY견고딕" pitchFamily="18" charset="-127"/>
                <a:ea typeface="HY견고딕" pitchFamily="18" charset="-127"/>
                <a:cs typeface="함초롬바탕" pitchFamily="18" charset="-127"/>
              </a:rPr>
              <a:t>esta</a:t>
            </a:r>
            <a:r>
              <a:rPr lang="en-US" altLang="ko-KR" sz="1800" b="1" dirty="0">
                <a:solidFill>
                  <a:srgbClr val="3333FF"/>
                </a:solidFill>
                <a:latin typeface="HY견고딕" pitchFamily="18" charset="-127"/>
                <a:ea typeface="HY견고딕" pitchFamily="18" charset="-127"/>
                <a:cs typeface="함초롬바탕" pitchFamily="18" charset="-127"/>
              </a:rPr>
              <a:t>-</a:t>
            </a:r>
          </a:p>
          <a:p>
            <a:pPr indent="127000" algn="just" eaLnBrk="0" latinLnBrk="0" hangingPunct="0">
              <a:lnSpc>
                <a:spcPts val="2500"/>
              </a:lnSpc>
            </a:pPr>
            <a:r>
              <a:rPr lang="en-US" altLang="ko-KR" sz="1800" b="1" dirty="0">
                <a:solidFill>
                  <a:srgbClr val="3333FF"/>
                </a:solidFill>
                <a:latin typeface="HY견고딕" pitchFamily="18" charset="-127"/>
                <a:ea typeface="HY견고딕" pitchFamily="18" charset="-127"/>
                <a:cs typeface="함초롬바탕" pitchFamily="18" charset="-127"/>
              </a:rPr>
              <a:t>      </a:t>
            </a:r>
            <a:r>
              <a:rPr lang="en-US" altLang="ko-KR" sz="1800" b="1" dirty="0" err="1">
                <a:solidFill>
                  <a:srgbClr val="3333FF"/>
                </a:solidFill>
                <a:latin typeface="HY견고딕" pitchFamily="18" charset="-127"/>
                <a:ea typeface="HY견고딕" pitchFamily="18" charset="-127"/>
                <a:cs typeface="함초롬바탕" pitchFamily="18" charset="-127"/>
              </a:rPr>
              <a:t>blished</a:t>
            </a:r>
            <a:r>
              <a:rPr lang="en-US" altLang="ko-KR" sz="1800" b="1" dirty="0">
                <a:solidFill>
                  <a:srgbClr val="3333FF"/>
                </a:solidFill>
                <a:latin typeface="HY견고딕" pitchFamily="18" charset="-127"/>
                <a:ea typeface="HY견고딕" pitchFamily="18" charset="-127"/>
                <a:cs typeface="함초롬바탕" pitchFamily="18" charset="-127"/>
              </a:rPr>
              <a:t> for the gradual increase provision </a:t>
            </a:r>
            <a:r>
              <a:rPr lang="en-US" altLang="ko-KR" sz="1800" b="1" dirty="0">
                <a:solidFill>
                  <a:srgbClr val="FF33CC"/>
                </a:solidFill>
                <a:latin typeface="HY견고딕" pitchFamily="18" charset="-127"/>
                <a:ea typeface="HY견고딕" pitchFamily="18" charset="-127"/>
                <a:cs typeface="함초롬바탕" pitchFamily="18" charset="-127"/>
              </a:rPr>
              <a:t>(Escalator Clause) </a:t>
            </a:r>
          </a:p>
          <a:p>
            <a:pPr indent="127000" algn="just" eaLnBrk="0" latinLnBrk="0" hangingPunct="0">
              <a:lnSpc>
                <a:spcPts val="2500"/>
              </a:lnSpc>
            </a:pPr>
            <a:r>
              <a:rPr lang="en-US" altLang="ko-KR" sz="1800" b="1" dirty="0">
                <a:solidFill>
                  <a:srgbClr val="3333FF"/>
                </a:solidFill>
                <a:latin typeface="HY견고딕" pitchFamily="18" charset="-127"/>
                <a:ea typeface="HY견고딕" pitchFamily="18" charset="-127"/>
                <a:cs typeface="함초롬바탕" pitchFamily="18" charset="-127"/>
              </a:rPr>
              <a:t>      so that the sum of the limited compensation for damage could</a:t>
            </a:r>
          </a:p>
          <a:p>
            <a:pPr indent="127000" algn="just" eaLnBrk="0" latinLnBrk="0" hangingPunct="0">
              <a:lnSpc>
                <a:spcPts val="2500"/>
              </a:lnSpc>
            </a:pPr>
            <a:r>
              <a:rPr lang="en-US" altLang="ko-KR" sz="1800" b="1" dirty="0">
                <a:solidFill>
                  <a:srgbClr val="3333FF"/>
                </a:solidFill>
                <a:latin typeface="HY견고딕" pitchFamily="18" charset="-127"/>
                <a:ea typeface="HY견고딕" pitchFamily="18" charset="-127"/>
                <a:cs typeface="함초롬바탕" pitchFamily="18" charset="-127"/>
              </a:rPr>
              <a:t>      be for corrected automatically. </a:t>
            </a:r>
            <a:endParaRPr lang="en-US" altLang="ko-KR" sz="1800" b="1" dirty="0" smtClean="0">
              <a:solidFill>
                <a:srgbClr val="3333FF"/>
              </a:solidFill>
              <a:latin typeface="HY견고딕" pitchFamily="18" charset="-127"/>
              <a:ea typeface="HY견고딕" pitchFamily="18" charset="-127"/>
              <a:cs typeface="함초롬바탕" pitchFamily="18" charset="-127"/>
            </a:endParaRPr>
          </a:p>
          <a:p>
            <a:pPr indent="127000" algn="just" eaLnBrk="0" latinLnBrk="0" hangingPunct="0">
              <a:lnSpc>
                <a:spcPts val="2500"/>
              </a:lnSpc>
            </a:pPr>
            <a:endParaRPr lang="en-US" altLang="ko-KR" sz="1800" b="1" dirty="0">
              <a:solidFill>
                <a:schemeClr val="bg2"/>
              </a:solidFill>
              <a:latin typeface="HY견고딕" pitchFamily="18" charset="-127"/>
              <a:ea typeface="HY견고딕" pitchFamily="18" charset="-127"/>
              <a:cs typeface="함초롬바탕" pitchFamily="18" charset="-127"/>
            </a:endParaRPr>
          </a:p>
          <a:p>
            <a:pPr indent="127000" algn="just" eaLnBrk="0" latinLnBrk="0" hangingPunct="0">
              <a:lnSpc>
                <a:spcPts val="2500"/>
              </a:lnSpc>
            </a:pPr>
            <a:r>
              <a:rPr lang="en-US" altLang="ko-KR" sz="1800" b="1" dirty="0" smtClean="0">
                <a:solidFill>
                  <a:schemeClr val="bg2"/>
                </a:solidFill>
                <a:latin typeface="HY견고딕" pitchFamily="18" charset="-127"/>
                <a:ea typeface="HY견고딕" pitchFamily="18" charset="-127"/>
                <a:cs typeface="함초롬바탕" pitchFamily="18" charset="-127"/>
              </a:rPr>
              <a:t> </a:t>
            </a:r>
            <a:r>
              <a:rPr lang="en-US" altLang="ko-KR" sz="1800" dirty="0">
                <a:solidFill>
                  <a:schemeClr val="bg2"/>
                </a:solidFill>
                <a:latin typeface="HY견고딕" pitchFamily="18" charset="-127"/>
                <a:ea typeface="HY견고딕" pitchFamily="18" charset="-127"/>
                <a:sym typeface="Wingdings" pitchFamily="2" charset="2"/>
              </a:rPr>
              <a:t></a:t>
            </a:r>
            <a:r>
              <a:rPr lang="en-US" altLang="ko-KR" sz="1800" b="1" dirty="0">
                <a:solidFill>
                  <a:schemeClr val="bg2"/>
                </a:solidFill>
                <a:latin typeface="HY견고딕" pitchFamily="18" charset="-127"/>
                <a:ea typeface="HY견고딕" pitchFamily="18" charset="-127"/>
              </a:rPr>
              <a:t>  </a:t>
            </a:r>
            <a:r>
              <a:rPr lang="en-US" altLang="ko-KR" sz="1800" b="1" dirty="0" smtClean="0">
                <a:solidFill>
                  <a:schemeClr val="bg2"/>
                </a:solidFill>
                <a:latin typeface="HY견고딕" pitchFamily="18" charset="-127"/>
                <a:ea typeface="HY견고딕" pitchFamily="18" charset="-127"/>
              </a:rPr>
              <a:t>The result </a:t>
            </a:r>
            <a:r>
              <a:rPr lang="en-US" altLang="ko-KR" sz="1800" b="1" dirty="0">
                <a:solidFill>
                  <a:schemeClr val="bg2"/>
                </a:solidFill>
                <a:latin typeface="HY견고딕" pitchFamily="18" charset="-127"/>
                <a:ea typeface="HY견고딕" pitchFamily="18" charset="-127"/>
              </a:rPr>
              <a:t>of investigation for the inflation rate of the </a:t>
            </a:r>
            <a:r>
              <a:rPr lang="en-US" altLang="ko-KR" sz="1800" b="1" dirty="0" err="1">
                <a:solidFill>
                  <a:schemeClr val="bg2"/>
                </a:solidFill>
                <a:latin typeface="HY견고딕" pitchFamily="18" charset="-127"/>
                <a:ea typeface="HY견고딕" pitchFamily="18" charset="-127"/>
              </a:rPr>
              <a:t>abovement</a:t>
            </a:r>
            <a:r>
              <a:rPr lang="en-US" altLang="ko-KR" sz="1800" b="1" dirty="0">
                <a:solidFill>
                  <a:schemeClr val="bg2"/>
                </a:solidFill>
                <a:latin typeface="HY견고딕" pitchFamily="18" charset="-127"/>
                <a:ea typeface="HY견고딕" pitchFamily="18" charset="-127"/>
              </a:rPr>
              <a:t>-</a:t>
            </a:r>
          </a:p>
          <a:p>
            <a:pPr indent="127000" algn="just" eaLnBrk="0" latinLnBrk="0" hangingPunct="0">
              <a:lnSpc>
                <a:spcPts val="2500"/>
              </a:lnSpc>
            </a:pPr>
            <a:r>
              <a:rPr lang="en-US" altLang="ko-KR" sz="1800" b="1" dirty="0">
                <a:solidFill>
                  <a:schemeClr val="bg2"/>
                </a:solidFill>
                <a:latin typeface="HY견고딕" pitchFamily="18" charset="-127"/>
                <a:ea typeface="HY견고딕" pitchFamily="18" charset="-127"/>
              </a:rPr>
              <a:t>      </a:t>
            </a:r>
            <a:r>
              <a:rPr lang="en-US" altLang="ko-KR" sz="1800" b="1" dirty="0" err="1">
                <a:solidFill>
                  <a:schemeClr val="bg2"/>
                </a:solidFill>
                <a:latin typeface="HY견고딕" pitchFamily="18" charset="-127"/>
                <a:ea typeface="HY견고딕" pitchFamily="18" charset="-127"/>
              </a:rPr>
              <a:t>ioned</a:t>
            </a:r>
            <a:r>
              <a:rPr lang="en-US" altLang="ko-KR" sz="1800" b="1" dirty="0">
                <a:solidFill>
                  <a:schemeClr val="bg2"/>
                </a:solidFill>
                <a:latin typeface="HY견고딕" pitchFamily="18" charset="-127"/>
                <a:ea typeface="HY견고딕" pitchFamily="18" charset="-127"/>
              </a:rPr>
              <a:t> countries by the ICAO, after it’s Convention came into </a:t>
            </a:r>
          </a:p>
          <a:p>
            <a:pPr indent="127000" algn="just" eaLnBrk="0" latinLnBrk="0" hangingPunct="0">
              <a:lnSpc>
                <a:spcPts val="2500"/>
              </a:lnSpc>
            </a:pPr>
            <a:r>
              <a:rPr lang="en-US" altLang="ko-KR" sz="1800" b="1" dirty="0">
                <a:solidFill>
                  <a:schemeClr val="bg2"/>
                </a:solidFill>
                <a:latin typeface="HY견고딕" pitchFamily="18" charset="-127"/>
                <a:ea typeface="HY견고딕" pitchFamily="18" charset="-127"/>
              </a:rPr>
              <a:t>      force, the inflation rate of the abovementioned countries carries </a:t>
            </a:r>
          </a:p>
          <a:p>
            <a:pPr indent="127000" algn="just" eaLnBrk="0" latinLnBrk="0" hangingPunct="0">
              <a:lnSpc>
                <a:spcPts val="2500"/>
              </a:lnSpc>
            </a:pPr>
            <a:r>
              <a:rPr lang="en-US" altLang="ko-KR" sz="1800" b="1" dirty="0">
                <a:solidFill>
                  <a:schemeClr val="bg2"/>
                </a:solidFill>
                <a:latin typeface="HY견고딕" pitchFamily="18" charset="-127"/>
                <a:ea typeface="HY견고딕" pitchFamily="18" charset="-127"/>
              </a:rPr>
              <a:t>      out by 13.1% going up during the period for the past five years, </a:t>
            </a:r>
          </a:p>
          <a:p>
            <a:pPr indent="127000" algn="just" eaLnBrk="0" latinLnBrk="0" hangingPunct="0">
              <a:lnSpc>
                <a:spcPts val="2500"/>
              </a:lnSpc>
            </a:pPr>
            <a:r>
              <a:rPr lang="en-US" altLang="ko-KR" sz="1800" b="1" dirty="0">
                <a:solidFill>
                  <a:schemeClr val="bg2"/>
                </a:solidFill>
                <a:latin typeface="HY견고딕" pitchFamily="18" charset="-127"/>
                <a:ea typeface="HY견고딕" pitchFamily="18" charset="-127"/>
              </a:rPr>
              <a:t>      based on this, and raised the sum of the limited compensation </a:t>
            </a:r>
          </a:p>
          <a:p>
            <a:pPr indent="127000" algn="just" eaLnBrk="0" latinLnBrk="0" hangingPunct="0">
              <a:lnSpc>
                <a:spcPts val="2500"/>
              </a:lnSpc>
            </a:pPr>
            <a:r>
              <a:rPr lang="en-US" altLang="ko-KR" sz="1800" b="1" dirty="0">
                <a:solidFill>
                  <a:schemeClr val="bg2"/>
                </a:solidFill>
                <a:latin typeface="HY견고딕" pitchFamily="18" charset="-127"/>
                <a:ea typeface="HY견고딕" pitchFamily="18" charset="-127"/>
              </a:rPr>
              <a:t>      for damage of the air carrier as follows</a:t>
            </a:r>
            <a:r>
              <a:rPr lang="en-US" altLang="ko-KR" sz="1800" b="1" dirty="0" smtClean="0">
                <a:solidFill>
                  <a:schemeClr val="bg2"/>
                </a:solidFill>
                <a:latin typeface="HY견고딕" pitchFamily="18" charset="-127"/>
                <a:ea typeface="HY견고딕" pitchFamily="18" charset="-127"/>
              </a:rPr>
              <a:t>.</a:t>
            </a:r>
            <a:endParaRPr lang="en-US" altLang="ko-KR" sz="1800" b="1" dirty="0">
              <a:solidFill>
                <a:schemeClr val="bg2"/>
              </a:solidFill>
              <a:latin typeface="HY견고딕" pitchFamily="18" charset="-127"/>
              <a:ea typeface="HY견고딕" pitchFamily="18" charset="-127"/>
            </a:endParaRPr>
          </a:p>
          <a:p>
            <a:pPr indent="127000" algn="just" eaLnBrk="0" latinLnBrk="0" hangingPunct="0"/>
            <a:endParaRPr lang="en-US" altLang="ko-KR" sz="1800" b="1" dirty="0">
              <a:solidFill>
                <a:srgbClr val="C00000"/>
              </a:solidFill>
              <a:latin typeface="HY견고딕" pitchFamily="18" charset="-127"/>
              <a:ea typeface="HY견고딕" pitchFamily="18" charset="-127"/>
            </a:endParaRPr>
          </a:p>
        </p:txBody>
      </p:sp>
      <p:sp>
        <p:nvSpPr>
          <p:cNvPr id="4" name="직사각형 3"/>
          <p:cNvSpPr/>
          <p:nvPr/>
        </p:nvSpPr>
        <p:spPr>
          <a:xfrm>
            <a:off x="2" y="0"/>
            <a:ext cx="9144000" cy="1015663"/>
          </a:xfrm>
          <a:prstGeom prst="rect">
            <a:avLst/>
          </a:prstGeom>
          <a:solidFill>
            <a:srgbClr val="FFFF00"/>
          </a:solidFill>
          <a:ln>
            <a:solidFill>
              <a:schemeClr val="accent1"/>
            </a:solidFill>
          </a:ln>
        </p:spPr>
        <p:txBody>
          <a:bodyPr wrap="square">
            <a:spAutoFit/>
          </a:bodyPr>
          <a:lstStyle/>
          <a:p>
            <a:pPr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p>
          <a:p>
            <a:pPr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7. Air Carrier’s Liability under the Montreal Convention(7) </a:t>
            </a:r>
            <a:r>
              <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p>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           </a:t>
            </a:r>
            <a:r>
              <a:rPr kumimoji="1" lang="en-US" altLang="ko-KR" sz="18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Raising for SDR amount of air compensation for damage  (1) </a:t>
            </a: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E92A82B8-A454-431C-9E86-808A260D00DB}" type="slidenum">
              <a:rPr lang="en-US" altLang="ko-KR" smtClean="0"/>
              <a:pPr>
                <a:defRPr/>
              </a:pPr>
              <a:t>69</a:t>
            </a:fld>
            <a:endParaRPr lang="en-US" altLang="ko-KR"/>
          </a:p>
        </p:txBody>
      </p:sp>
      <p:graphicFrame>
        <p:nvGraphicFramePr>
          <p:cNvPr id="9" name="표 8"/>
          <p:cNvGraphicFramePr>
            <a:graphicFrameLocks noGrp="1"/>
          </p:cNvGraphicFramePr>
          <p:nvPr>
            <p:extLst>
              <p:ext uri="{D42A27DB-BD31-4B8C-83A1-F6EECF244321}">
                <p14:modId xmlns="" xmlns:p14="http://schemas.microsoft.com/office/powerpoint/2010/main" val="3655022099"/>
              </p:ext>
            </p:extLst>
          </p:nvPr>
        </p:nvGraphicFramePr>
        <p:xfrm>
          <a:off x="0" y="1000125"/>
          <a:ext cx="9144000" cy="5242787"/>
        </p:xfrm>
        <a:graphic>
          <a:graphicData uri="http://schemas.openxmlformats.org/drawingml/2006/table">
            <a:tbl>
              <a:tblPr firstRow="1" bandRow="1">
                <a:tableStyleId>{5C22544A-7EE6-4342-B048-85BDC9FD1C3A}</a:tableStyleId>
              </a:tblPr>
              <a:tblGrid>
                <a:gridCol w="4781550"/>
                <a:gridCol w="4362450"/>
              </a:tblGrid>
              <a:tr h="1181100">
                <a:tc>
                  <a:txBody>
                    <a:bodyPr/>
                    <a:lstStyle/>
                    <a:p>
                      <a:pPr marL="0" marR="0" indent="0" algn="ctr" fontAlgn="base" latinLnBrk="0">
                        <a:lnSpc>
                          <a:spcPts val="2000"/>
                        </a:lnSpc>
                        <a:spcBef>
                          <a:spcPts val="0"/>
                        </a:spcBef>
                        <a:spcAft>
                          <a:spcPts val="0"/>
                        </a:spcAft>
                      </a:pPr>
                      <a:endParaRPr lang="en-US" sz="1400" b="1" kern="100" spc="0" dirty="0" smtClean="0">
                        <a:solidFill>
                          <a:srgbClr val="FFFFFF"/>
                        </a:solidFill>
                        <a:latin typeface="HY견고딕" pitchFamily="18" charset="-127"/>
                        <a:ea typeface="HY견고딕" pitchFamily="18" charset="-127"/>
                      </a:endParaRPr>
                    </a:p>
                    <a:p>
                      <a:pPr marL="0" marR="0" indent="0" algn="ctr" fontAlgn="base" latinLnBrk="0">
                        <a:lnSpc>
                          <a:spcPts val="2000"/>
                        </a:lnSpc>
                        <a:spcBef>
                          <a:spcPts val="0"/>
                        </a:spcBef>
                        <a:spcAft>
                          <a:spcPts val="0"/>
                        </a:spcAft>
                      </a:pPr>
                      <a:r>
                        <a:rPr lang="en-US" sz="1600" b="1" kern="100" spc="0" dirty="0" smtClean="0">
                          <a:solidFill>
                            <a:srgbClr val="FFFFFF"/>
                          </a:solidFill>
                          <a:latin typeface="HY견고딕" pitchFamily="18" charset="-127"/>
                          <a:ea typeface="HY견고딕" pitchFamily="18" charset="-127"/>
                        </a:rPr>
                        <a:t> Past: </a:t>
                      </a:r>
                      <a:r>
                        <a:rPr lang="en-US" sz="1600" b="1" kern="100" spc="0" dirty="0">
                          <a:solidFill>
                            <a:srgbClr val="FFFFFF"/>
                          </a:solidFill>
                          <a:latin typeface="HY견고딕" pitchFamily="18" charset="-127"/>
                          <a:ea typeface="HY견고딕" pitchFamily="18" charset="-127"/>
                        </a:rPr>
                        <a:t>the Limited Indemnity </a:t>
                      </a:r>
                      <a:r>
                        <a:rPr lang="en-US" sz="1600" b="1" kern="100" spc="0" dirty="0" smtClean="0">
                          <a:solidFill>
                            <a:srgbClr val="FFFFFF"/>
                          </a:solidFill>
                          <a:latin typeface="HY견고딕" pitchFamily="18" charset="-127"/>
                          <a:ea typeface="HY견고딕" pitchFamily="18" charset="-127"/>
                        </a:rPr>
                        <a:t>of </a:t>
                      </a:r>
                      <a:r>
                        <a:rPr lang="en-US" sz="1600" b="1" kern="100" spc="0" dirty="0">
                          <a:solidFill>
                            <a:srgbClr val="FFFFFF"/>
                          </a:solidFill>
                          <a:latin typeface="HY견고딕" pitchFamily="18" charset="-127"/>
                          <a:ea typeface="HY견고딕" pitchFamily="18" charset="-127"/>
                        </a:rPr>
                        <a:t>the </a:t>
                      </a:r>
                      <a:endParaRPr lang="en-US" sz="1600" b="1" kern="100" spc="0" dirty="0" smtClean="0">
                        <a:solidFill>
                          <a:srgbClr val="FFFFFF"/>
                        </a:solidFill>
                        <a:latin typeface="HY견고딕" pitchFamily="18" charset="-127"/>
                        <a:ea typeface="HY견고딕" pitchFamily="18" charset="-127"/>
                      </a:endParaRPr>
                    </a:p>
                    <a:p>
                      <a:pPr marL="0" marR="0" indent="0" algn="ctr" fontAlgn="base" latinLnBrk="0">
                        <a:lnSpc>
                          <a:spcPts val="2000"/>
                        </a:lnSpc>
                        <a:spcBef>
                          <a:spcPts val="0"/>
                        </a:spcBef>
                        <a:spcAft>
                          <a:spcPts val="0"/>
                        </a:spcAft>
                      </a:pPr>
                      <a:r>
                        <a:rPr lang="en-US" sz="1600" b="1" kern="100" spc="0" dirty="0" smtClean="0">
                          <a:solidFill>
                            <a:srgbClr val="FFFFFF"/>
                          </a:solidFill>
                          <a:latin typeface="HY견고딕" pitchFamily="18" charset="-127"/>
                          <a:ea typeface="HY견고딕" pitchFamily="18" charset="-127"/>
                        </a:rPr>
                        <a:t>International Air Carrier</a:t>
                      </a:r>
                    </a:p>
                    <a:p>
                      <a:pPr marL="0" marR="0" indent="0" algn="ctr" fontAlgn="base" latinLnBrk="0">
                        <a:lnSpc>
                          <a:spcPts val="2000"/>
                        </a:lnSpc>
                        <a:spcBef>
                          <a:spcPts val="0"/>
                        </a:spcBef>
                        <a:spcAft>
                          <a:spcPts val="0"/>
                        </a:spcAft>
                      </a:pPr>
                      <a:endParaRPr lang="en-US" sz="1600" b="1" kern="100" spc="0" dirty="0">
                        <a:solidFill>
                          <a:srgbClr val="FFFFFF"/>
                        </a:solidFill>
                        <a:latin typeface="HY견고딕" pitchFamily="18" charset="-127"/>
                        <a:ea typeface="HY견고딕" pitchFamily="18" charset="-127"/>
                      </a:endParaRPr>
                    </a:p>
                  </a:txBody>
                  <a:tcPr marL="64770" marR="64770" marT="17907" marB="17907" anchor="ctr">
                    <a:solidFill>
                      <a:srgbClr val="3333FF"/>
                    </a:solidFill>
                  </a:tcPr>
                </a:tc>
                <a:tc>
                  <a:txBody>
                    <a:bodyPr/>
                    <a:lstStyle/>
                    <a:p>
                      <a:pPr marL="0" marR="0" indent="0" algn="ctr" fontAlgn="base" latinLnBrk="0">
                        <a:lnSpc>
                          <a:spcPts val="2000"/>
                        </a:lnSpc>
                        <a:spcBef>
                          <a:spcPts val="0"/>
                        </a:spcBef>
                        <a:spcAft>
                          <a:spcPts val="0"/>
                        </a:spcAft>
                      </a:pPr>
                      <a:r>
                        <a:rPr lang="en-US" sz="1600" b="1" kern="100" spc="0" dirty="0" smtClean="0">
                          <a:solidFill>
                            <a:srgbClr val="FFFFFF"/>
                          </a:solidFill>
                          <a:latin typeface="HY견고딕" pitchFamily="18" charset="-127"/>
                          <a:ea typeface="HY견고딕" pitchFamily="18" charset="-127"/>
                        </a:rPr>
                        <a:t>Present : ICAO,  Raising of the </a:t>
                      </a:r>
                    </a:p>
                    <a:p>
                      <a:pPr marL="0" marR="0" indent="0" algn="ctr" fontAlgn="base" latinLnBrk="0">
                        <a:lnSpc>
                          <a:spcPts val="2000"/>
                        </a:lnSpc>
                        <a:spcBef>
                          <a:spcPts val="0"/>
                        </a:spcBef>
                        <a:spcAft>
                          <a:spcPts val="0"/>
                        </a:spcAft>
                      </a:pPr>
                      <a:r>
                        <a:rPr lang="en-US" sz="1600" b="1" kern="100" spc="0" dirty="0" smtClean="0">
                          <a:solidFill>
                            <a:srgbClr val="FFFFFF"/>
                          </a:solidFill>
                          <a:latin typeface="HY견고딕" pitchFamily="18" charset="-127"/>
                          <a:ea typeface="HY견고딕" pitchFamily="18" charset="-127"/>
                        </a:rPr>
                        <a:t>Limited Indemnity  of  the</a:t>
                      </a:r>
                    </a:p>
                    <a:p>
                      <a:pPr marL="0" marR="0" indent="0" algn="ctr" fontAlgn="base" latinLnBrk="0">
                        <a:lnSpc>
                          <a:spcPts val="2000"/>
                        </a:lnSpc>
                        <a:spcBef>
                          <a:spcPts val="0"/>
                        </a:spcBef>
                        <a:spcAft>
                          <a:spcPts val="0"/>
                        </a:spcAft>
                      </a:pPr>
                      <a:r>
                        <a:rPr lang="en-US" sz="1600" b="1" kern="100" spc="0" dirty="0" smtClean="0">
                          <a:solidFill>
                            <a:srgbClr val="FFFFFF"/>
                          </a:solidFill>
                          <a:latin typeface="HY견고딕" pitchFamily="18" charset="-127"/>
                          <a:ea typeface="HY견고딕" pitchFamily="18" charset="-127"/>
                        </a:rPr>
                        <a:t> International Air Carrier</a:t>
                      </a:r>
                      <a:endParaRPr lang="en-US" sz="1600" kern="100" spc="0" dirty="0">
                        <a:solidFill>
                          <a:srgbClr val="FFFFFF"/>
                        </a:solidFill>
                        <a:latin typeface="HY견고딕" pitchFamily="18" charset="-127"/>
                        <a:ea typeface="HY견고딕" pitchFamily="18" charset="-127"/>
                      </a:endParaRPr>
                    </a:p>
                  </a:txBody>
                  <a:tcPr marL="64770" marR="64770" marT="17907" marB="17907" anchor="ctr">
                    <a:solidFill>
                      <a:srgbClr val="3333FF"/>
                    </a:solidFill>
                  </a:tcPr>
                </a:tc>
              </a:tr>
              <a:tr h="842489">
                <a:tc>
                  <a:txBody>
                    <a:bodyPr/>
                    <a:lstStyle/>
                    <a:p>
                      <a:pPr marL="0" marR="0" indent="0" algn="ctr" fontAlgn="base" latinLnBrk="0">
                        <a:lnSpc>
                          <a:spcPts val="2000"/>
                        </a:lnSpc>
                        <a:spcBef>
                          <a:spcPts val="0"/>
                        </a:spcBef>
                        <a:spcAft>
                          <a:spcPts val="0"/>
                        </a:spcAft>
                      </a:pPr>
                      <a:r>
                        <a:rPr lang="en-US" sz="1400" b="1" kern="100" spc="0" dirty="0">
                          <a:solidFill>
                            <a:srgbClr val="FF0000"/>
                          </a:solidFill>
                          <a:latin typeface="HY견고딕" pitchFamily="18" charset="-127"/>
                          <a:ea typeface="HY견고딕" pitchFamily="18" charset="-127"/>
                        </a:rPr>
                        <a:t>100,000 SDR</a:t>
                      </a:r>
                      <a:r>
                        <a:rPr lang="en-US" sz="1400" b="1" kern="100" spc="0" dirty="0">
                          <a:solidFill>
                            <a:schemeClr val="tx1">
                              <a:lumMod val="75000"/>
                            </a:schemeClr>
                          </a:solidFill>
                          <a:latin typeface="HY견고딕" pitchFamily="18" charset="-127"/>
                          <a:ea typeface="HY견고딕" pitchFamily="18" charset="-127"/>
                        </a:rPr>
                        <a:t>: Death or Injury Per Passenger, </a:t>
                      </a:r>
                      <a:r>
                        <a:rPr lang="en-US" sz="1400" b="1" kern="100" spc="0" dirty="0" smtClean="0">
                          <a:solidFill>
                            <a:schemeClr val="tx1">
                              <a:lumMod val="75000"/>
                            </a:schemeClr>
                          </a:solidFill>
                          <a:latin typeface="HY견고딕" pitchFamily="18" charset="-127"/>
                          <a:ea typeface="HY견고딕" pitchFamily="18" charset="-127"/>
                        </a:rPr>
                        <a:t>Article </a:t>
                      </a:r>
                      <a:r>
                        <a:rPr lang="en-US" sz="1400" b="1" kern="100" spc="0" dirty="0">
                          <a:solidFill>
                            <a:schemeClr val="tx1">
                              <a:lumMod val="75000"/>
                            </a:schemeClr>
                          </a:solidFill>
                          <a:latin typeface="HY견고딕" pitchFamily="18" charset="-127"/>
                          <a:ea typeface="HY견고딕" pitchFamily="18" charset="-127"/>
                        </a:rPr>
                        <a:t>21,1 of </a:t>
                      </a:r>
                      <a:r>
                        <a:rPr lang="en-US" sz="1400" b="1" kern="100" spc="0" dirty="0" smtClean="0">
                          <a:solidFill>
                            <a:schemeClr val="tx1">
                              <a:lumMod val="75000"/>
                            </a:schemeClr>
                          </a:solidFill>
                          <a:latin typeface="HY견고딕" pitchFamily="18" charset="-127"/>
                          <a:ea typeface="HY견고딕" pitchFamily="18" charset="-127"/>
                        </a:rPr>
                        <a:t>the Montreal </a:t>
                      </a:r>
                    </a:p>
                    <a:p>
                      <a:pPr marL="0" marR="0" indent="0" algn="ctr" fontAlgn="base" latinLnBrk="0">
                        <a:lnSpc>
                          <a:spcPts val="2000"/>
                        </a:lnSpc>
                        <a:spcBef>
                          <a:spcPts val="0"/>
                        </a:spcBef>
                        <a:spcAft>
                          <a:spcPts val="0"/>
                        </a:spcAft>
                      </a:pPr>
                      <a:r>
                        <a:rPr lang="en-US" sz="1400" b="1" kern="100" spc="0" dirty="0" smtClean="0">
                          <a:solidFill>
                            <a:schemeClr val="tx1">
                              <a:lumMod val="75000"/>
                            </a:schemeClr>
                          </a:solidFill>
                          <a:latin typeface="HY견고딕" pitchFamily="18" charset="-127"/>
                          <a:ea typeface="HY견고딕" pitchFamily="18" charset="-127"/>
                        </a:rPr>
                        <a:t>Convention </a:t>
                      </a:r>
                      <a:r>
                        <a:rPr lang="en-US" sz="1400" b="1" kern="100" spc="0" dirty="0">
                          <a:solidFill>
                            <a:schemeClr val="tx1">
                              <a:lumMod val="75000"/>
                            </a:schemeClr>
                          </a:solidFill>
                          <a:latin typeface="HY견고딕" pitchFamily="18" charset="-127"/>
                          <a:ea typeface="HY견고딕" pitchFamily="18" charset="-127"/>
                        </a:rPr>
                        <a:t>of </a:t>
                      </a:r>
                      <a:r>
                        <a:rPr lang="en-US" sz="1400" b="1" kern="100" spc="0" dirty="0" smtClean="0">
                          <a:solidFill>
                            <a:schemeClr val="tx1">
                              <a:lumMod val="75000"/>
                            </a:schemeClr>
                          </a:solidFill>
                          <a:latin typeface="HY견고딕" pitchFamily="18" charset="-127"/>
                          <a:ea typeface="HY견고딕" pitchFamily="18" charset="-127"/>
                        </a:rPr>
                        <a:t>1999 </a:t>
                      </a:r>
                      <a:endParaRPr lang="en-US" sz="1400" b="1" kern="100" spc="0" dirty="0">
                        <a:solidFill>
                          <a:schemeClr val="tx1">
                            <a:lumMod val="75000"/>
                          </a:schemeClr>
                        </a:solidFill>
                        <a:latin typeface="HY견고딕" pitchFamily="18" charset="-127"/>
                        <a:ea typeface="HY견고딕" pitchFamily="18" charset="-127"/>
                      </a:endParaRPr>
                    </a:p>
                  </a:txBody>
                  <a:tcPr marL="64770" marR="64770" marT="17907" marB="17907" anchor="ctr">
                    <a:solidFill>
                      <a:srgbClr val="3333FF"/>
                    </a:solidFill>
                  </a:tcPr>
                </a:tc>
                <a:tc>
                  <a:txBody>
                    <a:bodyPr/>
                    <a:lstStyle/>
                    <a:p>
                      <a:pPr marL="0" marR="0" indent="0" algn="ctr" fontAlgn="base" latinLnBrk="0">
                        <a:lnSpc>
                          <a:spcPts val="2000"/>
                        </a:lnSpc>
                        <a:spcBef>
                          <a:spcPts val="0"/>
                        </a:spcBef>
                        <a:spcAft>
                          <a:spcPts val="0"/>
                        </a:spcAft>
                      </a:pPr>
                      <a:r>
                        <a:rPr lang="en-US" sz="1400" b="1" kern="100" spc="-80" dirty="0">
                          <a:solidFill>
                            <a:schemeClr val="tx1">
                              <a:lumMod val="75000"/>
                            </a:schemeClr>
                          </a:solidFill>
                          <a:latin typeface="HY견고딕" pitchFamily="18" charset="-127"/>
                          <a:ea typeface="HY견고딕" pitchFamily="18" charset="-127"/>
                        </a:rPr>
                        <a:t>Raising: </a:t>
                      </a:r>
                      <a:r>
                        <a:rPr lang="en-US" sz="1400" b="1" kern="100" spc="-80" dirty="0">
                          <a:solidFill>
                            <a:srgbClr val="FF0000"/>
                          </a:solidFill>
                          <a:latin typeface="HY견고딕" pitchFamily="18" charset="-127"/>
                          <a:ea typeface="HY견고딕" pitchFamily="18" charset="-127"/>
                        </a:rPr>
                        <a:t>113,100 SDR,</a:t>
                      </a:r>
                      <a:r>
                        <a:rPr lang="en-US" sz="1400" b="1" kern="100" spc="-80" dirty="0">
                          <a:solidFill>
                            <a:schemeClr val="tx1">
                              <a:lumMod val="75000"/>
                            </a:schemeClr>
                          </a:solidFill>
                          <a:latin typeface="HY견고딕" pitchFamily="18" charset="-127"/>
                          <a:ea typeface="HY견고딕" pitchFamily="18" charset="-127"/>
                        </a:rPr>
                        <a:t> </a:t>
                      </a:r>
                      <a:r>
                        <a:rPr lang="en-US" sz="1400" b="1" kern="100" spc="0" dirty="0">
                          <a:solidFill>
                            <a:schemeClr val="tx1">
                              <a:lumMod val="75000"/>
                            </a:schemeClr>
                          </a:solidFill>
                          <a:latin typeface="HY견고딕" pitchFamily="18" charset="-127"/>
                          <a:ea typeface="HY견고딕" pitchFamily="18" charset="-127"/>
                        </a:rPr>
                        <a:t>Death or Injury </a:t>
                      </a:r>
                      <a:endParaRPr lang="en-US" sz="1400" b="1" kern="100" spc="0" dirty="0" smtClean="0">
                        <a:solidFill>
                          <a:schemeClr val="tx1">
                            <a:lumMod val="75000"/>
                          </a:schemeClr>
                        </a:solidFill>
                        <a:latin typeface="HY견고딕" pitchFamily="18" charset="-127"/>
                        <a:ea typeface="HY견고딕" pitchFamily="18" charset="-127"/>
                      </a:endParaRPr>
                    </a:p>
                    <a:p>
                      <a:pPr marL="0" marR="0" indent="0" algn="ctr" fontAlgn="base" latinLnBrk="0">
                        <a:lnSpc>
                          <a:spcPts val="2000"/>
                        </a:lnSpc>
                        <a:spcBef>
                          <a:spcPts val="0"/>
                        </a:spcBef>
                        <a:spcAft>
                          <a:spcPts val="0"/>
                        </a:spcAft>
                      </a:pPr>
                      <a:r>
                        <a:rPr lang="en-US" sz="1400" b="1" kern="100" spc="0" dirty="0" smtClean="0">
                          <a:solidFill>
                            <a:schemeClr val="tx1">
                              <a:lumMod val="75000"/>
                            </a:schemeClr>
                          </a:solidFill>
                          <a:latin typeface="HY견고딕" pitchFamily="18" charset="-127"/>
                          <a:ea typeface="HY견고딕" pitchFamily="18" charset="-127"/>
                        </a:rPr>
                        <a:t>Per </a:t>
                      </a:r>
                      <a:r>
                        <a:rPr lang="en-US" sz="1400" b="1" kern="100" spc="0" dirty="0">
                          <a:solidFill>
                            <a:schemeClr val="tx1">
                              <a:lumMod val="75000"/>
                            </a:schemeClr>
                          </a:solidFill>
                          <a:latin typeface="HY견고딕" pitchFamily="18" charset="-127"/>
                          <a:ea typeface="HY견고딕" pitchFamily="18" charset="-127"/>
                        </a:rPr>
                        <a:t>Passenger</a:t>
                      </a:r>
                    </a:p>
                  </a:txBody>
                  <a:tcPr marL="64770" marR="64770" marT="17907" marB="17907" anchor="ctr">
                    <a:solidFill>
                      <a:srgbClr val="3333FF"/>
                    </a:solidFill>
                  </a:tcPr>
                </a:tc>
              </a:tr>
              <a:tr h="951870">
                <a:tc>
                  <a:txBody>
                    <a:bodyPr/>
                    <a:lstStyle/>
                    <a:p>
                      <a:pPr marL="0" marR="0" indent="0" algn="ctr" fontAlgn="base" latinLnBrk="0">
                        <a:lnSpc>
                          <a:spcPts val="2000"/>
                        </a:lnSpc>
                        <a:spcBef>
                          <a:spcPts val="0"/>
                        </a:spcBef>
                        <a:spcAft>
                          <a:spcPts val="0"/>
                        </a:spcAft>
                      </a:pPr>
                      <a:r>
                        <a:rPr lang="en-US" sz="1400" b="1" kern="100" spc="0" baseline="0" dirty="0">
                          <a:solidFill>
                            <a:srgbClr val="FF0000"/>
                          </a:solidFill>
                          <a:latin typeface="HY견고딕" pitchFamily="18" charset="-127"/>
                          <a:ea typeface="HY견고딕" pitchFamily="18" charset="-127"/>
                        </a:rPr>
                        <a:t>17 SDR</a:t>
                      </a:r>
                      <a:r>
                        <a:rPr lang="en-US" sz="1400" b="1" kern="100" spc="0" baseline="0" dirty="0">
                          <a:solidFill>
                            <a:srgbClr val="FFFFFF"/>
                          </a:solidFill>
                          <a:latin typeface="HY견고딕" pitchFamily="18" charset="-127"/>
                          <a:ea typeface="HY견고딕" pitchFamily="18" charset="-127"/>
                        </a:rPr>
                        <a:t>: Destruction, Loss, Damage/Delay </a:t>
                      </a:r>
                    </a:p>
                    <a:p>
                      <a:pPr marL="0" marR="0" indent="0" algn="ctr" fontAlgn="base" latinLnBrk="0">
                        <a:lnSpc>
                          <a:spcPts val="2000"/>
                        </a:lnSpc>
                        <a:spcBef>
                          <a:spcPts val="0"/>
                        </a:spcBef>
                        <a:spcAft>
                          <a:spcPts val="0"/>
                        </a:spcAft>
                      </a:pPr>
                      <a:r>
                        <a:rPr lang="en-US" sz="1400" b="1" kern="100" spc="0" baseline="0" dirty="0">
                          <a:solidFill>
                            <a:srgbClr val="FFFFFF"/>
                          </a:solidFill>
                          <a:latin typeface="HY견고딕" pitchFamily="18" charset="-127"/>
                          <a:ea typeface="HY견고딕" pitchFamily="18" charset="-127"/>
                        </a:rPr>
                        <a:t>of Cargo Per 1㎏, Article 22,3 of the </a:t>
                      </a:r>
                    </a:p>
                    <a:p>
                      <a:pPr marL="0" marR="0" indent="0" algn="ctr" fontAlgn="base" latinLnBrk="0">
                        <a:lnSpc>
                          <a:spcPts val="2000"/>
                        </a:lnSpc>
                        <a:spcBef>
                          <a:spcPts val="0"/>
                        </a:spcBef>
                        <a:spcAft>
                          <a:spcPts val="0"/>
                        </a:spcAft>
                      </a:pPr>
                      <a:r>
                        <a:rPr lang="en-US" sz="1400" b="1" kern="100" spc="0" baseline="0" dirty="0">
                          <a:solidFill>
                            <a:srgbClr val="FFFFFF"/>
                          </a:solidFill>
                          <a:latin typeface="HY견고딕" pitchFamily="18" charset="-127"/>
                          <a:ea typeface="HY견고딕" pitchFamily="18" charset="-127"/>
                        </a:rPr>
                        <a:t>Montreal Convention of 1999 </a:t>
                      </a:r>
                    </a:p>
                  </a:txBody>
                  <a:tcPr marL="64770" marR="64770" marT="17907" marB="17907" anchor="ctr">
                    <a:solidFill>
                      <a:srgbClr val="3333FF"/>
                    </a:solidFill>
                  </a:tcPr>
                </a:tc>
                <a:tc>
                  <a:txBody>
                    <a:bodyPr/>
                    <a:lstStyle/>
                    <a:p>
                      <a:pPr marL="0" marR="0" indent="0" algn="ctr" fontAlgn="base" latinLnBrk="0">
                        <a:lnSpc>
                          <a:spcPts val="2000"/>
                        </a:lnSpc>
                        <a:spcBef>
                          <a:spcPts val="0"/>
                        </a:spcBef>
                        <a:spcAft>
                          <a:spcPts val="0"/>
                        </a:spcAft>
                      </a:pPr>
                      <a:r>
                        <a:rPr lang="en-US" sz="1400" b="1" kern="100" spc="0" baseline="0" dirty="0">
                          <a:solidFill>
                            <a:srgbClr val="FFFFFF"/>
                          </a:solidFill>
                          <a:latin typeface="HY견고딕" pitchFamily="18" charset="-127"/>
                          <a:ea typeface="HY견고딕" pitchFamily="18" charset="-127"/>
                        </a:rPr>
                        <a:t>Raising: </a:t>
                      </a:r>
                      <a:r>
                        <a:rPr lang="en-US" sz="1400" b="1" kern="100" spc="0" baseline="0" dirty="0">
                          <a:solidFill>
                            <a:srgbClr val="FF0000"/>
                          </a:solidFill>
                          <a:latin typeface="HY견고딕" pitchFamily="18" charset="-127"/>
                          <a:ea typeface="HY견고딕" pitchFamily="18" charset="-127"/>
                        </a:rPr>
                        <a:t>19 SDR, </a:t>
                      </a:r>
                      <a:r>
                        <a:rPr lang="en-US" sz="1400" b="1" kern="100" spc="0" baseline="0" dirty="0">
                          <a:solidFill>
                            <a:srgbClr val="FFFFFF"/>
                          </a:solidFill>
                          <a:latin typeface="HY견고딕" pitchFamily="18" charset="-127"/>
                          <a:ea typeface="HY견고딕" pitchFamily="18" charset="-127"/>
                        </a:rPr>
                        <a:t>Destruction, Loss, Damage/Delay of Cargo Per 1㎏</a:t>
                      </a:r>
                    </a:p>
                  </a:txBody>
                  <a:tcPr marL="64770" marR="64770" marT="17907" marB="17907" anchor="ctr">
                    <a:solidFill>
                      <a:srgbClr val="3333FF"/>
                    </a:solidFill>
                  </a:tcPr>
                </a:tc>
              </a:tr>
              <a:tr h="969658">
                <a:tc>
                  <a:txBody>
                    <a:bodyPr/>
                    <a:lstStyle/>
                    <a:p>
                      <a:pPr marL="0" marR="0" indent="0" algn="ctr" fontAlgn="base" latinLnBrk="0">
                        <a:lnSpc>
                          <a:spcPts val="2000"/>
                        </a:lnSpc>
                        <a:spcBef>
                          <a:spcPts val="0"/>
                        </a:spcBef>
                        <a:spcAft>
                          <a:spcPts val="0"/>
                        </a:spcAft>
                      </a:pPr>
                      <a:r>
                        <a:rPr lang="en-US" sz="1400" b="1" kern="100" spc="0" baseline="0" dirty="0">
                          <a:solidFill>
                            <a:srgbClr val="FF0000"/>
                          </a:solidFill>
                          <a:latin typeface="HY견고딕" pitchFamily="18" charset="-127"/>
                          <a:ea typeface="HY견고딕" pitchFamily="18" charset="-127"/>
                        </a:rPr>
                        <a:t>1,000 SDR: </a:t>
                      </a:r>
                      <a:r>
                        <a:rPr lang="en-US" sz="1400" b="1" kern="100" spc="0" baseline="0" dirty="0">
                          <a:solidFill>
                            <a:schemeClr val="tx1"/>
                          </a:solidFill>
                          <a:latin typeface="HY견고딕" pitchFamily="18" charset="-127"/>
                          <a:ea typeface="HY견고딕" pitchFamily="18" charset="-127"/>
                        </a:rPr>
                        <a:t>The Limited Indemnity of Baggage </a:t>
                      </a:r>
                      <a:endParaRPr lang="en-US" sz="1400" b="1" kern="100" spc="0" baseline="0" dirty="0" smtClean="0">
                        <a:solidFill>
                          <a:schemeClr val="tx1"/>
                        </a:solidFill>
                        <a:latin typeface="HY견고딕" pitchFamily="18" charset="-127"/>
                        <a:ea typeface="HY견고딕" pitchFamily="18" charset="-127"/>
                      </a:endParaRPr>
                    </a:p>
                    <a:p>
                      <a:pPr marL="0" marR="0" indent="0" algn="ctr" fontAlgn="base" latinLnBrk="0">
                        <a:lnSpc>
                          <a:spcPts val="2000"/>
                        </a:lnSpc>
                        <a:spcBef>
                          <a:spcPts val="0"/>
                        </a:spcBef>
                        <a:spcAft>
                          <a:spcPts val="0"/>
                        </a:spcAft>
                      </a:pPr>
                      <a:r>
                        <a:rPr lang="en-US" sz="1400" b="1" kern="100" spc="0" baseline="0" dirty="0" smtClean="0">
                          <a:solidFill>
                            <a:schemeClr val="tx1"/>
                          </a:solidFill>
                          <a:latin typeface="HY견고딕" pitchFamily="18" charset="-127"/>
                          <a:ea typeface="HY견고딕" pitchFamily="18" charset="-127"/>
                        </a:rPr>
                        <a:t>Per </a:t>
                      </a:r>
                      <a:r>
                        <a:rPr lang="en-US" sz="1400" b="1" kern="100" spc="0" baseline="0" dirty="0">
                          <a:solidFill>
                            <a:schemeClr val="tx1"/>
                          </a:solidFill>
                          <a:latin typeface="HY견고딕" pitchFamily="18" charset="-127"/>
                          <a:ea typeface="HY견고딕" pitchFamily="18" charset="-127"/>
                        </a:rPr>
                        <a:t>Passenger, Article 22, 2 of </a:t>
                      </a:r>
                    </a:p>
                    <a:p>
                      <a:pPr marL="0" marR="0" indent="0" algn="ctr" fontAlgn="base" latinLnBrk="0">
                        <a:lnSpc>
                          <a:spcPts val="2000"/>
                        </a:lnSpc>
                        <a:spcBef>
                          <a:spcPts val="0"/>
                        </a:spcBef>
                        <a:spcAft>
                          <a:spcPts val="0"/>
                        </a:spcAft>
                      </a:pPr>
                      <a:r>
                        <a:rPr lang="en-US" sz="1400" b="1" kern="100" spc="0" baseline="0" dirty="0">
                          <a:solidFill>
                            <a:schemeClr val="tx1"/>
                          </a:solidFill>
                          <a:latin typeface="HY견고딕" pitchFamily="18" charset="-127"/>
                          <a:ea typeface="HY견고딕" pitchFamily="18" charset="-127"/>
                        </a:rPr>
                        <a:t>the Montreal Convention of 1999 </a:t>
                      </a:r>
                    </a:p>
                  </a:txBody>
                  <a:tcPr marL="64770" marR="64770" marT="17907" marB="17907" anchor="ctr">
                    <a:solidFill>
                      <a:srgbClr val="3333FF"/>
                    </a:solidFill>
                  </a:tcPr>
                </a:tc>
                <a:tc>
                  <a:txBody>
                    <a:bodyPr/>
                    <a:lstStyle/>
                    <a:p>
                      <a:pPr marL="0" marR="0" indent="0" algn="ctr" fontAlgn="base" latinLnBrk="0">
                        <a:lnSpc>
                          <a:spcPts val="2000"/>
                        </a:lnSpc>
                        <a:spcBef>
                          <a:spcPts val="0"/>
                        </a:spcBef>
                        <a:spcAft>
                          <a:spcPts val="0"/>
                        </a:spcAft>
                      </a:pPr>
                      <a:r>
                        <a:rPr lang="en-US" sz="1400" b="1" kern="100" spc="0" baseline="0" dirty="0">
                          <a:solidFill>
                            <a:schemeClr val="tx1">
                              <a:lumMod val="90000"/>
                            </a:schemeClr>
                          </a:solidFill>
                          <a:latin typeface="HY견고딕" pitchFamily="18" charset="-127"/>
                          <a:ea typeface="HY견고딕" pitchFamily="18" charset="-127"/>
                        </a:rPr>
                        <a:t>Raising: </a:t>
                      </a:r>
                      <a:r>
                        <a:rPr lang="en-US" sz="1400" b="1" kern="100" spc="0" baseline="0" dirty="0">
                          <a:solidFill>
                            <a:srgbClr val="FF0000"/>
                          </a:solidFill>
                          <a:latin typeface="HY견고딕" pitchFamily="18" charset="-127"/>
                          <a:ea typeface="HY견고딕" pitchFamily="18" charset="-127"/>
                        </a:rPr>
                        <a:t>1,131 SDR</a:t>
                      </a:r>
                      <a:r>
                        <a:rPr lang="en-US" sz="1400" b="1" kern="100" spc="0" baseline="0" dirty="0">
                          <a:solidFill>
                            <a:schemeClr val="tx1">
                              <a:lumMod val="90000"/>
                            </a:schemeClr>
                          </a:solidFill>
                          <a:latin typeface="HY견고딕" pitchFamily="18" charset="-127"/>
                          <a:ea typeface="HY견고딕" pitchFamily="18" charset="-127"/>
                        </a:rPr>
                        <a:t>, The Limited </a:t>
                      </a:r>
                      <a:endParaRPr lang="en-US" sz="1400" b="1" kern="100" spc="0" baseline="0" dirty="0" smtClean="0">
                        <a:solidFill>
                          <a:schemeClr val="tx1">
                            <a:lumMod val="90000"/>
                          </a:schemeClr>
                        </a:solidFill>
                        <a:latin typeface="HY견고딕" pitchFamily="18" charset="-127"/>
                        <a:ea typeface="HY견고딕" pitchFamily="18" charset="-127"/>
                      </a:endParaRPr>
                    </a:p>
                    <a:p>
                      <a:pPr marL="0" marR="0" indent="0" algn="ctr" fontAlgn="base" latinLnBrk="0">
                        <a:lnSpc>
                          <a:spcPts val="2000"/>
                        </a:lnSpc>
                        <a:spcBef>
                          <a:spcPts val="0"/>
                        </a:spcBef>
                        <a:spcAft>
                          <a:spcPts val="0"/>
                        </a:spcAft>
                      </a:pPr>
                      <a:r>
                        <a:rPr lang="en-US" sz="1400" b="1" kern="100" spc="0" baseline="0" dirty="0" smtClean="0">
                          <a:solidFill>
                            <a:schemeClr val="tx1">
                              <a:lumMod val="90000"/>
                            </a:schemeClr>
                          </a:solidFill>
                          <a:latin typeface="HY견고딕" pitchFamily="18" charset="-127"/>
                          <a:ea typeface="HY견고딕" pitchFamily="18" charset="-127"/>
                        </a:rPr>
                        <a:t>Indemnity of </a:t>
                      </a:r>
                      <a:r>
                        <a:rPr lang="en-US" sz="1400" b="1" kern="100" spc="0" baseline="0" dirty="0">
                          <a:solidFill>
                            <a:schemeClr val="tx1">
                              <a:lumMod val="90000"/>
                            </a:schemeClr>
                          </a:solidFill>
                          <a:latin typeface="HY견고딕" pitchFamily="18" charset="-127"/>
                          <a:ea typeface="HY견고딕" pitchFamily="18" charset="-127"/>
                        </a:rPr>
                        <a:t>Baggage Per Passenger</a:t>
                      </a:r>
                    </a:p>
                  </a:txBody>
                  <a:tcPr marL="64770" marR="64770" marT="17907" marB="17907" anchor="ctr">
                    <a:solidFill>
                      <a:srgbClr val="3333FF"/>
                    </a:solidFill>
                  </a:tcPr>
                </a:tc>
              </a:tr>
              <a:tr h="1297670">
                <a:tc>
                  <a:txBody>
                    <a:bodyPr/>
                    <a:lstStyle/>
                    <a:p>
                      <a:pPr marL="0" marR="0" indent="0" algn="ctr" fontAlgn="base" latinLnBrk="0">
                        <a:lnSpc>
                          <a:spcPts val="2000"/>
                        </a:lnSpc>
                        <a:spcBef>
                          <a:spcPts val="0"/>
                        </a:spcBef>
                        <a:spcAft>
                          <a:spcPts val="0"/>
                        </a:spcAft>
                      </a:pPr>
                      <a:r>
                        <a:rPr lang="en-US" sz="1400" b="1" kern="100" spc="0" baseline="0" dirty="0">
                          <a:solidFill>
                            <a:srgbClr val="FF0000"/>
                          </a:solidFill>
                          <a:latin typeface="HY견고딕" pitchFamily="18" charset="-127"/>
                          <a:ea typeface="HY견고딕" pitchFamily="18" charset="-127"/>
                        </a:rPr>
                        <a:t>4,150 SDR</a:t>
                      </a:r>
                      <a:r>
                        <a:rPr lang="en-US" sz="1400" b="1" kern="100" spc="0" baseline="0" dirty="0">
                          <a:solidFill>
                            <a:srgbClr val="FFFFFF"/>
                          </a:solidFill>
                          <a:latin typeface="HY견고딕" pitchFamily="18" charset="-127"/>
                          <a:ea typeface="HY견고딕" pitchFamily="18" charset="-127"/>
                        </a:rPr>
                        <a:t>: Delay Per Passenger, </a:t>
                      </a:r>
                    </a:p>
                    <a:p>
                      <a:pPr marL="0" marR="0" indent="0" algn="ctr" fontAlgn="base" latinLnBrk="0">
                        <a:lnSpc>
                          <a:spcPts val="2000"/>
                        </a:lnSpc>
                        <a:spcBef>
                          <a:spcPts val="0"/>
                        </a:spcBef>
                        <a:spcAft>
                          <a:spcPts val="0"/>
                        </a:spcAft>
                      </a:pPr>
                      <a:r>
                        <a:rPr lang="en-US" sz="1400" b="1" kern="100" spc="0" baseline="0" dirty="0">
                          <a:solidFill>
                            <a:srgbClr val="FFFFFF"/>
                          </a:solidFill>
                          <a:latin typeface="HY견고딕" pitchFamily="18" charset="-127"/>
                          <a:ea typeface="HY견고딕" pitchFamily="18" charset="-127"/>
                        </a:rPr>
                        <a:t>Article 22, 1 of the Montreal </a:t>
                      </a:r>
                      <a:endParaRPr lang="en-US" sz="1400" b="1" kern="100" spc="0" baseline="0" dirty="0" smtClean="0">
                        <a:solidFill>
                          <a:srgbClr val="FFFFFF"/>
                        </a:solidFill>
                        <a:latin typeface="HY견고딕" pitchFamily="18" charset="-127"/>
                        <a:ea typeface="HY견고딕" pitchFamily="18" charset="-127"/>
                      </a:endParaRPr>
                    </a:p>
                    <a:p>
                      <a:pPr marL="0" marR="0" indent="0" algn="ctr" fontAlgn="base" latinLnBrk="0">
                        <a:lnSpc>
                          <a:spcPts val="2000"/>
                        </a:lnSpc>
                        <a:spcBef>
                          <a:spcPts val="0"/>
                        </a:spcBef>
                        <a:spcAft>
                          <a:spcPts val="0"/>
                        </a:spcAft>
                      </a:pPr>
                      <a:r>
                        <a:rPr lang="en-US" sz="1400" b="1" kern="100" spc="0" baseline="0" dirty="0" smtClean="0">
                          <a:solidFill>
                            <a:srgbClr val="FFFFFF"/>
                          </a:solidFill>
                          <a:latin typeface="HY견고딕" pitchFamily="18" charset="-127"/>
                          <a:ea typeface="HY견고딕" pitchFamily="18" charset="-127"/>
                        </a:rPr>
                        <a:t>Convention </a:t>
                      </a:r>
                      <a:r>
                        <a:rPr lang="en-US" sz="1400" b="1" kern="100" spc="0" baseline="0" dirty="0">
                          <a:solidFill>
                            <a:srgbClr val="FFFFFF"/>
                          </a:solidFill>
                          <a:latin typeface="HY견고딕" pitchFamily="18" charset="-127"/>
                          <a:ea typeface="HY견고딕" pitchFamily="18" charset="-127"/>
                        </a:rPr>
                        <a:t>of 1999</a:t>
                      </a:r>
                    </a:p>
                  </a:txBody>
                  <a:tcPr marL="64770" marR="64770" marT="17907" marB="17907" anchor="ctr">
                    <a:solidFill>
                      <a:srgbClr val="3333FF"/>
                    </a:solidFill>
                  </a:tcPr>
                </a:tc>
                <a:tc>
                  <a:txBody>
                    <a:bodyPr/>
                    <a:lstStyle/>
                    <a:p>
                      <a:pPr marL="0" marR="0" indent="0" algn="ctr" fontAlgn="base" latinLnBrk="0">
                        <a:lnSpc>
                          <a:spcPts val="2000"/>
                        </a:lnSpc>
                        <a:spcBef>
                          <a:spcPts val="0"/>
                        </a:spcBef>
                        <a:spcAft>
                          <a:spcPts val="0"/>
                        </a:spcAft>
                      </a:pPr>
                      <a:r>
                        <a:rPr lang="en-US" sz="1400" b="1" kern="100" spc="0" baseline="0" dirty="0">
                          <a:solidFill>
                            <a:srgbClr val="FFFFFF"/>
                          </a:solidFill>
                          <a:latin typeface="HY견고딕" pitchFamily="18" charset="-127"/>
                          <a:ea typeface="HY견고딕" pitchFamily="18" charset="-127"/>
                        </a:rPr>
                        <a:t>Raising: </a:t>
                      </a:r>
                      <a:r>
                        <a:rPr lang="en-US" sz="1400" b="1" kern="100" spc="0" baseline="0" dirty="0">
                          <a:solidFill>
                            <a:srgbClr val="FF0000"/>
                          </a:solidFill>
                          <a:latin typeface="HY견고딕" pitchFamily="18" charset="-127"/>
                          <a:ea typeface="HY견고딕" pitchFamily="18" charset="-127"/>
                        </a:rPr>
                        <a:t>4,694 SDR</a:t>
                      </a:r>
                      <a:r>
                        <a:rPr lang="en-US" sz="1400" b="1" kern="100" spc="0" baseline="0" dirty="0">
                          <a:solidFill>
                            <a:srgbClr val="FFFFFF"/>
                          </a:solidFill>
                          <a:latin typeface="HY견고딕" pitchFamily="18" charset="-127"/>
                          <a:ea typeface="HY견고딕" pitchFamily="18" charset="-127"/>
                        </a:rPr>
                        <a:t>, Delay Per</a:t>
                      </a:r>
                    </a:p>
                    <a:p>
                      <a:pPr marL="0" marR="0" indent="0" algn="ctr" fontAlgn="base" latinLnBrk="0">
                        <a:lnSpc>
                          <a:spcPts val="2000"/>
                        </a:lnSpc>
                        <a:spcBef>
                          <a:spcPts val="0"/>
                        </a:spcBef>
                        <a:spcAft>
                          <a:spcPts val="0"/>
                        </a:spcAft>
                      </a:pPr>
                      <a:r>
                        <a:rPr lang="en-US" sz="1400" b="1" kern="100" spc="0" baseline="0" dirty="0">
                          <a:solidFill>
                            <a:srgbClr val="FFFFFF"/>
                          </a:solidFill>
                          <a:latin typeface="HY견고딕" pitchFamily="18" charset="-127"/>
                          <a:ea typeface="HY견고딕" pitchFamily="18" charset="-127"/>
                        </a:rPr>
                        <a:t>Passenger, </a:t>
                      </a:r>
                    </a:p>
                  </a:txBody>
                  <a:tcPr marL="64770" marR="64770" marT="17907" marB="17907" anchor="ctr">
                    <a:solidFill>
                      <a:srgbClr val="3333FF"/>
                    </a:solidFill>
                  </a:tcPr>
                </a:tc>
              </a:tr>
            </a:tbl>
          </a:graphicData>
        </a:graphic>
      </p:graphicFrame>
      <p:sp>
        <p:nvSpPr>
          <p:cNvPr id="5" name="직사각형 4"/>
          <p:cNvSpPr/>
          <p:nvPr/>
        </p:nvSpPr>
        <p:spPr>
          <a:xfrm>
            <a:off x="0" y="0"/>
            <a:ext cx="9144000" cy="923330"/>
          </a:xfrm>
          <a:prstGeom prst="rect">
            <a:avLst/>
          </a:prstGeom>
          <a:solidFill>
            <a:schemeClr val="tx1">
              <a:lumMod val="75000"/>
            </a:schemeClr>
          </a:solidFill>
        </p:spPr>
        <p:txBody>
          <a:bodyPr wrap="square">
            <a:spAutoFit/>
          </a:bodyPr>
          <a:lstStyle/>
          <a:p>
            <a:pPr indent="127000" algn="ctr" latinLnBrk="1"/>
            <a:r>
              <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7. Air Carrier’s Liability under the 1999 Montreal Convention (8)</a:t>
            </a:r>
          </a:p>
          <a:p>
            <a:pPr indent="127000" algn="ctr" latinLnBrk="1"/>
            <a:r>
              <a:rPr kumimoji="1" lang="en-US" altLang="ko-KR" sz="1800" b="1"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r>
              <a:rPr kumimoji="1" lang="en-US" altLang="ko-KR" sz="1800"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(4)</a:t>
            </a:r>
            <a:r>
              <a:rPr kumimoji="1" lang="en-US" altLang="ko-KR" sz="1800" b="1" dirty="0" smtClean="0">
                <a:solidFill>
                  <a:schemeClr val="bg1"/>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 Raising for SDR amount of air compensation for damage (2)  </a:t>
            </a:r>
          </a:p>
          <a:p>
            <a:pPr indent="127000" algn="ctr" latinLnBrk="1"/>
            <a:r>
              <a:rPr kumimoji="1" lang="en-US" altLang="ko-KR" sz="1800" b="1" dirty="0" smtClean="0">
                <a:solidFill>
                  <a:srgbClr val="C0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January 1, 2010</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7</a:t>
            </a:fld>
            <a:endParaRPr lang="en-US" altLang="ko-KR"/>
          </a:p>
        </p:txBody>
      </p:sp>
      <p:pic>
        <p:nvPicPr>
          <p:cNvPr id="3" name="그림 2" descr="Weather map of Indonesia"/>
          <p:cNvPicPr/>
          <p:nvPr/>
        </p:nvPicPr>
        <p:blipFill>
          <a:blip r:embed="rId2" cstate="print"/>
          <a:srcRect/>
          <a:stretch>
            <a:fillRect/>
          </a:stretch>
        </p:blipFill>
        <p:spPr bwMode="auto">
          <a:xfrm>
            <a:off x="0" y="859536"/>
            <a:ext cx="9144000" cy="6120825"/>
          </a:xfrm>
          <a:prstGeom prst="rect">
            <a:avLst/>
          </a:prstGeom>
          <a:noFill/>
          <a:ln w="9525">
            <a:noFill/>
            <a:miter lim="800000"/>
            <a:headEnd/>
            <a:tailEnd/>
          </a:ln>
        </p:spPr>
      </p:pic>
      <p:sp>
        <p:nvSpPr>
          <p:cNvPr id="4" name="직사각형 3"/>
          <p:cNvSpPr/>
          <p:nvPr/>
        </p:nvSpPr>
        <p:spPr>
          <a:xfrm>
            <a:off x="0" y="0"/>
            <a:ext cx="9144000" cy="584775"/>
          </a:xfrm>
          <a:prstGeom prst="rect">
            <a:avLst/>
          </a:prstGeom>
        </p:spPr>
        <p:txBody>
          <a:bodyPr wrap="square">
            <a:spAutoFit/>
          </a:bodyPr>
          <a:lstStyle/>
          <a:p>
            <a:r>
              <a:rPr lang="en-US" altLang="ko-KR" dirty="0" smtClean="0">
                <a:solidFill>
                  <a:srgbClr val="FFFFFF"/>
                </a:solidFill>
                <a:latin typeface="HY견고딕" pitchFamily="18" charset="-127"/>
                <a:ea typeface="HY견고딕" pitchFamily="18" charset="-127"/>
              </a:rPr>
              <a:t>    </a:t>
            </a:r>
            <a:r>
              <a:rPr lang="en-US" altLang="ko-KR" sz="3200" dirty="0" smtClean="0">
                <a:solidFill>
                  <a:srgbClr val="FFFFFF"/>
                </a:solidFill>
                <a:latin typeface="HY견고딕" pitchFamily="18" charset="-127"/>
                <a:ea typeface="HY견고딕" pitchFamily="18" charset="-127"/>
              </a:rPr>
              <a:t>Bad </a:t>
            </a:r>
            <a:r>
              <a:rPr lang="en-US" altLang="ko-KR" b="1" dirty="0" smtClean="0">
                <a:solidFill>
                  <a:srgbClr val="FFFFFF"/>
                </a:solidFill>
                <a:latin typeface="HY견고딕" pitchFamily="18" charset="-127"/>
                <a:ea typeface="HY견고딕" pitchFamily="18" charset="-127"/>
              </a:rPr>
              <a:t>Weather </a:t>
            </a:r>
            <a:r>
              <a:rPr lang="en-US" altLang="ko-KR" b="1" dirty="0" smtClean="0">
                <a:solidFill>
                  <a:srgbClr val="FFFFFF"/>
                </a:solidFill>
              </a:rPr>
              <a:t>on the day Flight QZ8501 disappeared</a:t>
            </a:r>
            <a:endParaRPr lang="ko-KR" altLang="en-US" b="1" dirty="0">
              <a:solidFill>
                <a:srgbClr val="FFFFFF"/>
              </a:solidFill>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3A17EEEA-FC89-4CB4-A150-36B59B62F1DC}" type="slidenum">
              <a:rPr lang="en-US" altLang="ko-KR" smtClean="0"/>
              <a:pPr>
                <a:defRPr/>
              </a:pPr>
              <a:t>70</a:t>
            </a:fld>
            <a:endParaRPr lang="en-US" altLang="ko-KR"/>
          </a:p>
        </p:txBody>
      </p:sp>
      <p:sp>
        <p:nvSpPr>
          <p:cNvPr id="3" name="직사각형 2"/>
          <p:cNvSpPr/>
          <p:nvPr/>
        </p:nvSpPr>
        <p:spPr>
          <a:xfrm>
            <a:off x="2" y="769441"/>
            <a:ext cx="9144000" cy="6186309"/>
          </a:xfrm>
          <a:prstGeom prst="rect">
            <a:avLst/>
          </a:prstGeom>
          <a:solidFill>
            <a:srgbClr val="FFFFFF"/>
          </a:solidFill>
        </p:spPr>
        <p:txBody>
          <a:bodyPr wrap="square">
            <a:spAutoFit/>
          </a:bodyPr>
          <a:lstStyle/>
          <a:p>
            <a:pPr>
              <a:defRPr/>
            </a:pPr>
            <a:endParaRPr lang="en-US" sz="1800" dirty="0">
              <a:solidFill>
                <a:schemeClr val="accent6">
                  <a:lumMod val="75000"/>
                </a:schemeClr>
              </a:solidFill>
            </a:endParaRPr>
          </a:p>
          <a:p>
            <a:pPr>
              <a:defRPr/>
            </a:pPr>
            <a:r>
              <a:rPr lang="en-US" sz="1800" dirty="0">
                <a:solidFill>
                  <a:schemeClr val="accent6">
                    <a:lumMod val="75000"/>
                  </a:schemeClr>
                </a:solidFill>
              </a:rPr>
              <a:t>   </a:t>
            </a:r>
            <a:r>
              <a:rPr lang="en-US" sz="1800" dirty="0">
                <a:solidFill>
                  <a:schemeClr val="accent6">
                    <a:lumMod val="75000"/>
                  </a:schemeClr>
                </a:solidFill>
                <a:sym typeface="Wingdings"/>
              </a:rPr>
              <a:t> </a:t>
            </a:r>
            <a:r>
              <a:rPr lang="en-US" sz="1800" b="1" dirty="0">
                <a:solidFill>
                  <a:schemeClr val="accent6">
                    <a:lumMod val="75000"/>
                  </a:schemeClr>
                </a:solidFill>
                <a:latin typeface="HY견고딕" pitchFamily="18" charset="-127"/>
                <a:ea typeface="HY견고딕" pitchFamily="18" charset="-127"/>
              </a:rPr>
              <a:t>Although Germany have not ratified “</a:t>
            </a:r>
            <a:r>
              <a:rPr lang="en-US" sz="1800" b="1" dirty="0">
                <a:solidFill>
                  <a:srgbClr val="FF0000"/>
                </a:solidFill>
                <a:latin typeface="HY견고딕" pitchFamily="18" charset="-127"/>
                <a:ea typeface="HY견고딕" pitchFamily="18" charset="-127"/>
              </a:rPr>
              <a:t>the Unlawful Interference　</a:t>
            </a:r>
          </a:p>
          <a:p>
            <a:pPr>
              <a:defRPr/>
            </a:pPr>
            <a:r>
              <a:rPr lang="en-US" sz="1800" b="1" dirty="0">
                <a:solidFill>
                  <a:srgbClr val="FF0000"/>
                </a:solidFill>
                <a:latin typeface="HY견고딕" pitchFamily="18" charset="-127"/>
                <a:ea typeface="HY견고딕" pitchFamily="18" charset="-127"/>
              </a:rPr>
              <a:t>      Convention of 2009”</a:t>
            </a:r>
            <a:r>
              <a:rPr lang="en-US" sz="1800" b="1" dirty="0">
                <a:solidFill>
                  <a:schemeClr val="accent6">
                    <a:lumMod val="75000"/>
                  </a:schemeClr>
                </a:solidFill>
                <a:latin typeface="HY견고딕" pitchFamily="18" charset="-127"/>
                <a:ea typeface="HY견고딕" pitchFamily="18" charset="-127"/>
              </a:rPr>
              <a:t> until now, but Germany has revised the </a:t>
            </a:r>
          </a:p>
          <a:p>
            <a:pPr>
              <a:defRPr/>
            </a:pPr>
            <a:r>
              <a:rPr lang="en-US" sz="1800" b="1" dirty="0">
                <a:solidFill>
                  <a:schemeClr val="accent6">
                    <a:lumMod val="75000"/>
                  </a:schemeClr>
                </a:solidFill>
                <a:latin typeface="HY견고딕" pitchFamily="18" charset="-127"/>
                <a:ea typeface="HY견고딕" pitchFamily="18" charset="-127"/>
              </a:rPr>
              <a:t>      German Air Transport Act (</a:t>
            </a:r>
            <a:r>
              <a:rPr lang="en-US" sz="1800" b="1" dirty="0" err="1">
                <a:solidFill>
                  <a:schemeClr val="accent6">
                    <a:lumMod val="75000"/>
                  </a:schemeClr>
                </a:solidFill>
                <a:latin typeface="HY견고딕" pitchFamily="18" charset="-127"/>
                <a:ea typeface="HY견고딕" pitchFamily="18" charset="-127"/>
              </a:rPr>
              <a:t>Luftverkehrsgesetz</a:t>
            </a:r>
            <a:r>
              <a:rPr lang="en-US" sz="1800" b="1" dirty="0">
                <a:solidFill>
                  <a:schemeClr val="accent6">
                    <a:lumMod val="75000"/>
                  </a:schemeClr>
                </a:solidFill>
                <a:latin typeface="HY견고딕" pitchFamily="18" charset="-127"/>
                <a:ea typeface="HY견고딕" pitchFamily="18" charset="-127"/>
              </a:rPr>
              <a:t>) on August 5, 2012 </a:t>
            </a:r>
          </a:p>
          <a:p>
            <a:pPr>
              <a:defRPr/>
            </a:pPr>
            <a:r>
              <a:rPr lang="en-US" sz="1800" b="1" dirty="0">
                <a:solidFill>
                  <a:schemeClr val="accent6">
                    <a:lumMod val="75000"/>
                  </a:schemeClr>
                </a:solidFill>
                <a:latin typeface="HY견고딕" pitchFamily="18" charset="-127"/>
                <a:ea typeface="HY견고딕" pitchFamily="18" charset="-127"/>
              </a:rPr>
              <a:t>      in order to protect the victims caused by the sudden aircraft crash </a:t>
            </a:r>
          </a:p>
          <a:p>
            <a:pPr>
              <a:defRPr/>
            </a:pPr>
            <a:r>
              <a:rPr lang="en-US" sz="1800" b="1" dirty="0">
                <a:solidFill>
                  <a:schemeClr val="accent6">
                    <a:lumMod val="75000"/>
                  </a:schemeClr>
                </a:solidFill>
                <a:latin typeface="HY견고딕" pitchFamily="18" charset="-127"/>
                <a:ea typeface="HY견고딕" pitchFamily="18" charset="-127"/>
              </a:rPr>
              <a:t>      etc. </a:t>
            </a:r>
          </a:p>
          <a:p>
            <a:pPr>
              <a:defRPr/>
            </a:pPr>
            <a:r>
              <a:rPr lang="en-US" sz="1800" b="1" dirty="0">
                <a:latin typeface="HY견고딕" pitchFamily="18" charset="-127"/>
                <a:ea typeface="HY견고딕" pitchFamily="18" charset="-127"/>
              </a:rPr>
              <a:t> </a:t>
            </a:r>
            <a:r>
              <a:rPr lang="en-US" sz="1800" b="1" dirty="0">
                <a:solidFill>
                  <a:srgbClr val="C00000"/>
                </a:solidFill>
                <a:latin typeface="HY견고딕" pitchFamily="18" charset="-127"/>
                <a:ea typeface="HY견고딕" pitchFamily="18" charset="-127"/>
              </a:rPr>
              <a:t> </a:t>
            </a:r>
            <a:r>
              <a:rPr lang="en-US" sz="1800" dirty="0">
                <a:solidFill>
                  <a:srgbClr val="C00000"/>
                </a:solidFill>
                <a:sym typeface="Wingdings"/>
              </a:rPr>
              <a:t></a:t>
            </a:r>
            <a:r>
              <a:rPr lang="en-US" sz="1800" b="1" dirty="0">
                <a:solidFill>
                  <a:srgbClr val="C00000"/>
                </a:solidFill>
                <a:latin typeface="HY견고딕" pitchFamily="18" charset="-127"/>
                <a:ea typeface="HY견고딕" pitchFamily="18" charset="-127"/>
              </a:rPr>
              <a:t>  According to the article 45 of the 2012 </a:t>
            </a:r>
            <a:r>
              <a:rPr lang="ko-KR" altLang="en-US" sz="1800" b="1" dirty="0">
                <a:solidFill>
                  <a:srgbClr val="C00000"/>
                </a:solidFill>
                <a:latin typeface="한양해서" pitchFamily="18" charset="-127"/>
                <a:ea typeface="한양해서" pitchFamily="18" charset="-127"/>
                <a:cs typeface="함초롬바탕" pitchFamily="18" charset="-127"/>
              </a:rPr>
              <a:t>德</a:t>
            </a:r>
            <a:r>
              <a:rPr lang="zh-CN" altLang="en-US" sz="1800" b="1" dirty="0">
                <a:solidFill>
                  <a:srgbClr val="C00000"/>
                </a:solidFill>
                <a:latin typeface="한양해서" pitchFamily="18" charset="-127"/>
                <a:ea typeface="한양해서" pitchFamily="18" charset="-127"/>
              </a:rPr>
              <a:t>国</a:t>
            </a:r>
            <a:r>
              <a:rPr lang="ko-KR" altLang="en-US" sz="1800" b="1" dirty="0" err="1">
                <a:solidFill>
                  <a:srgbClr val="C00000"/>
                </a:solidFill>
                <a:effectLst>
                  <a:outerShdw blurRad="38100" dist="38100" dir="2700000" algn="tl">
                    <a:srgbClr val="000000">
                      <a:alpha val="43137"/>
                    </a:srgbClr>
                  </a:outerShdw>
                </a:effectLst>
                <a:latin typeface="한양해서" pitchFamily="18" charset="-127"/>
                <a:ea typeface="한양해서" pitchFamily="18" charset="-127"/>
              </a:rPr>
              <a:t>修订</a:t>
            </a:r>
            <a:r>
              <a:rPr lang="ko-KR" altLang="en-US" sz="1800" b="1" dirty="0" err="1">
                <a:solidFill>
                  <a:srgbClr val="C00000"/>
                </a:solidFill>
                <a:latin typeface="한양해서" pitchFamily="18" charset="-127"/>
                <a:ea typeface="한양해서" pitchFamily="18" charset="-127"/>
              </a:rPr>
              <a:t>航空运送法</a:t>
            </a:r>
            <a:r>
              <a:rPr lang="en-US" sz="1800" b="1" dirty="0">
                <a:solidFill>
                  <a:srgbClr val="C00000"/>
                </a:solidFill>
                <a:latin typeface="한양해서" pitchFamily="18" charset="-127"/>
                <a:ea typeface="한양해서" pitchFamily="18" charset="-127"/>
              </a:rPr>
              <a:t> </a:t>
            </a:r>
            <a:r>
              <a:rPr lang="en-US" sz="1800" b="1" dirty="0">
                <a:solidFill>
                  <a:srgbClr val="C00000"/>
                </a:solidFill>
                <a:latin typeface="HY견고딕" pitchFamily="18" charset="-127"/>
                <a:ea typeface="HY견고딕" pitchFamily="18" charset="-127"/>
              </a:rPr>
              <a:t>, the sum of </a:t>
            </a:r>
          </a:p>
          <a:p>
            <a:pPr>
              <a:defRPr/>
            </a:pPr>
            <a:r>
              <a:rPr lang="en-US" sz="1800" b="1" dirty="0">
                <a:solidFill>
                  <a:srgbClr val="C00000"/>
                </a:solidFill>
                <a:latin typeface="HY견고딕" pitchFamily="18" charset="-127"/>
                <a:ea typeface="HY견고딕" pitchFamily="18" charset="-127"/>
              </a:rPr>
              <a:t>      the limited compensation for damage per passenger was raised from </a:t>
            </a:r>
          </a:p>
          <a:p>
            <a:pPr>
              <a:defRPr/>
            </a:pPr>
            <a:r>
              <a:rPr lang="en-US" sz="1800" b="1" dirty="0">
                <a:solidFill>
                  <a:srgbClr val="C00000"/>
                </a:solidFill>
                <a:latin typeface="HY견고딕" pitchFamily="18" charset="-127"/>
                <a:ea typeface="HY견고딕" pitchFamily="18" charset="-127"/>
              </a:rPr>
              <a:t>      100,000 unit of account (</a:t>
            </a:r>
            <a:r>
              <a:rPr lang="en-US" sz="1800" b="1" dirty="0" err="1">
                <a:solidFill>
                  <a:srgbClr val="C00000"/>
                </a:solidFill>
                <a:latin typeface="HY견고딕" pitchFamily="18" charset="-127"/>
                <a:ea typeface="HY견고딕" pitchFamily="18" charset="-127"/>
              </a:rPr>
              <a:t>Rechnungseinheiten</a:t>
            </a:r>
            <a:r>
              <a:rPr lang="en-US" sz="1800" b="1" dirty="0">
                <a:solidFill>
                  <a:srgbClr val="C00000"/>
                </a:solidFill>
                <a:latin typeface="HY견고딕" pitchFamily="18" charset="-127"/>
                <a:ea typeface="HY견고딕" pitchFamily="18" charset="-127"/>
              </a:rPr>
              <a:t>) to 113,000 unit of </a:t>
            </a:r>
          </a:p>
          <a:p>
            <a:pPr>
              <a:defRPr/>
            </a:pPr>
            <a:r>
              <a:rPr lang="en-US" sz="1800" b="1" dirty="0">
                <a:solidFill>
                  <a:srgbClr val="C00000"/>
                </a:solidFill>
                <a:latin typeface="HY견고딕" pitchFamily="18" charset="-127"/>
                <a:ea typeface="HY견고딕" pitchFamily="18" charset="-127"/>
              </a:rPr>
              <a:t>      account such as the said table. </a:t>
            </a:r>
          </a:p>
          <a:p>
            <a:pPr>
              <a:defRPr/>
            </a:pPr>
            <a:r>
              <a:rPr lang="en-US" sz="1800" b="1" dirty="0">
                <a:solidFill>
                  <a:srgbClr val="C00000"/>
                </a:solidFill>
                <a:latin typeface="HY견고딕" pitchFamily="18" charset="-127"/>
                <a:ea typeface="HY견고딕" pitchFamily="18" charset="-127"/>
              </a:rPr>
              <a:t>  </a:t>
            </a:r>
          </a:p>
          <a:p>
            <a:pPr>
              <a:defRPr/>
            </a:pPr>
            <a:r>
              <a:rPr lang="en-US" sz="1800" b="1" dirty="0">
                <a:solidFill>
                  <a:srgbClr val="0000FF"/>
                </a:solidFill>
                <a:latin typeface="HY견고딕" pitchFamily="18" charset="-127"/>
                <a:ea typeface="HY견고딕" pitchFamily="18" charset="-127"/>
              </a:rPr>
              <a:t>  </a:t>
            </a:r>
            <a:r>
              <a:rPr lang="en-US" sz="1800" dirty="0">
                <a:solidFill>
                  <a:srgbClr val="0000FF"/>
                </a:solidFill>
                <a:sym typeface="Wingdings"/>
              </a:rPr>
              <a:t></a:t>
            </a:r>
            <a:r>
              <a:rPr lang="en-US" sz="1800" b="1" dirty="0">
                <a:solidFill>
                  <a:srgbClr val="0000FF"/>
                </a:solidFill>
                <a:latin typeface="HY견고딕" pitchFamily="18" charset="-127"/>
                <a:ea typeface="HY견고딕" pitchFamily="18" charset="-127"/>
              </a:rPr>
              <a:t>  As </a:t>
            </a:r>
            <a:r>
              <a:rPr lang="en-US" sz="1800" b="1" dirty="0" smtClean="0">
                <a:solidFill>
                  <a:srgbClr val="0000FF"/>
                </a:solidFill>
                <a:latin typeface="HY견고딕" pitchFamily="18" charset="-127"/>
                <a:ea typeface="HY견고딕" pitchFamily="18" charset="-127"/>
              </a:rPr>
              <a:t>China and South </a:t>
            </a:r>
            <a:r>
              <a:rPr lang="en-US" sz="1800" b="1" dirty="0">
                <a:solidFill>
                  <a:srgbClr val="0000FF"/>
                </a:solidFill>
                <a:latin typeface="HY견고딕" pitchFamily="18" charset="-127"/>
                <a:ea typeface="HY견고딕" pitchFamily="18" charset="-127"/>
              </a:rPr>
              <a:t>Korea is </a:t>
            </a:r>
            <a:r>
              <a:rPr lang="en-US" sz="1800" b="1" dirty="0" smtClean="0">
                <a:solidFill>
                  <a:srgbClr val="0000FF"/>
                </a:solidFill>
                <a:latin typeface="HY견고딕" pitchFamily="18" charset="-127"/>
                <a:ea typeface="HY견고딕" pitchFamily="18" charset="-127"/>
              </a:rPr>
              <a:t>member states of </a:t>
            </a:r>
            <a:r>
              <a:rPr lang="en-US" sz="1800" b="1" dirty="0">
                <a:solidFill>
                  <a:srgbClr val="0000FF"/>
                </a:solidFill>
                <a:latin typeface="HY견고딕" pitchFamily="18" charset="-127"/>
                <a:ea typeface="HY견고딕" pitchFamily="18" charset="-127"/>
              </a:rPr>
              <a:t>the </a:t>
            </a:r>
            <a:r>
              <a:rPr lang="en-US" sz="1800" b="1" dirty="0" smtClean="0">
                <a:solidFill>
                  <a:srgbClr val="0000FF"/>
                </a:solidFill>
                <a:latin typeface="HY견고딕" pitchFamily="18" charset="-127"/>
                <a:ea typeface="HY견고딕" pitchFamily="18" charset="-127"/>
              </a:rPr>
              <a:t>1999 Montreal </a:t>
            </a:r>
          </a:p>
          <a:p>
            <a:pPr>
              <a:defRPr/>
            </a:pPr>
            <a:r>
              <a:rPr lang="en-US" sz="1800" b="1" dirty="0">
                <a:solidFill>
                  <a:srgbClr val="0000FF"/>
                </a:solidFill>
                <a:latin typeface="HY견고딕" pitchFamily="18" charset="-127"/>
                <a:ea typeface="HY견고딕" pitchFamily="18" charset="-127"/>
              </a:rPr>
              <a:t> </a:t>
            </a:r>
            <a:r>
              <a:rPr lang="en-US" sz="1800" b="1" dirty="0" smtClean="0">
                <a:solidFill>
                  <a:srgbClr val="0000FF"/>
                </a:solidFill>
                <a:latin typeface="HY견고딕" pitchFamily="18" charset="-127"/>
                <a:ea typeface="HY견고딕" pitchFamily="18" charset="-127"/>
              </a:rPr>
              <a:t>     Convention, so </a:t>
            </a:r>
            <a:r>
              <a:rPr lang="en-US" sz="1800" b="1" dirty="0">
                <a:solidFill>
                  <a:srgbClr val="0000FF"/>
                </a:solidFill>
                <a:latin typeface="HY견고딕" pitchFamily="18" charset="-127"/>
                <a:ea typeface="HY견고딕" pitchFamily="18" charset="-127"/>
              </a:rPr>
              <a:t>it would be most desirable that when </a:t>
            </a:r>
            <a:r>
              <a:rPr lang="en-US" sz="1800" b="1" dirty="0" smtClean="0">
                <a:solidFill>
                  <a:srgbClr val="0000FF"/>
                </a:solidFill>
                <a:latin typeface="HY견고딕" pitchFamily="18" charset="-127"/>
                <a:ea typeface="HY견고딕" pitchFamily="18" charset="-127"/>
              </a:rPr>
              <a:t>China and </a:t>
            </a:r>
          </a:p>
          <a:p>
            <a:pPr>
              <a:defRPr/>
            </a:pPr>
            <a:r>
              <a:rPr lang="en-US" sz="1800" b="1" dirty="0">
                <a:solidFill>
                  <a:srgbClr val="0000FF"/>
                </a:solidFill>
                <a:latin typeface="HY견고딕" pitchFamily="18" charset="-127"/>
                <a:ea typeface="HY견고딕" pitchFamily="18" charset="-127"/>
              </a:rPr>
              <a:t> </a:t>
            </a:r>
            <a:r>
              <a:rPr lang="en-US" sz="1800" b="1" dirty="0" smtClean="0">
                <a:solidFill>
                  <a:srgbClr val="0000FF"/>
                </a:solidFill>
                <a:latin typeface="HY견고딕" pitchFamily="18" charset="-127"/>
                <a:ea typeface="HY견고딕" pitchFamily="18" charset="-127"/>
              </a:rPr>
              <a:t>     South </a:t>
            </a:r>
            <a:r>
              <a:rPr lang="en-US" sz="1800" b="1" dirty="0">
                <a:solidFill>
                  <a:srgbClr val="0000FF"/>
                </a:solidFill>
                <a:latin typeface="HY견고딕" pitchFamily="18" charset="-127"/>
                <a:ea typeface="HY견고딕" pitchFamily="18" charset="-127"/>
              </a:rPr>
              <a:t>Korean Commercial </a:t>
            </a:r>
            <a:r>
              <a:rPr lang="en-US" sz="1800" b="1" dirty="0" smtClean="0">
                <a:solidFill>
                  <a:srgbClr val="0000FF"/>
                </a:solidFill>
                <a:latin typeface="HY견고딕" pitchFamily="18" charset="-127"/>
                <a:ea typeface="HY견고딕" pitchFamily="18" charset="-127"/>
              </a:rPr>
              <a:t>Code including air transport law</a:t>
            </a:r>
          </a:p>
          <a:p>
            <a:pPr>
              <a:defRPr/>
            </a:pPr>
            <a:r>
              <a:rPr lang="en-US" sz="1800" b="1" dirty="0" smtClean="0">
                <a:solidFill>
                  <a:srgbClr val="0000FF"/>
                </a:solidFill>
                <a:latin typeface="HY견고딕" pitchFamily="18" charset="-127"/>
                <a:ea typeface="HY견고딕" pitchFamily="18" charset="-127"/>
              </a:rPr>
              <a:t>      will </a:t>
            </a:r>
            <a:r>
              <a:rPr lang="en-US" sz="1800" b="1" dirty="0">
                <a:solidFill>
                  <a:srgbClr val="0000FF"/>
                </a:solidFill>
                <a:latin typeface="HY견고딕" pitchFamily="18" charset="-127"/>
                <a:ea typeface="HY견고딕" pitchFamily="18" charset="-127"/>
              </a:rPr>
              <a:t>be amended again in the near future, it should be raised </a:t>
            </a:r>
          </a:p>
          <a:p>
            <a:pPr>
              <a:defRPr/>
            </a:pPr>
            <a:r>
              <a:rPr lang="en-US" sz="1800" b="1" dirty="0">
                <a:solidFill>
                  <a:srgbClr val="0000FF"/>
                </a:solidFill>
                <a:latin typeface="HY견고딕" pitchFamily="18" charset="-127"/>
                <a:ea typeface="HY견고딕" pitchFamily="18" charset="-127"/>
              </a:rPr>
              <a:t>      the sum of the limited compensation for the personal and property </a:t>
            </a:r>
          </a:p>
          <a:p>
            <a:pPr>
              <a:defRPr/>
            </a:pPr>
            <a:r>
              <a:rPr lang="en-US" sz="1800" b="1" dirty="0">
                <a:solidFill>
                  <a:srgbClr val="0000FF"/>
                </a:solidFill>
                <a:latin typeface="HY견고딕" pitchFamily="18" charset="-127"/>
                <a:ea typeface="HY견고딕" pitchFamily="18" charset="-127"/>
              </a:rPr>
              <a:t>      damage caused by the air crash in order to protect the South Korean </a:t>
            </a:r>
          </a:p>
          <a:p>
            <a:pPr>
              <a:defRPr/>
            </a:pPr>
            <a:r>
              <a:rPr lang="en-US" sz="1800" b="1" dirty="0">
                <a:solidFill>
                  <a:srgbClr val="0000FF"/>
                </a:solidFill>
                <a:latin typeface="HY견고딕" pitchFamily="18" charset="-127"/>
                <a:ea typeface="HY견고딕" pitchFamily="18" charset="-127"/>
              </a:rPr>
              <a:t>      passengers or owners of baggage or cargo such as the said table of </a:t>
            </a:r>
          </a:p>
          <a:p>
            <a:pPr>
              <a:defRPr/>
            </a:pPr>
            <a:r>
              <a:rPr lang="en-US" sz="1800" b="1" dirty="0">
                <a:solidFill>
                  <a:srgbClr val="0000FF"/>
                </a:solidFill>
                <a:latin typeface="HY견고딕" pitchFamily="18" charset="-127"/>
                <a:ea typeface="HY견고딕" pitchFamily="18" charset="-127"/>
              </a:rPr>
              <a:t>      comparison with the sum of the limited compensation for damage of </a:t>
            </a:r>
          </a:p>
          <a:p>
            <a:pPr>
              <a:defRPr/>
            </a:pPr>
            <a:r>
              <a:rPr lang="en-US" sz="1800" b="1" dirty="0">
                <a:solidFill>
                  <a:srgbClr val="0000FF"/>
                </a:solidFill>
                <a:latin typeface="HY견고딕" pitchFamily="18" charset="-127"/>
                <a:ea typeface="HY견고딕" pitchFamily="18" charset="-127"/>
              </a:rPr>
              <a:t>      the international air carrier</a:t>
            </a:r>
            <a:r>
              <a:rPr lang="en-US" sz="1800" b="1" dirty="0" smtClean="0">
                <a:solidFill>
                  <a:srgbClr val="0000FF"/>
                </a:solidFill>
                <a:latin typeface="HY견고딕" pitchFamily="18" charset="-127"/>
                <a:ea typeface="HY견고딕" pitchFamily="18" charset="-127"/>
              </a:rPr>
              <a:t>.</a:t>
            </a:r>
          </a:p>
          <a:p>
            <a:pPr>
              <a:defRPr/>
            </a:pPr>
            <a:endParaRPr lang="en-US" sz="1800" b="1" dirty="0">
              <a:solidFill>
                <a:srgbClr val="0000FF"/>
              </a:solidFill>
              <a:latin typeface="HY견고딕" pitchFamily="18" charset="-127"/>
              <a:ea typeface="HY견고딕" pitchFamily="18" charset="-127"/>
            </a:endParaRPr>
          </a:p>
          <a:p>
            <a:pPr>
              <a:defRPr/>
            </a:pPr>
            <a:endParaRPr lang="en-US" sz="1800" b="1" dirty="0">
              <a:solidFill>
                <a:srgbClr val="0000FF"/>
              </a:solidFill>
              <a:latin typeface="HY견고딕" pitchFamily="18" charset="-127"/>
              <a:ea typeface="HY견고딕" pitchFamily="18" charset="-127"/>
            </a:endParaRPr>
          </a:p>
        </p:txBody>
      </p:sp>
      <p:sp>
        <p:nvSpPr>
          <p:cNvPr id="4" name="직사각형 3"/>
          <p:cNvSpPr/>
          <p:nvPr/>
        </p:nvSpPr>
        <p:spPr>
          <a:xfrm>
            <a:off x="2" y="0"/>
            <a:ext cx="9143999" cy="738664"/>
          </a:xfrm>
          <a:prstGeom prst="rect">
            <a:avLst/>
          </a:prstGeom>
          <a:solidFill>
            <a:srgbClr val="FFFF00"/>
          </a:solidFill>
          <a:ln>
            <a:solidFill>
              <a:schemeClr val="accent1"/>
            </a:solidFill>
          </a:ln>
        </p:spPr>
        <p:txBody>
          <a:bodyPr wrap="square">
            <a:spAutoFit/>
          </a:bodyPr>
          <a:lstStyle/>
          <a:p>
            <a:pPr indent="127000" algn="just" latinLnBrk="1"/>
            <a:r>
              <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7. Air Carrier’s Liability under the 1999 Montreal Convention (9) </a:t>
            </a:r>
            <a:r>
              <a:rPr kumimoji="1" lang="en-US" altLang="ko-KR" sz="18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p>
          <a:p>
            <a:pPr lvl="0" indent="127000" algn="just" latinLnBrk="1"/>
            <a:r>
              <a:rPr kumimoji="1" lang="en-US" altLang="ko-KR"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    </a:t>
            </a:r>
            <a:r>
              <a:rPr kumimoji="1" lang="en-US" altLang="ko-KR" sz="18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Raising for SDR amount of air compensation for damage (3) </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71</a:t>
            </a:fld>
            <a:endParaRPr lang="en-US" altLang="ko-KR"/>
          </a:p>
        </p:txBody>
      </p:sp>
      <p:sp>
        <p:nvSpPr>
          <p:cNvPr id="5121" name="Rectangle 1"/>
          <p:cNvSpPr>
            <a:spLocks noChangeArrowheads="1"/>
          </p:cNvSpPr>
          <p:nvPr/>
        </p:nvSpPr>
        <p:spPr bwMode="auto">
          <a:xfrm>
            <a:off x="0" y="0"/>
            <a:ext cx="9144000" cy="667875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ko-KR" sz="1000" b="0" i="0" u="none" strike="noStrike" cap="none" normalizeH="0" baseline="0" dirty="0" smtClean="0">
                <a:ln>
                  <a:noFill/>
                </a:ln>
                <a:solidFill>
                  <a:srgbClr val="000000"/>
                </a:solidFill>
                <a:effectLst/>
                <a:latin typeface="Arial"/>
                <a:ea typeface="굴림" pitchFamily="50" charset="-127"/>
                <a:cs typeface="굴림" pitchFamily="50" charset="-127"/>
              </a:rPr>
              <a:t> </a:t>
            </a:r>
            <a:r>
              <a:rPr kumimoji="1" lang="ko-KR" altLang="ko-KR" sz="1000" b="1"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altLang="ko-KR" sz="900" b="1"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rgbClr val="000000"/>
              </a:solidFill>
              <a:effectLst/>
              <a:latin typeface="HY견고딕" pitchFamily="18" charset="-127"/>
              <a:ea typeface="HY견고딕" pitchFamily="18" charset="-127"/>
              <a:cs typeface="굴림" pitchFamily="50" charset="-127"/>
            </a:endParaRPr>
          </a:p>
          <a:p>
            <a:pPr algn="just" eaLnBrk="0" hangingPunct="0"/>
            <a:r>
              <a:rPr kumimoji="1" lang="en-US" altLang="ko-KR" sz="1800" b="1" dirty="0" smtClean="0">
                <a:solidFill>
                  <a:srgbClr val="000000"/>
                </a:solidFill>
                <a:latin typeface="HY견고딕" pitchFamily="18" charset="-127"/>
                <a:ea typeface="HY견고딕" pitchFamily="18" charset="-127"/>
                <a:cs typeface="굴림" pitchFamily="50" charset="-127"/>
              </a:rPr>
              <a:t>     </a:t>
            </a:r>
            <a:r>
              <a:rPr kumimoji="1" lang="en-US" altLang="ko-KR"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 Advance Payment of the </a:t>
            </a:r>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Montreal Convention</a:t>
            </a:r>
            <a:endParaRPr kumimoji="1" lang="en-US" altLang="ko-KR"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rgbClr val="C00000"/>
              </a:solidFill>
              <a:effectLst/>
              <a:latin typeface="HY견고딕" pitchFamily="18" charset="-127"/>
              <a:ea typeface="HY견고딕" pitchFamily="18" charset="-127"/>
              <a:cs typeface="함초롬바탕" pitchFamily="18" charset="-127"/>
            </a:endParaRPr>
          </a:p>
          <a:p>
            <a:pPr lvl="0" algn="just" eaLnBrk="0" hangingPunct="0"/>
            <a:r>
              <a:rPr kumimoji="1" lang="en-US" altLang="ko-KR" sz="1800" b="1" dirty="0" smtClean="0">
                <a:solidFill>
                  <a:srgbClr val="C00000"/>
                </a:solidFill>
                <a:latin typeface="HY견고딕" pitchFamily="18" charset="-127"/>
                <a:ea typeface="HY견고딕" pitchFamily="18" charset="-127"/>
                <a:cs typeface="함초롬바탕" pitchFamily="18" charset="-127"/>
              </a:rPr>
              <a:t>      </a:t>
            </a:r>
            <a:r>
              <a:rPr lang="en-US" sz="1800" b="1" dirty="0" smtClean="0">
                <a:solidFill>
                  <a:srgbClr val="C00000"/>
                </a:solidFill>
                <a:latin typeface="HY견고딕" pitchFamily="18" charset="-127"/>
                <a:ea typeface="HY견고딕" pitchFamily="18" charset="-127"/>
                <a:sym typeface="Wingdings"/>
              </a:rPr>
              <a:t></a:t>
            </a:r>
            <a:r>
              <a:rPr kumimoji="1" lang="en-US" altLang="ko-KR" sz="1800" b="1" dirty="0" smtClean="0">
                <a:solidFill>
                  <a:srgbClr val="C0000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C00000"/>
                </a:solidFill>
                <a:effectLst/>
                <a:latin typeface="HY견고딕" pitchFamily="18" charset="-127"/>
                <a:ea typeface="HY견고딕" pitchFamily="18" charset="-127"/>
                <a:cs typeface="함초롬바탕" pitchFamily="18" charset="-127"/>
              </a:rPr>
              <a:t>The Montreal Convention requires a carrier to make advance</a:t>
            </a: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800" b="1" i="0" u="none" strike="noStrike" cap="none" normalizeH="0" baseline="0" dirty="0" smtClean="0">
                <a:ln>
                  <a:noFill/>
                </a:ln>
                <a:solidFill>
                  <a:srgbClr val="C00000"/>
                </a:solidFill>
                <a:effectLst/>
                <a:latin typeface="HY견고딕" pitchFamily="18" charset="-127"/>
                <a:ea typeface="HY견고딕" pitchFamily="18" charset="-127"/>
                <a:cs typeface="함초롬바탕" pitchFamily="18" charset="-127"/>
              </a:rPr>
              <a:t>          payments to passengers in the event of death or injury to meet </a:t>
            </a: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800" b="1" dirty="0" smtClean="0">
                <a:solidFill>
                  <a:srgbClr val="C0000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C00000"/>
                </a:solidFill>
                <a:effectLst/>
                <a:latin typeface="HY견고딕" pitchFamily="18" charset="-127"/>
                <a:ea typeface="HY견고딕" pitchFamily="18" charset="-127"/>
                <a:cs typeface="함초롬바탕" pitchFamily="18" charset="-127"/>
              </a:rPr>
              <a:t>the passengers immediate economical need. </a:t>
            </a: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b="1" dirty="0" smtClean="0">
              <a:solidFill>
                <a:srgbClr val="000000"/>
              </a:solidFill>
              <a:latin typeface="HY견고딕" pitchFamily="18" charset="-127"/>
              <a:ea typeface="HY견고딕" pitchFamily="18" charset="-127"/>
              <a:cs typeface="함초롬바탕" pitchFamily="18" charset="-127"/>
            </a:endParaRPr>
          </a:p>
          <a:p>
            <a:pPr lvl="0" algn="just" eaLnBrk="0" hangingPunct="0"/>
            <a:r>
              <a:rPr kumimoji="1" lang="en-US" altLang="ko-KR" sz="1800" b="1" i="0" u="none" strike="noStrike" cap="none" normalizeH="0" baseline="0" dirty="0" smtClean="0">
                <a:ln>
                  <a:noFill/>
                </a:ln>
                <a:solidFill>
                  <a:srgbClr val="00B0F0"/>
                </a:solidFill>
                <a:effectLst/>
                <a:latin typeface="HY견고딕" pitchFamily="18" charset="-127"/>
                <a:ea typeface="HY견고딕" pitchFamily="18" charset="-127"/>
                <a:cs typeface="함초롬바탕" pitchFamily="18" charset="-127"/>
              </a:rPr>
              <a:t>     </a:t>
            </a:r>
            <a:r>
              <a:rPr kumimoji="1" lang="en-US" altLang="ko-KR" sz="1800" b="1" dirty="0" smtClean="0">
                <a:solidFill>
                  <a:srgbClr val="00B0F0"/>
                </a:solidFill>
                <a:latin typeface="HY견고딕" pitchFamily="18" charset="-127"/>
                <a:ea typeface="HY견고딕" pitchFamily="18" charset="-127"/>
                <a:cs typeface="함초롬바탕" pitchFamily="18" charset="-127"/>
              </a:rPr>
              <a:t> </a:t>
            </a:r>
            <a:r>
              <a:rPr lang="en-US" sz="1800" b="1" dirty="0" smtClean="0">
                <a:solidFill>
                  <a:srgbClr val="00B050"/>
                </a:solidFill>
                <a:latin typeface="HY견고딕" pitchFamily="18" charset="-127"/>
                <a:ea typeface="HY견고딕" pitchFamily="18" charset="-127"/>
                <a:sym typeface="Wingdings"/>
              </a:rPr>
              <a:t></a:t>
            </a:r>
            <a:r>
              <a:rPr kumimoji="1" lang="en-US" altLang="ko-KR" sz="1800" b="1" dirty="0" smtClean="0">
                <a:solidFill>
                  <a:srgbClr val="00B05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B050"/>
                </a:solidFill>
                <a:effectLst/>
                <a:latin typeface="HY견고딕" pitchFamily="18" charset="-127"/>
                <a:ea typeface="HY견고딕" pitchFamily="18" charset="-127"/>
                <a:cs typeface="함초롬바탕" pitchFamily="18" charset="-127"/>
              </a:rPr>
              <a:t>The amount of the payment will be subject to national law and </a:t>
            </a:r>
          </a:p>
          <a:p>
            <a:pPr lvl="0" algn="just" eaLnBrk="0" hangingPunct="0"/>
            <a:r>
              <a:rPr kumimoji="1" lang="en-US" altLang="ko-KR" sz="1800" b="1" dirty="0" smtClean="0">
                <a:solidFill>
                  <a:srgbClr val="00B05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B050"/>
                </a:solidFill>
                <a:effectLst/>
                <a:latin typeface="HY견고딕" pitchFamily="18" charset="-127"/>
                <a:ea typeface="HY견고딕" pitchFamily="18" charset="-127"/>
                <a:cs typeface="함초롬바탕" pitchFamily="18" charset="-127"/>
              </a:rPr>
              <a:t>will be deductible from any future settlement or award. </a:t>
            </a: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rgbClr val="000000"/>
              </a:solidFill>
              <a:effectLst/>
              <a:latin typeface="HY견고딕" pitchFamily="18" charset="-127"/>
              <a:ea typeface="HY견고딕" pitchFamily="18" charset="-127"/>
              <a:cs typeface="함초롬바탕" pitchFamily="18" charset="-127"/>
            </a:endParaRPr>
          </a:p>
          <a:p>
            <a:pPr lvl="0" algn="just" eaLnBrk="0" hangingPunct="0"/>
            <a:r>
              <a:rPr kumimoji="1" lang="en-US" altLang="ko-KR" sz="1800" b="1" dirty="0" smtClean="0">
                <a:solidFill>
                  <a:srgbClr val="000000"/>
                </a:solidFill>
                <a:latin typeface="HY견고딕" pitchFamily="18" charset="-127"/>
                <a:ea typeface="HY견고딕" pitchFamily="18" charset="-127"/>
                <a:cs typeface="함초롬바탕" pitchFamily="18" charset="-127"/>
              </a:rPr>
              <a:t>    </a:t>
            </a:r>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lang="en-US" sz="1800" b="1" dirty="0" smtClean="0">
                <a:solidFill>
                  <a:srgbClr val="0000FF"/>
                </a:solidFill>
                <a:latin typeface="HY견고딕" pitchFamily="18" charset="-127"/>
                <a:ea typeface="HY견고딕" pitchFamily="18" charset="-127"/>
                <a:sym typeface="Wingdings"/>
              </a:rPr>
              <a:t></a:t>
            </a:r>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dirty="0" smtClean="0">
                <a:solidFill>
                  <a:srgbClr val="00000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In cases of aircraft accidents, air carriers are called upon to </a:t>
            </a:r>
          </a:p>
          <a:p>
            <a:pPr lvl="0" algn="just" eaLnBrk="0" hangingPunct="0"/>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provide advance payments, without delay, to assist entitled</a:t>
            </a:r>
          </a:p>
          <a:p>
            <a:pPr lvl="0" algn="just" eaLnBrk="0" hangingPunct="0"/>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 persons in meeting immediate economic needs the amount of </a:t>
            </a:r>
          </a:p>
          <a:p>
            <a:pPr lvl="0" algn="just" eaLnBrk="0" hangingPunct="0"/>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this initial payment will be subject to national law and will </a:t>
            </a:r>
          </a:p>
          <a:p>
            <a:pPr lvl="0" algn="just" eaLnBrk="0" hangingPunct="0"/>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be deductible from the final settlement.</a:t>
            </a:r>
            <a:r>
              <a:rPr lang="en-US" sz="1800" b="1" dirty="0" smtClean="0">
                <a:solidFill>
                  <a:srgbClr val="0000FF"/>
                </a:solidFill>
                <a:latin typeface="HY견고딕" pitchFamily="18" charset="-127"/>
                <a:ea typeface="HY견고딕" pitchFamily="18" charset="-127"/>
              </a:rPr>
              <a:t> </a:t>
            </a:r>
          </a:p>
          <a:p>
            <a:pPr latinLnBrk="1"/>
            <a:endParaRPr lang="en-US" sz="1800" b="1" dirty="0" smtClean="0">
              <a:solidFill>
                <a:schemeClr val="bg2"/>
              </a:solidFill>
              <a:latin typeface="HY견고딕" pitchFamily="18" charset="-127"/>
              <a:ea typeface="HY견고딕" pitchFamily="18" charset="-127"/>
            </a:endParaRPr>
          </a:p>
          <a:p>
            <a:pPr latinLnBrk="1"/>
            <a:r>
              <a:rPr lang="en-US" sz="20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rPr>
              <a:t>      </a:t>
            </a:r>
            <a:r>
              <a:rPr lang="en-US"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Jurisdiction of the  Montreal Convention (1)</a:t>
            </a:r>
          </a:p>
          <a:p>
            <a:pPr latinLnBrk="1"/>
            <a:endParaRPr lang="en-US" sz="1800" b="1" dirty="0" smtClean="0">
              <a:solidFill>
                <a:srgbClr val="FF0000"/>
              </a:solidFill>
              <a:latin typeface="HY견고딕" pitchFamily="18" charset="-127"/>
              <a:ea typeface="HY견고딕" pitchFamily="18" charset="-127"/>
            </a:endParaRPr>
          </a:p>
          <a:p>
            <a:pPr latinLnBrk="1"/>
            <a:r>
              <a:rPr lang="en-US" sz="1800" b="1" dirty="0" smtClean="0">
                <a:solidFill>
                  <a:srgbClr val="002060"/>
                </a:solidFill>
                <a:latin typeface="HY견고딕" pitchFamily="18" charset="-127"/>
                <a:ea typeface="HY견고딕" pitchFamily="18" charset="-127"/>
              </a:rPr>
              <a:t>    </a:t>
            </a:r>
            <a:r>
              <a:rPr kumimoji="1" lang="en-US" altLang="ko-KR" sz="1800" b="1" dirty="0" smtClean="0">
                <a:solidFill>
                  <a:srgbClr val="002060"/>
                </a:solidFill>
                <a:latin typeface="HY견고딕" pitchFamily="18" charset="-127"/>
                <a:ea typeface="HY견고딕" pitchFamily="18" charset="-127"/>
                <a:cs typeface="함초롬바탕" pitchFamily="18" charset="-127"/>
              </a:rPr>
              <a:t> </a:t>
            </a:r>
            <a:r>
              <a:rPr lang="en-US" sz="1800" b="1" dirty="0" smtClean="0">
                <a:solidFill>
                  <a:srgbClr val="002060"/>
                </a:solidFill>
                <a:latin typeface="HY견고딕" pitchFamily="18" charset="-127"/>
                <a:ea typeface="HY견고딕" pitchFamily="18" charset="-127"/>
                <a:sym typeface="Wingdings"/>
              </a:rPr>
              <a:t></a:t>
            </a:r>
            <a:r>
              <a:rPr kumimoji="1" lang="en-US" altLang="ko-KR" sz="1800" b="1" dirty="0" smtClean="0">
                <a:solidFill>
                  <a:srgbClr val="002060"/>
                </a:solidFill>
                <a:latin typeface="HY견고딕" pitchFamily="18" charset="-127"/>
                <a:ea typeface="HY견고딕" pitchFamily="18" charset="-127"/>
                <a:cs typeface="함초롬바탕" pitchFamily="18" charset="-127"/>
              </a:rPr>
              <a:t> </a:t>
            </a:r>
            <a:r>
              <a:rPr lang="en-US" sz="1800" b="1" dirty="0" smtClean="0">
                <a:solidFill>
                  <a:srgbClr val="002060"/>
                </a:solidFill>
                <a:latin typeface="HY견고딕" pitchFamily="18" charset="-127"/>
                <a:ea typeface="HY견고딕" pitchFamily="18" charset="-127"/>
              </a:rPr>
              <a:t>The legal action for damages resulting from the death or injury </a:t>
            </a:r>
          </a:p>
          <a:p>
            <a:pPr latinLnBrk="1"/>
            <a:r>
              <a:rPr lang="en-US" sz="1800" b="1" dirty="0" smtClean="0">
                <a:solidFill>
                  <a:srgbClr val="002060"/>
                </a:solidFill>
                <a:latin typeface="HY견고딕" pitchFamily="18" charset="-127"/>
                <a:ea typeface="HY견고딕" pitchFamily="18" charset="-127"/>
              </a:rPr>
              <a:t>         of  a passenger may be filed in the country where, at the time of</a:t>
            </a:r>
          </a:p>
          <a:p>
            <a:pPr latinLnBrk="1"/>
            <a:r>
              <a:rPr lang="en-US" sz="1800" b="1" dirty="0" smtClean="0">
                <a:solidFill>
                  <a:srgbClr val="002060"/>
                </a:solidFill>
                <a:latin typeface="HY견고딕" pitchFamily="18" charset="-127"/>
                <a:ea typeface="HY견고딕" pitchFamily="18" charset="-127"/>
              </a:rPr>
              <a:t>         the  accident, the passenger had his or her principal and </a:t>
            </a:r>
            <a:r>
              <a:rPr lang="en-US" sz="1800" b="1" dirty="0" err="1" smtClean="0">
                <a:solidFill>
                  <a:srgbClr val="002060"/>
                </a:solidFill>
                <a:latin typeface="HY견고딕" pitchFamily="18" charset="-127"/>
                <a:ea typeface="HY견고딕" pitchFamily="18" charset="-127"/>
              </a:rPr>
              <a:t>perma</a:t>
            </a:r>
            <a:r>
              <a:rPr lang="en-US" sz="1800" b="1" dirty="0" smtClean="0">
                <a:solidFill>
                  <a:srgbClr val="002060"/>
                </a:solidFill>
                <a:latin typeface="HY견고딕" pitchFamily="18" charset="-127"/>
                <a:ea typeface="HY견고딕" pitchFamily="18" charset="-127"/>
              </a:rPr>
              <a:t>-</a:t>
            </a:r>
          </a:p>
          <a:p>
            <a:pPr latinLnBrk="1"/>
            <a:r>
              <a:rPr lang="en-US" sz="1800" b="1" dirty="0" smtClean="0">
                <a:solidFill>
                  <a:srgbClr val="002060"/>
                </a:solidFill>
                <a:latin typeface="HY견고딕" pitchFamily="18" charset="-127"/>
                <a:ea typeface="HY견고딕" pitchFamily="18" charset="-127"/>
              </a:rPr>
              <a:t>         </a:t>
            </a:r>
            <a:r>
              <a:rPr lang="en-US" sz="1800" b="1" dirty="0" err="1" smtClean="0">
                <a:solidFill>
                  <a:srgbClr val="002060"/>
                </a:solidFill>
                <a:latin typeface="HY견고딕" pitchFamily="18" charset="-127"/>
                <a:ea typeface="HY견고딕" pitchFamily="18" charset="-127"/>
              </a:rPr>
              <a:t>nent</a:t>
            </a:r>
            <a:r>
              <a:rPr lang="en-US" sz="1800" b="1" dirty="0" smtClean="0">
                <a:solidFill>
                  <a:srgbClr val="002060"/>
                </a:solidFill>
                <a:latin typeface="HY견고딕" pitchFamily="18" charset="-127"/>
                <a:ea typeface="HY견고딕" pitchFamily="18" charset="-127"/>
              </a:rPr>
              <a:t> residence, subject to </a:t>
            </a:r>
            <a:r>
              <a:rPr lang="en-US" sz="1800" b="1" dirty="0" smtClean="0">
                <a:solidFill>
                  <a:schemeClr val="accent3">
                    <a:lumMod val="25000"/>
                  </a:schemeClr>
                </a:solidFill>
                <a:latin typeface="HY견고딕" pitchFamily="18" charset="-127"/>
                <a:ea typeface="HY견고딕" pitchFamily="18" charset="-127"/>
              </a:rPr>
              <a:t>certain conditions. </a:t>
            </a:r>
            <a:endParaRPr kumimoji="1" lang="en-US" altLang="ko-KR" sz="1800" b="1" i="0" u="none" strike="noStrike" cap="none" normalizeH="0" baseline="0" dirty="0" smtClean="0">
              <a:ln>
                <a:noFill/>
              </a:ln>
              <a:solidFill>
                <a:srgbClr val="000000"/>
              </a:solidFill>
              <a:effectLst/>
              <a:latin typeface="HY견고딕" pitchFamily="18" charset="-127"/>
              <a:ea typeface="HY견고딕" pitchFamily="18" charset="-127"/>
              <a:cs typeface="함초롬바탕" pitchFamily="18" charset="-12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i="0" u="none" strike="noStrike" cap="none" normalizeH="0" baseline="0" dirty="0" smtClean="0">
              <a:ln>
                <a:noFill/>
              </a:ln>
              <a:solidFill>
                <a:schemeClr val="tx1"/>
              </a:solidFill>
              <a:effectLst/>
              <a:latin typeface="HY견고딕" pitchFamily="18" charset="-127"/>
              <a:ea typeface="HY견고딕" pitchFamily="18" charset="-127"/>
              <a:cs typeface="굴림" pitchFamily="50" charset="-127"/>
            </a:endParaRPr>
          </a:p>
        </p:txBody>
      </p:sp>
      <p:sp>
        <p:nvSpPr>
          <p:cNvPr id="4" name="Rectangle 1"/>
          <p:cNvSpPr>
            <a:spLocks noChangeArrowheads="1"/>
          </p:cNvSpPr>
          <p:nvPr/>
        </p:nvSpPr>
        <p:spPr bwMode="auto">
          <a:xfrm>
            <a:off x="0" y="0"/>
            <a:ext cx="9144000" cy="400110"/>
          </a:xfrm>
          <a:prstGeom prst="rect">
            <a:avLst/>
          </a:prstGeom>
          <a:solidFill>
            <a:schemeClr val="tx1">
              <a:lumMod val="75000"/>
            </a:schemeClr>
          </a:solid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7. Air Carrier’s Liability under the 1999 Montreal Convention (10) </a:t>
            </a:r>
            <a:r>
              <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72</a:t>
            </a:fld>
            <a:endParaRPr lang="en-US" altLang="ko-KR"/>
          </a:p>
        </p:txBody>
      </p:sp>
      <p:sp>
        <p:nvSpPr>
          <p:cNvPr id="5121" name="Rectangle 1"/>
          <p:cNvSpPr>
            <a:spLocks noChangeArrowheads="1"/>
          </p:cNvSpPr>
          <p:nvPr/>
        </p:nvSpPr>
        <p:spPr bwMode="auto">
          <a:xfrm>
            <a:off x="0" y="0"/>
            <a:ext cx="9144000" cy="698652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ko-KR" sz="1000" b="0" i="0" u="none" strike="noStrike" cap="none" normalizeH="0" baseline="0" dirty="0" smtClean="0">
                <a:ln>
                  <a:noFill/>
                </a:ln>
                <a:solidFill>
                  <a:srgbClr val="000000"/>
                </a:solidFill>
                <a:effectLst/>
                <a:latin typeface="Arial"/>
                <a:ea typeface="굴림" pitchFamily="50" charset="-127"/>
                <a:cs typeface="굴림" pitchFamily="50" charset="-127"/>
              </a:rPr>
              <a:t> </a:t>
            </a:r>
            <a:r>
              <a:rPr kumimoji="1" lang="ko-KR" altLang="ko-KR" sz="1000" b="1"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endParaRPr kumimoji="1" lang="ko-KR" altLang="ko-KR" sz="900" b="1"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rgbClr val="000000"/>
              </a:solidFill>
              <a:effectLst/>
              <a:latin typeface="Adobe 고딕 Std B" pitchFamily="34" charset="-127"/>
              <a:ea typeface="Adobe 고딕 Std B" pitchFamily="34" charset="-127"/>
              <a:cs typeface="굴림" pitchFamily="50" charset="-127"/>
            </a:endParaRPr>
          </a:p>
          <a:p>
            <a:pPr algn="just" eaLnBrk="0" hangingPunct="0"/>
            <a:r>
              <a:rPr kumimoji="1" lang="en-US" altLang="ko-KR" sz="1800" b="1" dirty="0" smtClean="0">
                <a:solidFill>
                  <a:schemeClr val="accent3">
                    <a:lumMod val="25000"/>
                  </a:schemeClr>
                </a:solidFill>
                <a:latin typeface="Adobe 고딕 Std B" pitchFamily="34" charset="-127"/>
                <a:ea typeface="Adobe 고딕 Std B" pitchFamily="34" charset="-127"/>
                <a:cs typeface="굴림" pitchFamily="50" charset="-127"/>
              </a:rPr>
              <a:t>     </a:t>
            </a:r>
            <a:r>
              <a:rPr kumimoji="1" lang="en-US" altLang="ko-KR" sz="2000" b="1" i="0" u="none" strike="noStrike" cap="none" normalizeH="0" baseline="0" dirty="0" smtClean="0">
                <a:ln>
                  <a:noFill/>
                </a:ln>
                <a:solidFill>
                  <a:schemeClr val="accent3">
                    <a:lumMod val="25000"/>
                  </a:schemeClr>
                </a:solidFill>
                <a:effectLst>
                  <a:outerShdw blurRad="38100" dist="38100" dir="2700000" algn="tl">
                    <a:srgbClr val="000000">
                      <a:alpha val="43137"/>
                    </a:srgbClr>
                  </a:outerShdw>
                </a:effectLst>
                <a:latin typeface="Adobe 고딕 Std B" pitchFamily="34" charset="-127"/>
                <a:ea typeface="Adobe 고딕 Std B" pitchFamily="34" charset="-127"/>
                <a:cs typeface="굴림" pitchFamily="50" charset="-127"/>
              </a:rPr>
              <a:t> </a:t>
            </a:r>
            <a:r>
              <a:rPr kumimoji="1" lang="en-US" altLang="ko-KR" sz="2000" b="1" i="0" u="none" strike="noStrike" cap="none" normalizeH="0" baseline="0" dirty="0" smtClean="0">
                <a:ln>
                  <a:noFill/>
                </a:ln>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(5) Advance Payment ( Article 28, </a:t>
            </a:r>
            <a:r>
              <a:rPr lang="ko-KR" altLang="ko-KR" sz="20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rPr>
              <a:t>先行付款</a:t>
            </a:r>
            <a:r>
              <a:rPr lang="en-US" altLang="ko-KR" sz="20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rPr>
              <a:t>)</a:t>
            </a:r>
            <a:endParaRPr lang="ko-KR" altLang="ko-KR" sz="20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endParaRPr>
          </a:p>
          <a:p>
            <a:pPr algn="just" eaLnBrk="0" hangingPunct="0"/>
            <a:endParaRPr kumimoji="1" lang="en-US" altLang="ko-KR"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a:p>
            <a:pPr lvl="0" algn="just" eaLnBrk="0" hangingPunct="0"/>
            <a:r>
              <a:rPr kumimoji="1" lang="en-US" sz="1800" b="1" dirty="0" smtClean="0">
                <a:solidFill>
                  <a:srgbClr val="C00000"/>
                </a:solidFill>
                <a:latin typeface="HY견고딕" pitchFamily="18" charset="-127"/>
                <a:ea typeface="HY견고딕" pitchFamily="18" charset="-127"/>
                <a:cs typeface="함초롬바탕" pitchFamily="18" charset="-127"/>
                <a:sym typeface="Wingdings"/>
              </a:rPr>
              <a:t>      </a:t>
            </a:r>
            <a:r>
              <a:rPr lang="en-US" sz="1800" b="1" dirty="0" smtClean="0">
                <a:solidFill>
                  <a:srgbClr val="C00000"/>
                </a:solidFill>
                <a:latin typeface="HY견고딕" pitchFamily="18" charset="-127"/>
                <a:ea typeface="HY견고딕" pitchFamily="18" charset="-127"/>
                <a:sym typeface="Wingdings"/>
              </a:rPr>
              <a:t></a:t>
            </a:r>
            <a:r>
              <a:rPr kumimoji="1" lang="en-US" altLang="ko-KR" sz="1800" b="1" dirty="0" smtClean="0">
                <a:solidFill>
                  <a:srgbClr val="C0000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C00000"/>
                </a:solidFill>
                <a:effectLst/>
                <a:latin typeface="HY견고딕" pitchFamily="18" charset="-127"/>
                <a:ea typeface="HY견고딕" pitchFamily="18" charset="-127"/>
                <a:cs typeface="함초롬바탕" pitchFamily="18" charset="-127"/>
              </a:rPr>
              <a:t>The Montreal Convention requires a carrier to make advance</a:t>
            </a: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800" b="1" i="0" u="none" strike="noStrike" cap="none" normalizeH="0" baseline="0" dirty="0" smtClean="0">
                <a:ln>
                  <a:noFill/>
                </a:ln>
                <a:solidFill>
                  <a:srgbClr val="C00000"/>
                </a:solidFill>
                <a:effectLst/>
                <a:latin typeface="HY견고딕" pitchFamily="18" charset="-127"/>
                <a:ea typeface="HY견고딕" pitchFamily="18" charset="-127"/>
                <a:cs typeface="함초롬바탕" pitchFamily="18" charset="-127"/>
              </a:rPr>
              <a:t>          payments to passengers in the event of death or injury to meet </a:t>
            </a: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800" b="1" dirty="0" smtClean="0">
                <a:solidFill>
                  <a:srgbClr val="C0000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C00000"/>
                </a:solidFill>
                <a:effectLst/>
                <a:latin typeface="HY견고딕" pitchFamily="18" charset="-127"/>
                <a:ea typeface="HY견고딕" pitchFamily="18" charset="-127"/>
                <a:cs typeface="함초롬바탕" pitchFamily="18" charset="-127"/>
              </a:rPr>
              <a:t>the passengers immediate economical need. </a:t>
            </a: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b="1" dirty="0" smtClean="0">
              <a:solidFill>
                <a:srgbClr val="000000"/>
              </a:solidFill>
              <a:latin typeface="HY견고딕" pitchFamily="18" charset="-127"/>
              <a:ea typeface="HY견고딕" pitchFamily="18" charset="-127"/>
              <a:cs typeface="함초롬바탕" pitchFamily="18" charset="-127"/>
            </a:endParaRPr>
          </a:p>
          <a:p>
            <a:pPr lvl="0" algn="just" eaLnBrk="0" hangingPunct="0"/>
            <a:r>
              <a:rPr kumimoji="1" lang="en-US" altLang="ko-KR" sz="1800" b="1" i="0" u="none" strike="noStrike" cap="none" normalizeH="0" baseline="0" dirty="0" smtClean="0">
                <a:ln>
                  <a:noFill/>
                </a:ln>
                <a:solidFill>
                  <a:srgbClr val="00B0F0"/>
                </a:solidFill>
                <a:effectLst/>
                <a:latin typeface="HY견고딕" pitchFamily="18" charset="-127"/>
                <a:ea typeface="HY견고딕" pitchFamily="18" charset="-127"/>
                <a:cs typeface="함초롬바탕" pitchFamily="18" charset="-127"/>
              </a:rPr>
              <a:t>     </a:t>
            </a:r>
            <a:r>
              <a:rPr kumimoji="1" lang="en-US" altLang="ko-KR" sz="1800" b="1" dirty="0" smtClean="0">
                <a:solidFill>
                  <a:srgbClr val="00B0F0"/>
                </a:solidFill>
                <a:latin typeface="HY견고딕" pitchFamily="18" charset="-127"/>
                <a:ea typeface="HY견고딕" pitchFamily="18" charset="-127"/>
                <a:cs typeface="함초롬바탕" pitchFamily="18" charset="-127"/>
              </a:rPr>
              <a:t> </a:t>
            </a:r>
            <a:r>
              <a:rPr lang="en-US" sz="1800" b="1" dirty="0" smtClean="0">
                <a:solidFill>
                  <a:srgbClr val="00B050"/>
                </a:solidFill>
                <a:latin typeface="HY견고딕" pitchFamily="18" charset="-127"/>
                <a:ea typeface="HY견고딕" pitchFamily="18" charset="-127"/>
                <a:sym typeface="Wingdings"/>
              </a:rPr>
              <a:t></a:t>
            </a:r>
            <a:r>
              <a:rPr kumimoji="1" lang="en-US" altLang="ko-KR" sz="1800" b="1" dirty="0" smtClean="0">
                <a:solidFill>
                  <a:srgbClr val="00B05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B050"/>
                </a:solidFill>
                <a:effectLst/>
                <a:latin typeface="HY견고딕" pitchFamily="18" charset="-127"/>
                <a:ea typeface="HY견고딕" pitchFamily="18" charset="-127"/>
                <a:cs typeface="함초롬바탕" pitchFamily="18" charset="-127"/>
              </a:rPr>
              <a:t>The amount of the payment will be subject to national law and </a:t>
            </a:r>
          </a:p>
          <a:p>
            <a:pPr lvl="0" algn="just" eaLnBrk="0" hangingPunct="0"/>
            <a:r>
              <a:rPr kumimoji="1" lang="en-US" altLang="ko-KR" sz="1800" b="1" dirty="0" smtClean="0">
                <a:solidFill>
                  <a:srgbClr val="00B05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B050"/>
                </a:solidFill>
                <a:effectLst/>
                <a:latin typeface="HY견고딕" pitchFamily="18" charset="-127"/>
                <a:ea typeface="HY견고딕" pitchFamily="18" charset="-127"/>
                <a:cs typeface="함초롬바탕" pitchFamily="18" charset="-127"/>
              </a:rPr>
              <a:t>will be deductible from any future settlement or award. </a:t>
            </a: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rgbClr val="000000"/>
              </a:solidFill>
              <a:effectLst/>
              <a:latin typeface="HY견고딕" pitchFamily="18" charset="-127"/>
              <a:ea typeface="HY견고딕" pitchFamily="18" charset="-127"/>
              <a:cs typeface="함초롬바탕" pitchFamily="18" charset="-127"/>
            </a:endParaRPr>
          </a:p>
          <a:p>
            <a:pPr lvl="0" algn="just" eaLnBrk="0" hangingPunct="0"/>
            <a:r>
              <a:rPr kumimoji="1" lang="en-US" altLang="ko-KR" sz="1800" b="1" dirty="0" smtClean="0">
                <a:solidFill>
                  <a:srgbClr val="000000"/>
                </a:solidFill>
                <a:latin typeface="HY견고딕" pitchFamily="18" charset="-127"/>
                <a:ea typeface="HY견고딕" pitchFamily="18" charset="-127"/>
                <a:cs typeface="함초롬바탕" pitchFamily="18" charset="-127"/>
              </a:rPr>
              <a:t>    </a:t>
            </a:r>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lang="en-US" sz="1800" b="1" dirty="0" smtClean="0">
                <a:solidFill>
                  <a:srgbClr val="0000FF"/>
                </a:solidFill>
                <a:latin typeface="HY견고딕" pitchFamily="18" charset="-127"/>
                <a:ea typeface="HY견고딕" pitchFamily="18" charset="-127"/>
                <a:sym typeface="Wingdings"/>
              </a:rPr>
              <a:t></a:t>
            </a:r>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dirty="0" smtClean="0">
                <a:solidFill>
                  <a:srgbClr val="000000"/>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In cases of aircraft accidents, air carriers are called upon to </a:t>
            </a:r>
          </a:p>
          <a:p>
            <a:pPr lvl="0" algn="just" eaLnBrk="0" hangingPunct="0"/>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provide advance payments, without delay, to assist entitled</a:t>
            </a:r>
          </a:p>
          <a:p>
            <a:pPr lvl="0" algn="just" eaLnBrk="0" hangingPunct="0"/>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 persons in meeting immediate economic needs the amount of </a:t>
            </a:r>
          </a:p>
          <a:p>
            <a:pPr lvl="0" algn="just" eaLnBrk="0" hangingPunct="0"/>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this initial payment will be subject to national law and will </a:t>
            </a:r>
          </a:p>
          <a:p>
            <a:pPr lvl="0" algn="just" eaLnBrk="0" hangingPunct="0"/>
            <a:r>
              <a:rPr kumimoji="1" lang="en-US" altLang="ko-KR" sz="1800" b="1" dirty="0" smtClean="0">
                <a:solidFill>
                  <a:srgbClr val="0000FF"/>
                </a:solidFill>
                <a:latin typeface="HY견고딕" pitchFamily="18" charset="-127"/>
                <a:ea typeface="HY견고딕" pitchFamily="18" charset="-127"/>
                <a:cs typeface="함초롬바탕" pitchFamily="18" charset="-127"/>
              </a:rPr>
              <a:t>          </a:t>
            </a:r>
            <a:r>
              <a:rPr kumimoji="1" lang="en-US" altLang="ko-KR" sz="18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be deductible from the final settlement.</a:t>
            </a:r>
            <a:r>
              <a:rPr lang="en-US" sz="1800" b="1" dirty="0" smtClean="0">
                <a:solidFill>
                  <a:srgbClr val="0000FF"/>
                </a:solidFill>
                <a:latin typeface="HY견고딕" pitchFamily="18" charset="-127"/>
                <a:ea typeface="HY견고딕" pitchFamily="18" charset="-127"/>
              </a:rPr>
              <a:t> </a:t>
            </a:r>
          </a:p>
          <a:p>
            <a:pPr latinLnBrk="1"/>
            <a:endParaRPr lang="en-US" sz="1800" b="1" dirty="0" smtClean="0">
              <a:solidFill>
                <a:schemeClr val="bg2"/>
              </a:solidFill>
              <a:latin typeface="HY견고딕" pitchFamily="18" charset="-127"/>
              <a:ea typeface="HY견고딕" pitchFamily="18" charset="-127"/>
            </a:endParaRPr>
          </a:p>
          <a:p>
            <a:pPr latinLnBrk="1"/>
            <a:r>
              <a:rPr lang="en-US" sz="20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rPr>
              <a:t>      (6) </a:t>
            </a:r>
            <a:r>
              <a:rPr lang="en-US" sz="20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Jurisdiction  (Article 33, </a:t>
            </a:r>
            <a:r>
              <a:rPr lang="ko-KR" altLang="en-US" sz="20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裁判</a:t>
            </a:r>
            <a:r>
              <a:rPr lang="ko-KR" altLang="ko-KR" sz="20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rPr>
              <a:t>管辖权</a:t>
            </a:r>
            <a:r>
              <a:rPr lang="en-US" sz="2000" b="1" dirty="0" smtClean="0">
                <a:solidFill>
                  <a:schemeClr val="accent3">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Times New Roman" pitchFamily="18" charset="0"/>
              </a:rPr>
              <a:t>)</a:t>
            </a:r>
          </a:p>
          <a:p>
            <a:pPr latinLnBrk="1"/>
            <a:endParaRPr lang="en-US" sz="1800" b="1" dirty="0" smtClean="0">
              <a:solidFill>
                <a:srgbClr val="FF0000"/>
              </a:solidFill>
              <a:latin typeface="HY견고딕" pitchFamily="18" charset="-127"/>
              <a:ea typeface="HY견고딕" pitchFamily="18" charset="-127"/>
            </a:endParaRPr>
          </a:p>
          <a:p>
            <a:pPr latinLnBrk="1"/>
            <a:r>
              <a:rPr lang="en-US" sz="1800" b="1" dirty="0" smtClean="0">
                <a:solidFill>
                  <a:srgbClr val="002060"/>
                </a:solidFill>
                <a:latin typeface="HY견고딕" pitchFamily="18" charset="-127"/>
                <a:ea typeface="HY견고딕" pitchFamily="18" charset="-127"/>
              </a:rPr>
              <a:t>     </a:t>
            </a:r>
            <a:r>
              <a:rPr kumimoji="1" lang="en-US" altLang="ko-KR" sz="1800" b="1" dirty="0" smtClean="0">
                <a:solidFill>
                  <a:srgbClr val="002060"/>
                </a:solidFill>
                <a:latin typeface="HY견고딕" pitchFamily="18" charset="-127"/>
                <a:ea typeface="HY견고딕" pitchFamily="18" charset="-127"/>
                <a:cs typeface="함초롬바탕" pitchFamily="18" charset="-127"/>
              </a:rPr>
              <a:t> </a:t>
            </a:r>
            <a:r>
              <a:rPr lang="en-US" sz="1800" b="1" dirty="0" smtClean="0">
                <a:solidFill>
                  <a:srgbClr val="002060"/>
                </a:solidFill>
                <a:latin typeface="HY견고딕" pitchFamily="18" charset="-127"/>
                <a:ea typeface="HY견고딕" pitchFamily="18" charset="-127"/>
                <a:sym typeface="Wingdings"/>
              </a:rPr>
              <a:t></a:t>
            </a:r>
            <a:r>
              <a:rPr kumimoji="1" lang="en-US" altLang="ko-KR" sz="1800" b="1" dirty="0" smtClean="0">
                <a:solidFill>
                  <a:srgbClr val="002060"/>
                </a:solidFill>
                <a:latin typeface="HY견고딕" pitchFamily="18" charset="-127"/>
                <a:ea typeface="HY견고딕" pitchFamily="18" charset="-127"/>
                <a:cs typeface="함초롬바탕" pitchFamily="18" charset="-127"/>
              </a:rPr>
              <a:t> </a:t>
            </a:r>
            <a:r>
              <a:rPr lang="en-US" sz="1800" b="1" dirty="0" smtClean="0">
                <a:solidFill>
                  <a:srgbClr val="002060"/>
                </a:solidFill>
                <a:latin typeface="HY견고딕" pitchFamily="18" charset="-127"/>
                <a:ea typeface="HY견고딕" pitchFamily="18" charset="-127"/>
              </a:rPr>
              <a:t>The legal action for damages resulting from the death or injury </a:t>
            </a:r>
          </a:p>
          <a:p>
            <a:pPr latinLnBrk="1"/>
            <a:r>
              <a:rPr lang="en-US" sz="1800" b="1" dirty="0" smtClean="0">
                <a:solidFill>
                  <a:srgbClr val="002060"/>
                </a:solidFill>
                <a:latin typeface="HY견고딕" pitchFamily="18" charset="-127"/>
                <a:ea typeface="HY견고딕" pitchFamily="18" charset="-127"/>
              </a:rPr>
              <a:t>         of  a passenger may be filed in the country where, at the time of</a:t>
            </a:r>
          </a:p>
          <a:p>
            <a:pPr latinLnBrk="1"/>
            <a:r>
              <a:rPr lang="en-US" sz="1800" b="1" dirty="0" smtClean="0">
                <a:solidFill>
                  <a:srgbClr val="002060"/>
                </a:solidFill>
                <a:latin typeface="HY견고딕" pitchFamily="18" charset="-127"/>
                <a:ea typeface="HY견고딕" pitchFamily="18" charset="-127"/>
              </a:rPr>
              <a:t>         the  accident, the passenger had his or her principal and </a:t>
            </a:r>
            <a:r>
              <a:rPr lang="en-US" sz="1800" b="1" dirty="0" err="1" smtClean="0">
                <a:solidFill>
                  <a:srgbClr val="002060"/>
                </a:solidFill>
                <a:latin typeface="HY견고딕" pitchFamily="18" charset="-127"/>
                <a:ea typeface="HY견고딕" pitchFamily="18" charset="-127"/>
              </a:rPr>
              <a:t>perma</a:t>
            </a:r>
            <a:r>
              <a:rPr lang="en-US" sz="1800" b="1" dirty="0" smtClean="0">
                <a:solidFill>
                  <a:srgbClr val="002060"/>
                </a:solidFill>
                <a:latin typeface="HY견고딕" pitchFamily="18" charset="-127"/>
                <a:ea typeface="HY견고딕" pitchFamily="18" charset="-127"/>
              </a:rPr>
              <a:t>-</a:t>
            </a:r>
          </a:p>
          <a:p>
            <a:pPr latinLnBrk="1"/>
            <a:r>
              <a:rPr lang="en-US" sz="1800" b="1" dirty="0" smtClean="0">
                <a:solidFill>
                  <a:srgbClr val="002060"/>
                </a:solidFill>
                <a:latin typeface="HY견고딕" pitchFamily="18" charset="-127"/>
                <a:ea typeface="HY견고딕" pitchFamily="18" charset="-127"/>
              </a:rPr>
              <a:t>         </a:t>
            </a:r>
            <a:r>
              <a:rPr lang="en-US" sz="1800" b="1" dirty="0" err="1" smtClean="0">
                <a:solidFill>
                  <a:srgbClr val="002060"/>
                </a:solidFill>
                <a:latin typeface="HY견고딕" pitchFamily="18" charset="-127"/>
                <a:ea typeface="HY견고딕" pitchFamily="18" charset="-127"/>
              </a:rPr>
              <a:t>nent</a:t>
            </a:r>
            <a:r>
              <a:rPr lang="en-US" sz="1800" b="1" dirty="0" smtClean="0">
                <a:solidFill>
                  <a:srgbClr val="002060"/>
                </a:solidFill>
                <a:latin typeface="HY견고딕" pitchFamily="18" charset="-127"/>
                <a:ea typeface="HY견고딕" pitchFamily="18" charset="-127"/>
              </a:rPr>
              <a:t> residence, subject to </a:t>
            </a:r>
            <a:r>
              <a:rPr lang="en-US" sz="1800" b="1" dirty="0" smtClean="0">
                <a:solidFill>
                  <a:schemeClr val="accent3">
                    <a:lumMod val="25000"/>
                  </a:schemeClr>
                </a:solidFill>
                <a:latin typeface="HY견고딕" pitchFamily="18" charset="-127"/>
                <a:ea typeface="HY견고딕" pitchFamily="18" charset="-127"/>
              </a:rPr>
              <a:t>certain conditions. </a:t>
            </a:r>
          </a:p>
          <a:p>
            <a:pPr latinLnBrk="1"/>
            <a:endParaRPr kumimoji="1" lang="en-US" altLang="ko-KR" sz="1800" b="1" i="0" u="none" strike="noStrike" cap="none" normalizeH="0" baseline="0" dirty="0" smtClean="0">
              <a:ln>
                <a:noFill/>
              </a:ln>
              <a:solidFill>
                <a:srgbClr val="000000"/>
              </a:solidFill>
              <a:effectLst/>
              <a:latin typeface="HY견고딕" pitchFamily="18" charset="-127"/>
              <a:ea typeface="HY견고딕" pitchFamily="18" charset="-127"/>
              <a:cs typeface="함초롬바탕" pitchFamily="18" charset="-12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i="0" u="none" strike="noStrike" cap="none" normalizeH="0" baseline="0" dirty="0" smtClean="0">
              <a:ln>
                <a:noFill/>
              </a:ln>
              <a:solidFill>
                <a:schemeClr val="tx1"/>
              </a:solidFill>
              <a:effectLst/>
              <a:latin typeface="HY견고딕" pitchFamily="18" charset="-127"/>
              <a:ea typeface="HY견고딕" pitchFamily="18" charset="-127"/>
              <a:cs typeface="굴림" pitchFamily="50" charset="-127"/>
            </a:endParaRPr>
          </a:p>
        </p:txBody>
      </p:sp>
      <p:sp>
        <p:nvSpPr>
          <p:cNvPr id="4" name="Rectangle 1"/>
          <p:cNvSpPr>
            <a:spLocks noChangeArrowheads="1"/>
          </p:cNvSpPr>
          <p:nvPr/>
        </p:nvSpPr>
        <p:spPr bwMode="auto">
          <a:xfrm>
            <a:off x="0" y="-115416"/>
            <a:ext cx="9144000" cy="400110"/>
          </a:xfrm>
          <a:prstGeom prst="rect">
            <a:avLst/>
          </a:prstGeom>
          <a:solidFill>
            <a:schemeClr val="tx1">
              <a:lumMod val="75000"/>
            </a:schemeClr>
          </a:solid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7</a:t>
            </a:r>
            <a:r>
              <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 Air Carrier’s Liability under the Montreal Convention (11)  </a:t>
            </a: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73</a:t>
            </a:fld>
            <a:endParaRPr lang="en-US" altLang="ko-KR"/>
          </a:p>
        </p:txBody>
      </p:sp>
      <p:sp>
        <p:nvSpPr>
          <p:cNvPr id="3" name="직사각형 2"/>
          <p:cNvSpPr/>
          <p:nvPr/>
        </p:nvSpPr>
        <p:spPr>
          <a:xfrm>
            <a:off x="0" y="0"/>
            <a:ext cx="9296400" cy="6740307"/>
          </a:xfrm>
          <a:prstGeom prst="rect">
            <a:avLst/>
          </a:prstGeom>
          <a:solidFill>
            <a:srgbClr val="FFFFFF"/>
          </a:solidFill>
        </p:spPr>
        <p:txBody>
          <a:bodyPr wrap="square">
            <a:spAutoFit/>
          </a:bodyPr>
          <a:lstStyle/>
          <a:p>
            <a:pPr latinLnBrk="1"/>
            <a:endParaRPr lang="en-US" sz="1800" b="1" dirty="0" smtClean="0">
              <a:solidFill>
                <a:schemeClr val="bg2"/>
              </a:solidFill>
              <a:latin typeface="HY견고딕" pitchFamily="18" charset="-127"/>
              <a:ea typeface="HY견고딕" pitchFamily="18" charset="-127"/>
              <a:cs typeface="Segoe UI Black" panose="020B0A02040204020203" pitchFamily="34" charset="0"/>
            </a:endParaRPr>
          </a:p>
          <a:p>
            <a:pPr latinLnBrk="1"/>
            <a:r>
              <a:rPr lang="en-US" sz="18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   </a:t>
            </a:r>
            <a:r>
              <a:rPr lang="en-US"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 </a:t>
            </a:r>
          </a:p>
          <a:p>
            <a:pPr latinLnBrk="1"/>
            <a:r>
              <a:rPr lang="en-US" sz="18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  </a:t>
            </a:r>
            <a:r>
              <a:rPr lang="en-US" altLang="ko-KR" sz="20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(6) Jurisdiction  (Article 33, </a:t>
            </a:r>
            <a:r>
              <a:rPr lang="ko-KR" altLang="en-US" sz="20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裁判</a:t>
            </a:r>
            <a:r>
              <a:rPr lang="ko-KR" altLang="ko-KR" sz="20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管辖权</a:t>
            </a:r>
            <a:r>
              <a:rPr lang="en-US" altLang="ko-KR" sz="20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a:t>
            </a:r>
          </a:p>
          <a:p>
            <a:pPr latinLnBrk="1"/>
            <a:r>
              <a:rPr lang="en-US" sz="1800" dirty="0" smtClean="0">
                <a:solidFill>
                  <a:srgbClr val="C00000"/>
                </a:solidFill>
                <a:latin typeface="HY견고딕" pitchFamily="18" charset="-127"/>
                <a:ea typeface="HY견고딕" pitchFamily="18" charset="-127"/>
                <a:cs typeface="Segoe UI Black" panose="020B0A02040204020203" pitchFamily="34" charset="0"/>
                <a:sym typeface="Wingdings"/>
              </a:rPr>
              <a:t>  </a:t>
            </a:r>
            <a:r>
              <a:rPr lang="en-US" sz="1800" b="1" dirty="0" smtClean="0">
                <a:solidFill>
                  <a:srgbClr val="C00000"/>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  </a:t>
            </a:r>
            <a:r>
              <a:rPr lang="en-US" sz="1800" b="1" dirty="0" smtClean="0">
                <a:solidFill>
                  <a:srgbClr val="C00000"/>
                </a:solidFill>
                <a:latin typeface="HY견고딕" pitchFamily="18" charset="-127"/>
                <a:ea typeface="HY견고딕" pitchFamily="18" charset="-127"/>
                <a:cs typeface="Segoe UI Black" panose="020B0A02040204020203" pitchFamily="34" charset="0"/>
              </a:rPr>
              <a:t>In its Article 28 the Warsaw Convention provided for four competent </a:t>
            </a:r>
          </a:p>
          <a:p>
            <a:pPr latinLnBrk="1"/>
            <a:r>
              <a:rPr lang="en-US" sz="1800" b="1" dirty="0" smtClean="0">
                <a:solidFill>
                  <a:srgbClr val="C00000"/>
                </a:solidFill>
                <a:latin typeface="HY견고딕" pitchFamily="18" charset="-127"/>
                <a:ea typeface="HY견고딕" pitchFamily="18" charset="-127"/>
                <a:cs typeface="Segoe UI Black" panose="020B0A02040204020203" pitchFamily="34" charset="0"/>
              </a:rPr>
              <a:t>      jurisdiction in the territory of one of the Contracting states to be </a:t>
            </a:r>
          </a:p>
          <a:p>
            <a:pPr latinLnBrk="1"/>
            <a:r>
              <a:rPr lang="en-US" sz="1800" b="1" dirty="0" smtClean="0">
                <a:solidFill>
                  <a:srgbClr val="C00000"/>
                </a:solidFill>
                <a:latin typeface="HY견고딕" pitchFamily="18" charset="-127"/>
                <a:ea typeface="HY견고딕" pitchFamily="18" charset="-127"/>
                <a:cs typeface="Segoe UI Black" panose="020B0A02040204020203" pitchFamily="34" charset="0"/>
              </a:rPr>
              <a:t>      chosen at the option of the claimant: </a:t>
            </a:r>
          </a:p>
          <a:p>
            <a:pPr latinLnBrk="1"/>
            <a:r>
              <a:rPr lang="en-US" sz="1800" b="1" dirty="0" smtClean="0">
                <a:solidFill>
                  <a:schemeClr val="bg2"/>
                </a:solidFill>
                <a:latin typeface="HY견고딕" pitchFamily="18" charset="-127"/>
                <a:ea typeface="HY견고딕" pitchFamily="18" charset="-127"/>
                <a:cs typeface="Segoe UI Black" panose="020B0A02040204020203" pitchFamily="34" charset="0"/>
              </a:rPr>
              <a:t>     ① the court of the domicile of the carrier, </a:t>
            </a:r>
          </a:p>
          <a:p>
            <a:pPr latinLnBrk="1"/>
            <a:r>
              <a:rPr lang="en-US" sz="1800" b="1" dirty="0" smtClean="0">
                <a:solidFill>
                  <a:schemeClr val="bg2"/>
                </a:solidFill>
                <a:latin typeface="HY견고딕" pitchFamily="18" charset="-127"/>
                <a:ea typeface="HY견고딕" pitchFamily="18" charset="-127"/>
                <a:cs typeface="Segoe UI Black" panose="020B0A02040204020203" pitchFamily="34" charset="0"/>
              </a:rPr>
              <a:t>     ② the court of the principal place of business of the carrier, </a:t>
            </a:r>
          </a:p>
          <a:p>
            <a:pPr latinLnBrk="1"/>
            <a:r>
              <a:rPr lang="en-US" sz="1800" b="1" dirty="0" smtClean="0">
                <a:solidFill>
                  <a:schemeClr val="bg2"/>
                </a:solidFill>
                <a:latin typeface="HY견고딕" pitchFamily="18" charset="-127"/>
                <a:ea typeface="HY견고딕" pitchFamily="18" charset="-127"/>
                <a:cs typeface="Segoe UI Black" panose="020B0A02040204020203" pitchFamily="34" charset="0"/>
              </a:rPr>
              <a:t>     ③ the court of the carrier’s place of business through which the </a:t>
            </a:r>
          </a:p>
          <a:p>
            <a:pPr latinLnBrk="1"/>
            <a:r>
              <a:rPr lang="en-US" sz="1800" b="1" dirty="0" smtClean="0">
                <a:solidFill>
                  <a:schemeClr val="bg2"/>
                </a:solidFill>
                <a:latin typeface="HY견고딕" pitchFamily="18" charset="-127"/>
                <a:ea typeface="HY견고딕" pitchFamily="18" charset="-127"/>
                <a:cs typeface="Segoe UI Black" panose="020B0A02040204020203" pitchFamily="34" charset="0"/>
              </a:rPr>
              <a:t>         contract has been made and </a:t>
            </a:r>
          </a:p>
          <a:p>
            <a:pPr latinLnBrk="1"/>
            <a:r>
              <a:rPr lang="en-US" sz="1800" b="1" dirty="0" smtClean="0">
                <a:solidFill>
                  <a:schemeClr val="bg2"/>
                </a:solidFill>
                <a:latin typeface="HY견고딕" pitchFamily="18" charset="-127"/>
                <a:ea typeface="HY견고딕" pitchFamily="18" charset="-127"/>
                <a:cs typeface="Segoe UI Black" panose="020B0A02040204020203" pitchFamily="34" charset="0"/>
              </a:rPr>
              <a:t>     ④ the court at the place of destination. </a:t>
            </a:r>
          </a:p>
          <a:p>
            <a:pPr latinLnBrk="1"/>
            <a:endParaRPr lang="en-US" sz="1800" b="1" dirty="0" smtClean="0">
              <a:solidFill>
                <a:srgbClr val="0000FF"/>
              </a:solidFill>
              <a:latin typeface="HY견고딕" pitchFamily="18" charset="-127"/>
              <a:ea typeface="HY견고딕" pitchFamily="18" charset="-127"/>
              <a:cs typeface="Segoe UI Black" panose="020B0A02040204020203" pitchFamily="34" charset="0"/>
            </a:endParaRPr>
          </a:p>
          <a:p>
            <a:pPr latinLnBrk="1"/>
            <a:r>
              <a:rPr lang="en-US" sz="1800" b="1" dirty="0" smtClean="0">
                <a:solidFill>
                  <a:srgbClr val="008080"/>
                </a:solidFill>
                <a:latin typeface="HY견고딕" pitchFamily="18" charset="-127"/>
                <a:ea typeface="HY견고딕" pitchFamily="18" charset="-127"/>
                <a:cs typeface="Segoe UI Black" panose="020B0A02040204020203" pitchFamily="34" charset="0"/>
              </a:rPr>
              <a:t>  </a:t>
            </a:r>
            <a:r>
              <a:rPr lang="en-US" sz="1800" dirty="0" smtClean="0">
                <a:solidFill>
                  <a:srgbClr val="008080"/>
                </a:solidFill>
                <a:latin typeface="HY견고딕" pitchFamily="18" charset="-127"/>
                <a:ea typeface="HY견고딕" pitchFamily="18" charset="-127"/>
                <a:cs typeface="Segoe UI Black" panose="020B0A02040204020203" pitchFamily="34" charset="0"/>
                <a:sym typeface="Wingdings"/>
              </a:rPr>
              <a:t></a:t>
            </a:r>
            <a:r>
              <a:rPr lang="en-US" sz="1800" b="1" dirty="0" smtClean="0">
                <a:solidFill>
                  <a:srgbClr val="008080"/>
                </a:solidFill>
                <a:latin typeface="HY견고딕" pitchFamily="18" charset="-127"/>
                <a:ea typeface="HY견고딕" pitchFamily="18" charset="-127"/>
                <a:cs typeface="Segoe UI Black" panose="020B0A02040204020203" pitchFamily="34" charset="0"/>
              </a:rPr>
              <a:t>  Already in 1971 at the Guatemala City Diplomatic Conference the </a:t>
            </a:r>
          </a:p>
          <a:p>
            <a:pPr latinLnBrk="1"/>
            <a:r>
              <a:rPr lang="en-US" sz="1800" b="1" dirty="0" smtClean="0">
                <a:solidFill>
                  <a:srgbClr val="008080"/>
                </a:solidFill>
                <a:latin typeface="HY견고딕" pitchFamily="18" charset="-127"/>
                <a:ea typeface="HY견고딕" pitchFamily="18" charset="-127"/>
                <a:cs typeface="Segoe UI Black" panose="020B0A02040204020203" pitchFamily="34" charset="0"/>
              </a:rPr>
              <a:t>      US delegation insisted on the inclusion of the </a:t>
            </a:r>
            <a:r>
              <a:rPr lang="en-US" sz="1800" b="1" dirty="0" smtClean="0">
                <a:solidFill>
                  <a:srgbClr val="FF3399"/>
                </a:solidFill>
                <a:latin typeface="HY견고딕" pitchFamily="18" charset="-127"/>
                <a:ea typeface="HY견고딕" pitchFamily="18" charset="-127"/>
                <a:cs typeface="Segoe UI Black" panose="020B0A02040204020203" pitchFamily="34" charset="0"/>
              </a:rPr>
              <a:t>⑤ 5</a:t>
            </a:r>
            <a:r>
              <a:rPr lang="en-US" sz="1800" b="1" baseline="30000" dirty="0" smtClean="0">
                <a:solidFill>
                  <a:srgbClr val="FF3399"/>
                </a:solidFill>
                <a:latin typeface="HY견고딕" pitchFamily="18" charset="-127"/>
                <a:ea typeface="HY견고딕" pitchFamily="18" charset="-127"/>
                <a:cs typeface="Segoe UI Black" panose="020B0A02040204020203" pitchFamily="34" charset="0"/>
              </a:rPr>
              <a:t>th</a:t>
            </a:r>
            <a:r>
              <a:rPr lang="en-US" sz="1800" b="1" dirty="0" smtClean="0">
                <a:solidFill>
                  <a:srgbClr val="FF3399"/>
                </a:solidFill>
                <a:latin typeface="HY견고딕" pitchFamily="18" charset="-127"/>
                <a:ea typeface="HY견고딕" pitchFamily="18" charset="-127"/>
                <a:cs typeface="Segoe UI Black" panose="020B0A02040204020203" pitchFamily="34" charset="0"/>
              </a:rPr>
              <a:t> jurisdiction－</a:t>
            </a:r>
          </a:p>
          <a:p>
            <a:pPr latinLnBrk="1"/>
            <a:r>
              <a:rPr lang="en-US" sz="1800" b="1" dirty="0" smtClean="0">
                <a:solidFill>
                  <a:srgbClr val="FF3399"/>
                </a:solidFill>
                <a:latin typeface="HY견고딕" pitchFamily="18" charset="-127"/>
                <a:ea typeface="HY견고딕" pitchFamily="18" charset="-127"/>
                <a:cs typeface="Segoe UI Black" panose="020B0A02040204020203" pitchFamily="34" charset="0"/>
              </a:rPr>
              <a:t>      the place of residence of the claimant.</a:t>
            </a:r>
          </a:p>
          <a:p>
            <a:pPr latinLnBrk="1"/>
            <a:r>
              <a:rPr lang="en-US" sz="1800" b="1" dirty="0" smtClean="0">
                <a:solidFill>
                  <a:srgbClr val="008080"/>
                </a:solidFill>
                <a:latin typeface="HY견고딕" pitchFamily="18" charset="-127"/>
                <a:ea typeface="HY견고딕" pitchFamily="18" charset="-127"/>
                <a:cs typeface="Segoe UI Black" panose="020B0A02040204020203" pitchFamily="34" charset="0"/>
                <a:sym typeface="Wingdings"/>
              </a:rPr>
              <a:t>  </a:t>
            </a:r>
            <a:r>
              <a:rPr lang="en-US" sz="1800" dirty="0" smtClean="0">
                <a:solidFill>
                  <a:srgbClr val="0000FF"/>
                </a:solidFill>
                <a:latin typeface="HY견고딕" pitchFamily="18" charset="-127"/>
                <a:ea typeface="HY견고딕" pitchFamily="18" charset="-127"/>
                <a:cs typeface="Segoe UI Black" panose="020B0A02040204020203" pitchFamily="34" charset="0"/>
                <a:sym typeface="Wingdings"/>
              </a:rPr>
              <a:t></a:t>
            </a:r>
            <a:r>
              <a:rPr lang="en-US" sz="1800" b="1" dirty="0" smtClean="0">
                <a:solidFill>
                  <a:srgbClr val="0000FF"/>
                </a:solidFill>
                <a:latin typeface="HY견고딕" pitchFamily="18" charset="-127"/>
                <a:ea typeface="HY견고딕" pitchFamily="18" charset="-127"/>
                <a:cs typeface="Segoe UI Black" panose="020B0A02040204020203" pitchFamily="34" charset="0"/>
              </a:rPr>
              <a:t>  During the preparatory work on the new Convention and at the </a:t>
            </a:r>
            <a:r>
              <a:rPr lang="en-US" sz="1800" b="1" dirty="0" err="1" smtClean="0">
                <a:solidFill>
                  <a:srgbClr val="0000FF"/>
                </a:solidFill>
                <a:latin typeface="HY견고딕" pitchFamily="18" charset="-127"/>
                <a:ea typeface="HY견고딕" pitchFamily="18" charset="-127"/>
                <a:cs typeface="Segoe UI Black" panose="020B0A02040204020203" pitchFamily="34" charset="0"/>
              </a:rPr>
              <a:t>ope</a:t>
            </a:r>
            <a:r>
              <a:rPr lang="en-US" sz="1800" b="1" dirty="0" smtClean="0">
                <a:solidFill>
                  <a:srgbClr val="0000FF"/>
                </a:solidFill>
                <a:latin typeface="HY견고딕" pitchFamily="18" charset="-127"/>
                <a:ea typeface="HY견고딕" pitchFamily="18" charset="-127"/>
                <a:cs typeface="Segoe UI Black" panose="020B0A02040204020203" pitchFamily="34" charset="0"/>
              </a:rPr>
              <a:t>-</a:t>
            </a:r>
          </a:p>
          <a:p>
            <a:pPr latinLnBrk="1"/>
            <a:r>
              <a:rPr lang="en-US" sz="1800" b="1" dirty="0" smtClean="0">
                <a:solidFill>
                  <a:srgbClr val="0000FF"/>
                </a:solidFill>
                <a:latin typeface="HY견고딕" pitchFamily="18" charset="-127"/>
                <a:ea typeface="HY견고딕" pitchFamily="18" charset="-127"/>
                <a:cs typeface="Segoe UI Black" panose="020B0A02040204020203" pitchFamily="34" charset="0"/>
              </a:rPr>
              <a:t>      </a:t>
            </a:r>
            <a:r>
              <a:rPr lang="en-US" sz="1800" b="1" dirty="0" err="1" smtClean="0">
                <a:solidFill>
                  <a:srgbClr val="0000FF"/>
                </a:solidFill>
                <a:latin typeface="HY견고딕" pitchFamily="18" charset="-127"/>
                <a:ea typeface="HY견고딕" pitchFamily="18" charset="-127"/>
                <a:cs typeface="Segoe UI Black" panose="020B0A02040204020203" pitchFamily="34" charset="0"/>
              </a:rPr>
              <a:t>ning</a:t>
            </a:r>
            <a:r>
              <a:rPr lang="en-US" sz="1800" b="1" dirty="0" smtClean="0">
                <a:solidFill>
                  <a:srgbClr val="0000FF"/>
                </a:solidFill>
                <a:latin typeface="HY견고딕" pitchFamily="18" charset="-127"/>
                <a:ea typeface="HY견고딕" pitchFamily="18" charset="-127"/>
                <a:cs typeface="Segoe UI Black" panose="020B0A02040204020203" pitchFamily="34" charset="0"/>
              </a:rPr>
              <a:t> of the Diplomatic Conference the US delegation made clear it </a:t>
            </a:r>
          </a:p>
          <a:p>
            <a:r>
              <a:rPr lang="en-US" sz="1800" b="1" dirty="0" smtClean="0">
                <a:solidFill>
                  <a:srgbClr val="0000FF"/>
                </a:solidFill>
                <a:latin typeface="HY견고딕" pitchFamily="18" charset="-127"/>
                <a:ea typeface="HY견고딕" pitchFamily="18" charset="-127"/>
                <a:cs typeface="Segoe UI Black" panose="020B0A02040204020203" pitchFamily="34" charset="0"/>
              </a:rPr>
              <a:t>      belief that including the </a:t>
            </a:r>
            <a:r>
              <a:rPr lang="en-US" sz="1800" b="1" dirty="0" smtClean="0">
                <a:solidFill>
                  <a:srgbClr val="FF3399"/>
                </a:solidFill>
                <a:latin typeface="HY견고딕" pitchFamily="18" charset="-127"/>
                <a:ea typeface="HY견고딕" pitchFamily="18" charset="-127"/>
                <a:cs typeface="Segoe UI Black" panose="020B0A02040204020203" pitchFamily="34" charset="0"/>
              </a:rPr>
              <a:t>fifth jurisdiction </a:t>
            </a:r>
            <a:r>
              <a:rPr lang="en-US" sz="1800" b="1" dirty="0" smtClean="0">
                <a:solidFill>
                  <a:srgbClr val="0000FF"/>
                </a:solidFill>
                <a:latin typeface="HY견고딕" pitchFamily="18" charset="-127"/>
                <a:ea typeface="HY견고딕" pitchFamily="18" charset="-127"/>
                <a:cs typeface="Segoe UI Black" panose="020B0A02040204020203" pitchFamily="34" charset="0"/>
              </a:rPr>
              <a:t>in any new convention. </a:t>
            </a:r>
          </a:p>
          <a:p>
            <a:endParaRPr lang="en-US" sz="1800" b="1" dirty="0" smtClean="0">
              <a:solidFill>
                <a:schemeClr val="bg2"/>
              </a:solidFill>
              <a:latin typeface="HY견고딕" pitchFamily="18" charset="-127"/>
              <a:ea typeface="HY견고딕" pitchFamily="18" charset="-127"/>
              <a:cs typeface="Segoe UI Black" panose="020B0A02040204020203" pitchFamily="34" charset="0"/>
            </a:endParaRPr>
          </a:p>
          <a:p>
            <a:pPr lvl="0" indent="127000" algn="just" latinLnBrk="1"/>
            <a:r>
              <a:rPr lang="en-US" sz="1800" b="1" dirty="0" smtClean="0">
                <a:solidFill>
                  <a:schemeClr val="accent3">
                    <a:lumMod val="25000"/>
                  </a:schemeClr>
                </a:solidFill>
                <a:latin typeface="HY견고딕" pitchFamily="18" charset="-127"/>
                <a:ea typeface="HY견고딕" pitchFamily="18" charset="-127"/>
                <a:cs typeface="Segoe UI Black" panose="020B0A02040204020203" pitchFamily="34" charset="0"/>
              </a:rPr>
              <a:t> </a:t>
            </a:r>
            <a:r>
              <a:rPr lang="en-US" sz="1800" dirty="0" smtClean="0">
                <a:solidFill>
                  <a:schemeClr val="accent3">
                    <a:lumMod val="25000"/>
                  </a:schemeClr>
                </a:solidFill>
                <a:latin typeface="HY견고딕" pitchFamily="18" charset="-127"/>
                <a:ea typeface="HY견고딕" pitchFamily="18" charset="-127"/>
                <a:cs typeface="Segoe UI Black" panose="020B0A02040204020203" pitchFamily="34" charset="0"/>
                <a:sym typeface="Wingdings"/>
              </a:rPr>
              <a:t> </a:t>
            </a:r>
            <a:r>
              <a:rPr lang="en-US" sz="1800" b="1" dirty="0" smtClean="0">
                <a:solidFill>
                  <a:schemeClr val="accent3">
                    <a:lumMod val="25000"/>
                  </a:schemeClr>
                </a:solidFill>
                <a:latin typeface="HY견고딕" pitchFamily="18" charset="-127"/>
                <a:ea typeface="HY견고딕" pitchFamily="18" charset="-127"/>
                <a:cs typeface="Segoe UI Black" panose="020B0A02040204020203" pitchFamily="34" charset="0"/>
              </a:rPr>
              <a:t> </a:t>
            </a:r>
            <a:r>
              <a:rPr kumimoji="1" lang="en-US" altLang="ko-KR" sz="1800" b="1" dirty="0" smtClean="0">
                <a:solidFill>
                  <a:schemeClr val="accent3">
                    <a:lumMod val="25000"/>
                  </a:schemeClr>
                </a:solidFill>
                <a:latin typeface="HY견고딕" pitchFamily="18" charset="-127"/>
                <a:ea typeface="HY견고딕" pitchFamily="18" charset="-127"/>
                <a:cs typeface="Segoe UI Black" panose="020B0A02040204020203" pitchFamily="34" charset="0"/>
              </a:rPr>
              <a:t>However, the acceptance of the </a:t>
            </a:r>
            <a:r>
              <a:rPr kumimoji="1" lang="en-US" altLang="ko-KR" sz="1800" b="1" dirty="0" smtClean="0">
                <a:solidFill>
                  <a:srgbClr val="FF3399"/>
                </a:solidFill>
                <a:latin typeface="HY견고딕" pitchFamily="18" charset="-127"/>
                <a:ea typeface="HY견고딕" pitchFamily="18" charset="-127"/>
                <a:cs typeface="Segoe UI Black" panose="020B0A02040204020203" pitchFamily="34" charset="0"/>
              </a:rPr>
              <a:t>5th jurisdiction </a:t>
            </a:r>
            <a:r>
              <a:rPr kumimoji="1" lang="en-US" altLang="ko-KR" sz="1800" b="1" dirty="0" smtClean="0">
                <a:solidFill>
                  <a:schemeClr val="accent3">
                    <a:lumMod val="25000"/>
                  </a:schemeClr>
                </a:solidFill>
                <a:latin typeface="HY견고딕" pitchFamily="18" charset="-127"/>
                <a:ea typeface="HY견고딕" pitchFamily="18" charset="-127"/>
                <a:cs typeface="Segoe UI Black" panose="020B0A02040204020203" pitchFamily="34" charset="0"/>
              </a:rPr>
              <a:t>is a diplomatic </a:t>
            </a:r>
          </a:p>
          <a:p>
            <a:pPr lvl="0" indent="127000" algn="just" latinLnBrk="1"/>
            <a:r>
              <a:rPr kumimoji="1" lang="en-US" altLang="ko-KR" sz="1800" b="1" dirty="0" smtClean="0">
                <a:solidFill>
                  <a:schemeClr val="accent3">
                    <a:lumMod val="25000"/>
                  </a:schemeClr>
                </a:solidFill>
                <a:latin typeface="HY견고딕" pitchFamily="18" charset="-127"/>
                <a:ea typeface="HY견고딕" pitchFamily="18" charset="-127"/>
                <a:cs typeface="Segoe UI Black" panose="020B0A02040204020203" pitchFamily="34" charset="0"/>
              </a:rPr>
              <a:t>     victory for the US and it can be realistically expected that </a:t>
            </a:r>
          </a:p>
          <a:p>
            <a:pPr lvl="0" indent="127000" algn="just" latinLnBrk="1"/>
            <a:r>
              <a:rPr kumimoji="1" lang="en-US" altLang="ko-KR" sz="1800" b="1" dirty="0" smtClean="0">
                <a:solidFill>
                  <a:schemeClr val="accent3">
                    <a:lumMod val="25000"/>
                  </a:schemeClr>
                </a:solidFill>
                <a:latin typeface="HY견고딕" pitchFamily="18" charset="-127"/>
                <a:ea typeface="HY견고딕" pitchFamily="18" charset="-127"/>
                <a:cs typeface="Segoe UI Black" panose="020B0A02040204020203" pitchFamily="34" charset="0"/>
              </a:rPr>
              <a:t>     claimants’ lawyers will use every opportunity to file the claim in </a:t>
            </a:r>
          </a:p>
          <a:p>
            <a:pPr lvl="0" indent="127000" algn="just" latinLnBrk="1"/>
            <a:r>
              <a:rPr kumimoji="1" lang="en-US" altLang="ko-KR" sz="1800" b="1" dirty="0" smtClean="0">
                <a:solidFill>
                  <a:schemeClr val="accent3">
                    <a:lumMod val="25000"/>
                  </a:schemeClr>
                </a:solidFill>
                <a:latin typeface="HY견고딕" pitchFamily="18" charset="-127"/>
                <a:ea typeface="HY견고딕" pitchFamily="18" charset="-127"/>
                <a:cs typeface="Segoe UI Black" panose="020B0A02040204020203" pitchFamily="34" charset="0"/>
              </a:rPr>
              <a:t>     the US jurisdiction.</a:t>
            </a:r>
            <a:r>
              <a:rPr lang="en-US" sz="1800" b="1" dirty="0" smtClean="0">
                <a:solidFill>
                  <a:schemeClr val="accent3">
                    <a:lumMod val="25000"/>
                  </a:schemeClr>
                </a:solidFill>
                <a:latin typeface="HY견고딕" pitchFamily="18" charset="-127"/>
                <a:ea typeface="HY견고딕" pitchFamily="18" charset="-127"/>
                <a:cs typeface="Segoe UI Black" panose="020B0A02040204020203" pitchFamily="34" charset="0"/>
              </a:rPr>
              <a:t>  </a:t>
            </a:r>
          </a:p>
          <a:p>
            <a:pPr lvl="0" indent="127000" algn="just" latinLnBrk="1"/>
            <a:r>
              <a:rPr lang="en-US" sz="1800" b="1" dirty="0" smtClean="0">
                <a:solidFill>
                  <a:schemeClr val="accent3">
                    <a:lumMod val="25000"/>
                  </a:schemeClr>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sz="1800" b="1" dirty="0">
              <a:solidFill>
                <a:schemeClr val="accent3">
                  <a:lumMod val="2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직사각형 3"/>
          <p:cNvSpPr/>
          <p:nvPr/>
        </p:nvSpPr>
        <p:spPr>
          <a:xfrm>
            <a:off x="0" y="0"/>
            <a:ext cx="9296400" cy="400110"/>
          </a:xfrm>
          <a:prstGeom prst="rect">
            <a:avLst/>
          </a:prstGeom>
          <a:solidFill>
            <a:schemeClr val="tx1">
              <a:lumMod val="75000"/>
            </a:schemeClr>
          </a:solidFill>
          <a:ln>
            <a:solidFill>
              <a:srgbClr val="00B050"/>
            </a:solidFill>
          </a:ln>
        </p:spPr>
        <p:txBody>
          <a:bodyPr wrap="square">
            <a:spAutoFit/>
          </a:bodyPr>
          <a:lstStyle/>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7</a:t>
            </a:r>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 Air Carrier’s Liability under the Montreal Convention (12) </a:t>
            </a:r>
            <a:r>
              <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Segoe UI Black" panose="020B0A02040204020203" pitchFamily="34" charset="0"/>
              </a:rPr>
              <a:t> </a:t>
            </a:r>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74</a:t>
            </a:fld>
            <a:endParaRPr lang="en-US" altLang="ko-KR"/>
          </a:p>
        </p:txBody>
      </p:sp>
      <p:sp>
        <p:nvSpPr>
          <p:cNvPr id="6145" name="Rectangle 1"/>
          <p:cNvSpPr>
            <a:spLocks noChangeArrowheads="1"/>
          </p:cNvSpPr>
          <p:nvPr/>
        </p:nvSpPr>
        <p:spPr bwMode="auto">
          <a:xfrm>
            <a:off x="1" y="-114300"/>
            <a:ext cx="9144000" cy="668388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100" b="1" i="0" u="none" strike="noStrike" cap="none" normalizeH="0" baseline="0" dirty="0" smtClean="0">
              <a:ln>
                <a:noFill/>
              </a:ln>
              <a:solidFill>
                <a:srgbClr val="000000"/>
              </a:solidFill>
              <a:effectLst/>
              <a:latin typeface="HY견고딕" pitchFamily="18" charset="-127"/>
              <a:ea typeface="HY견고딕" pitchFamily="18"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en-US" altLang="ko-KR" sz="1800" b="1" i="0" u="none" strike="noStrike" cap="none" normalizeH="0" baseline="0" dirty="0" smtClean="0">
                <a:ln>
                  <a:noFill/>
                </a:ln>
                <a:solidFill>
                  <a:srgbClr val="000000"/>
                </a:solidFill>
                <a:effectLst/>
                <a:latin typeface="HY견고딕" pitchFamily="18" charset="-127"/>
                <a:ea typeface="HY견고딕" pitchFamily="18" charset="-127"/>
                <a:cs typeface="굴림" pitchFamily="50" charset="-127"/>
              </a:rPr>
              <a:t>   </a:t>
            </a:r>
          </a:p>
          <a:p>
            <a:pPr algn="just" eaLnBrk="0" hangingPunct="0"/>
            <a:r>
              <a:rPr kumimoji="1" lang="en-US" altLang="ko-KR" b="1" dirty="0" smtClean="0">
                <a:solidFill>
                  <a:srgbClr val="FF3399"/>
                </a:solidFill>
                <a:latin typeface="HY견고딕" pitchFamily="18" charset="-127"/>
                <a:ea typeface="HY견고딕" pitchFamily="18" charset="-127"/>
                <a:cs typeface="굴림" pitchFamily="50" charset="-127"/>
              </a:rPr>
              <a:t>      </a:t>
            </a:r>
          </a:p>
          <a:p>
            <a:pPr algn="just" eaLnBrk="0" hangingPunct="0"/>
            <a:r>
              <a:rPr kumimoji="1" lang="en-US" altLang="ko-KR" b="1" dirty="0" smtClean="0">
                <a:solidFill>
                  <a:srgbClr val="FF3399"/>
                </a:solidFill>
                <a:latin typeface="HY견고딕" pitchFamily="18" charset="-127"/>
                <a:ea typeface="HY견고딕" pitchFamily="18" charset="-127"/>
                <a:cs typeface="굴림" pitchFamily="50" charset="-127"/>
              </a:rPr>
              <a:t>   </a:t>
            </a:r>
            <a:r>
              <a:rPr kumimoji="1" lang="en-US" altLang="ko-KR" b="1" dirty="0" smtClean="0">
                <a:solidFill>
                  <a:schemeClr val="bg2"/>
                </a:solidFill>
                <a:latin typeface="HY견고딕" pitchFamily="18" charset="-127"/>
                <a:ea typeface="HY견고딕" pitchFamily="18" charset="-127"/>
                <a:cs typeface="굴림" pitchFamily="50" charset="-127"/>
              </a:rPr>
              <a:t>(7) Aviation </a:t>
            </a:r>
            <a:r>
              <a:rPr kumimoji="1" lang="en-US" altLang="ko-KR" b="1" i="0" u="none" strike="noStrike" cap="none" normalizeH="0" baseline="0" dirty="0" smtClean="0">
                <a:ln>
                  <a:noFill/>
                </a:ln>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Insurance  (Article 50, </a:t>
            </a:r>
            <a:r>
              <a:rPr lang="ko-KR" altLang="ko-KR"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rPr>
              <a:t>保险</a:t>
            </a:r>
            <a:r>
              <a:rPr lang="en-US" altLang="ko-KR"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rPr>
              <a:t>)</a:t>
            </a:r>
            <a:endParaRPr kumimoji="1" lang="en-US" altLang="ko-KR" b="1" i="0" u="none" strike="noStrike" cap="none" normalizeH="0" baseline="0" dirty="0" smtClean="0">
              <a:ln>
                <a:noFill/>
              </a:ln>
              <a:solidFill>
                <a:schemeClr val="bg2"/>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en-US" altLang="ko-KR" sz="1800" b="1" i="0" u="none" strike="noStrike" cap="none" normalizeH="0" baseline="0" dirty="0" smtClean="0">
              <a:ln>
                <a:noFill/>
              </a:ln>
              <a:solidFill>
                <a:schemeClr val="accent3">
                  <a:lumMod val="25000"/>
                </a:schemeClr>
              </a:solidFill>
              <a:effectLst/>
              <a:latin typeface="HY견고딕" pitchFamily="18" charset="-127"/>
              <a:ea typeface="HY견고딕" pitchFamily="18" charset="-127"/>
              <a:cs typeface="함초롬바탕" pitchFamily="18" charset="-127"/>
            </a:endParaRPr>
          </a:p>
          <a:p>
            <a:pPr lvl="0" algn="just" eaLnBrk="0" hangingPunct="0">
              <a:lnSpc>
                <a:spcPts val="2500"/>
              </a:lnSpc>
            </a:pPr>
            <a:r>
              <a:rPr kumimoji="1" lang="en-US" altLang="ko-KR" sz="2000" b="1" i="0" u="none" strike="noStrike" cap="none" normalizeH="0" baseline="0" dirty="0" smtClean="0">
                <a:ln>
                  <a:noFill/>
                </a:ln>
                <a:solidFill>
                  <a:schemeClr val="accent3">
                    <a:lumMod val="25000"/>
                  </a:schemeClr>
                </a:solidFill>
                <a:effectLst/>
                <a:latin typeface="HY견고딕" pitchFamily="18" charset="-127"/>
                <a:ea typeface="HY견고딕" pitchFamily="18" charset="-127"/>
                <a:cs typeface="함초롬바탕" pitchFamily="18" charset="-127"/>
              </a:rPr>
              <a:t>   </a:t>
            </a:r>
            <a:r>
              <a:rPr lang="en-US" sz="2000" dirty="0" smtClean="0">
                <a:solidFill>
                  <a:schemeClr val="accent3">
                    <a:lumMod val="25000"/>
                  </a:schemeClr>
                </a:solidFill>
                <a:latin typeface="HY견고딕" pitchFamily="18" charset="-127"/>
                <a:ea typeface="HY견고딕" pitchFamily="18" charset="-127"/>
                <a:sym typeface="Wingdings"/>
              </a:rPr>
              <a:t> </a:t>
            </a:r>
            <a:r>
              <a:rPr kumimoji="1" lang="en-US" altLang="ko-KR" sz="2000" b="1" dirty="0" smtClean="0">
                <a:solidFill>
                  <a:schemeClr val="accent3">
                    <a:lumMod val="25000"/>
                  </a:schemeClr>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chemeClr val="accent3">
                    <a:lumMod val="25000"/>
                  </a:schemeClr>
                </a:solidFill>
                <a:effectLst/>
                <a:latin typeface="HY견고딕" pitchFamily="18" charset="-127"/>
                <a:ea typeface="HY견고딕" pitchFamily="18" charset="-127"/>
                <a:cs typeface="함초롬바탕" pitchFamily="18" charset="-127"/>
              </a:rPr>
              <a:t>Air carriers must submit proof of insurance, thereby </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dirty="0" smtClean="0">
                <a:solidFill>
                  <a:schemeClr val="accent3">
                    <a:lumMod val="25000"/>
                  </a:schemeClr>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chemeClr val="accent3">
                    <a:lumMod val="25000"/>
                  </a:schemeClr>
                </a:solidFill>
                <a:effectLst/>
                <a:latin typeface="HY견고딕" pitchFamily="18" charset="-127"/>
                <a:ea typeface="HY견고딕" pitchFamily="18" charset="-127"/>
                <a:cs typeface="함초롬바탕" pitchFamily="18" charset="-127"/>
              </a:rPr>
              <a:t>ensuring the availability of financial resources in cases </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dirty="0" smtClean="0">
                <a:solidFill>
                  <a:schemeClr val="accent3">
                    <a:lumMod val="25000"/>
                  </a:schemeClr>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chemeClr val="accent3">
                    <a:lumMod val="25000"/>
                  </a:schemeClr>
                </a:solidFill>
                <a:effectLst/>
                <a:latin typeface="HY견고딕" pitchFamily="18" charset="-127"/>
                <a:ea typeface="HY견고딕" pitchFamily="18" charset="-127"/>
                <a:cs typeface="함초롬바탕" pitchFamily="18" charset="-127"/>
              </a:rPr>
              <a:t>of automatic payments or litigation. </a:t>
            </a:r>
          </a:p>
          <a:p>
            <a:pPr marL="0" marR="0" lvl="0" indent="0" algn="just" defTabSz="914400" rtl="0" eaLnBrk="0" fontAlgn="base" latinLnBrk="0" hangingPunct="0">
              <a:lnSpc>
                <a:spcPts val="2500"/>
              </a:lnSpc>
              <a:spcBef>
                <a:spcPct val="0"/>
              </a:spcBef>
              <a:spcAft>
                <a:spcPct val="0"/>
              </a:spcAft>
              <a:buClrTx/>
              <a:buSzTx/>
              <a:buFontTx/>
              <a:buNone/>
              <a:tabLst/>
            </a:pPr>
            <a:endParaRPr kumimoji="1" lang="en-US" altLang="ko-KR" sz="2000" b="1" i="0" u="none" strike="noStrike" cap="none" normalizeH="0" baseline="0" dirty="0" smtClean="0">
              <a:ln>
                <a:noFill/>
              </a:ln>
              <a:solidFill>
                <a:srgbClr val="00B050"/>
              </a:solidFill>
              <a:effectLst/>
              <a:latin typeface="HY견고딕" pitchFamily="18" charset="-127"/>
              <a:ea typeface="HY견고딕" pitchFamily="18" charset="-127"/>
              <a:cs typeface="함초롬바탕" pitchFamily="18" charset="-127"/>
            </a:endParaRPr>
          </a:p>
          <a:p>
            <a:pPr lvl="0" algn="just" eaLnBrk="0" hangingPunct="0">
              <a:lnSpc>
                <a:spcPts val="2500"/>
              </a:lnSpc>
            </a:pPr>
            <a:r>
              <a:rPr kumimoji="1" lang="en-US" altLang="ko-KR" sz="2000" b="1" dirty="0" smtClean="0">
                <a:solidFill>
                  <a:srgbClr val="00B050"/>
                </a:solidFill>
                <a:latin typeface="HY견고딕" pitchFamily="18" charset="-127"/>
                <a:ea typeface="HY견고딕" pitchFamily="18" charset="-127"/>
                <a:cs typeface="함초롬바탕" pitchFamily="18" charset="-127"/>
              </a:rPr>
              <a:t>   </a:t>
            </a:r>
            <a:r>
              <a:rPr lang="en-US" sz="2000" dirty="0" smtClean="0">
                <a:solidFill>
                  <a:srgbClr val="00B050"/>
                </a:solidFill>
                <a:latin typeface="HY견고딕" pitchFamily="18" charset="-127"/>
                <a:ea typeface="HY견고딕" pitchFamily="18" charset="-127"/>
                <a:sym typeface="Wingdings"/>
              </a:rPr>
              <a:t></a:t>
            </a:r>
            <a:r>
              <a:rPr kumimoji="1" lang="en-US" altLang="ko-KR" sz="2000" b="1" dirty="0" smtClean="0">
                <a:solidFill>
                  <a:srgbClr val="00B050"/>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rgbClr val="00B050"/>
                </a:solidFill>
                <a:effectLst/>
                <a:latin typeface="HY견고딕" pitchFamily="18" charset="-127"/>
                <a:ea typeface="HY견고딕" pitchFamily="18" charset="-127"/>
                <a:cs typeface="함초롬바탕" pitchFamily="18" charset="-127"/>
              </a:rPr>
              <a:t>A major innovation in the new Convention is the require-</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dirty="0" smtClean="0">
                <a:solidFill>
                  <a:srgbClr val="00B050"/>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err="1" smtClean="0">
                <a:ln>
                  <a:noFill/>
                </a:ln>
                <a:solidFill>
                  <a:srgbClr val="00B050"/>
                </a:solidFill>
                <a:effectLst/>
                <a:latin typeface="HY견고딕" pitchFamily="18" charset="-127"/>
                <a:ea typeface="HY견고딕" pitchFamily="18" charset="-127"/>
                <a:cs typeface="함초롬바탕" pitchFamily="18" charset="-127"/>
              </a:rPr>
              <a:t>ment</a:t>
            </a:r>
            <a:r>
              <a:rPr kumimoji="1" lang="en-US" altLang="ko-KR" sz="2000" b="1" i="0" u="none" strike="noStrike" cap="none" normalizeH="0" baseline="0" dirty="0" smtClean="0">
                <a:ln>
                  <a:noFill/>
                </a:ln>
                <a:solidFill>
                  <a:srgbClr val="00B050"/>
                </a:solidFill>
                <a:effectLst/>
                <a:latin typeface="HY견고딕" pitchFamily="18" charset="-127"/>
                <a:ea typeface="HY견고딕" pitchFamily="18" charset="-127"/>
                <a:cs typeface="함초롬바탕" pitchFamily="18" charset="-127"/>
              </a:rPr>
              <a:t> of compulsory insurance covering the carriers’ </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i="0" u="none" strike="noStrike" cap="none" normalizeH="0" baseline="0" dirty="0" smtClean="0">
                <a:ln>
                  <a:noFill/>
                </a:ln>
                <a:solidFill>
                  <a:srgbClr val="00B050"/>
                </a:solidFill>
                <a:effectLst/>
                <a:latin typeface="HY견고딕" pitchFamily="18" charset="-127"/>
                <a:ea typeface="HY견고딕" pitchFamily="18" charset="-127"/>
                <a:cs typeface="함초롬바탕" pitchFamily="18" charset="-127"/>
              </a:rPr>
              <a:t>       liability.</a:t>
            </a:r>
            <a:r>
              <a:rPr kumimoji="1" lang="en-US" altLang="ko-KR" sz="2000" b="1" i="0" u="none" strike="noStrike" cap="none" normalizeH="0" baseline="0" dirty="0" smtClean="0">
                <a:ln>
                  <a:noFill/>
                </a:ln>
                <a:solidFill>
                  <a:srgbClr val="00B050"/>
                </a:solidFill>
                <a:effectLst/>
                <a:latin typeface="HY견고딕" pitchFamily="18" charset="-127"/>
                <a:ea typeface="HY견고딕" pitchFamily="18" charset="-127"/>
                <a:cs typeface="굴림" pitchFamily="50" charset="-127"/>
              </a:rPr>
              <a:t>  </a:t>
            </a:r>
          </a:p>
          <a:p>
            <a:pPr lvl="0" algn="just" eaLnBrk="0" hangingPunct="0">
              <a:lnSpc>
                <a:spcPts val="2500"/>
              </a:lnSpc>
            </a:pPr>
            <a:r>
              <a:rPr kumimoji="1" lang="en-US" altLang="ko-KR" sz="2000" b="1" i="0" u="none" strike="noStrike" cap="none" normalizeH="0" baseline="0" dirty="0" smtClean="0">
                <a:ln>
                  <a:noFill/>
                </a:ln>
                <a:solidFill>
                  <a:srgbClr val="00B050"/>
                </a:solidFill>
                <a:effectLst/>
                <a:latin typeface="HY견고딕" pitchFamily="18" charset="-127"/>
                <a:ea typeface="HY견고딕" pitchFamily="18" charset="-127"/>
                <a:cs typeface="함초롬바탕" pitchFamily="18" charset="-127"/>
              </a:rPr>
              <a:t>   </a:t>
            </a:r>
            <a:r>
              <a:rPr lang="en-US" sz="2000" dirty="0" smtClean="0">
                <a:solidFill>
                  <a:srgbClr val="FF0000"/>
                </a:solidFill>
                <a:latin typeface="HY견고딕" pitchFamily="18" charset="-127"/>
                <a:ea typeface="HY견고딕" pitchFamily="18" charset="-127"/>
                <a:sym typeface="Wingdings"/>
              </a:rPr>
              <a:t></a:t>
            </a:r>
            <a:r>
              <a:rPr kumimoji="1" lang="en-US" altLang="ko-KR" sz="2000" b="1" dirty="0" smtClean="0">
                <a:solidFill>
                  <a:srgbClr val="FF0000"/>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rgbClr val="FF0000"/>
                </a:solidFill>
                <a:effectLst/>
                <a:latin typeface="HY견고딕" pitchFamily="18" charset="-127"/>
                <a:ea typeface="HY견고딕" pitchFamily="18" charset="-127"/>
                <a:cs typeface="함초롬바탕" pitchFamily="18" charset="-127"/>
              </a:rPr>
              <a:t> A two</a:t>
            </a:r>
            <a:r>
              <a:rPr kumimoji="1" lang="ko-KR" altLang="en-US" sz="2000" b="1" i="0" u="none" strike="noStrike" cap="none" normalizeH="0" baseline="0" dirty="0" smtClean="0">
                <a:ln>
                  <a:noFill/>
                </a:ln>
                <a:solidFill>
                  <a:srgbClr val="FF0000"/>
                </a:solidFill>
                <a:effectLst/>
                <a:latin typeface="HY견고딕" pitchFamily="18" charset="-127"/>
                <a:ea typeface="HY견고딕" pitchFamily="18" charset="-127"/>
                <a:cs typeface="굴림" pitchFamily="50" charset="-127"/>
              </a:rPr>
              <a:t>－</a:t>
            </a:r>
            <a:r>
              <a:rPr kumimoji="1" lang="en-US" altLang="ko-KR" sz="2000" b="1" i="0" u="none" strike="noStrike" cap="none" normalizeH="0" baseline="0" dirty="0" smtClean="0">
                <a:ln>
                  <a:noFill/>
                </a:ln>
                <a:solidFill>
                  <a:srgbClr val="FF0000"/>
                </a:solidFill>
                <a:effectLst/>
                <a:latin typeface="HY견고딕" pitchFamily="18" charset="-127"/>
                <a:ea typeface="HY견고딕" pitchFamily="18" charset="-127"/>
                <a:cs typeface="함초롬바탕" pitchFamily="18" charset="-127"/>
              </a:rPr>
              <a:t>fold obligation/right is imposed by the Convention:</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       all States Parties to the Convention are obliged to require</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dirty="0" smtClean="0">
                <a:solidFill>
                  <a:srgbClr val="0000FF"/>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 their carriers to maintain adequate insurance covering </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dirty="0" smtClean="0">
                <a:solidFill>
                  <a:srgbClr val="0000FF"/>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their</a:t>
            </a:r>
            <a:r>
              <a:rPr kumimoji="1" lang="en-US" altLang="ko-KR" sz="2000" b="1" i="0" u="none" strike="noStrike" cap="none" normalizeH="0" dirty="0" smtClean="0">
                <a:ln>
                  <a:noFill/>
                </a:ln>
                <a:solidFill>
                  <a:srgbClr val="0000FF"/>
                </a:solidFill>
                <a:effectLst/>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liability under the Convention on the other hand, </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dirty="0" smtClean="0">
                <a:solidFill>
                  <a:srgbClr val="0000FF"/>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any State Party has the right to require a carrier operating</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dirty="0" smtClean="0">
                <a:solidFill>
                  <a:srgbClr val="0000FF"/>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 into its territory to furnish evidence that it maintains such </a:t>
            </a:r>
          </a:p>
          <a:p>
            <a:pPr marL="0" marR="0" lvl="0" indent="0" algn="just" defTabSz="914400" rtl="0" eaLnBrk="0" fontAlgn="base" latinLnBrk="0" hangingPunct="0">
              <a:lnSpc>
                <a:spcPts val="2500"/>
              </a:lnSpc>
              <a:spcBef>
                <a:spcPct val="0"/>
              </a:spcBef>
              <a:spcAft>
                <a:spcPct val="0"/>
              </a:spcAft>
              <a:buClrTx/>
              <a:buSzTx/>
              <a:buFontTx/>
              <a:buNone/>
              <a:tabLst/>
            </a:pPr>
            <a:r>
              <a:rPr kumimoji="1" lang="en-US" altLang="ko-KR" sz="2000" b="1" dirty="0" smtClean="0">
                <a:solidFill>
                  <a:srgbClr val="0000FF"/>
                </a:solidFill>
                <a:latin typeface="HY견고딕" pitchFamily="18" charset="-127"/>
                <a:ea typeface="HY견고딕" pitchFamily="18" charset="-127"/>
                <a:cs typeface="함초롬바탕" pitchFamily="18" charset="-127"/>
              </a:rPr>
              <a:t>       </a:t>
            </a:r>
            <a:r>
              <a:rPr kumimoji="1" lang="en-US" altLang="ko-KR" sz="2000" b="1" i="0" u="none" strike="noStrike" cap="none" normalizeH="0" baseline="0" dirty="0" smtClean="0">
                <a:ln>
                  <a:noFill/>
                </a:ln>
                <a:solidFill>
                  <a:srgbClr val="0000FF"/>
                </a:solidFill>
                <a:effectLst/>
                <a:latin typeface="HY견고딕" pitchFamily="18" charset="-127"/>
                <a:ea typeface="HY견고딕" pitchFamily="18" charset="-127"/>
                <a:cs typeface="함초롬바탕" pitchFamily="18" charset="-127"/>
              </a:rPr>
              <a:t>adequate insurance.</a:t>
            </a:r>
          </a:p>
          <a:p>
            <a:pPr marL="0" marR="0" lvl="0" indent="0" algn="just" defTabSz="914400" rtl="0" eaLnBrk="0" fontAlgn="base" latinLnBrk="0" hangingPunct="0">
              <a:lnSpc>
                <a:spcPts val="2500"/>
              </a:lnSpc>
              <a:spcBef>
                <a:spcPct val="0"/>
              </a:spcBef>
              <a:spcAft>
                <a:spcPct val="0"/>
              </a:spcAft>
              <a:buClrTx/>
              <a:buSzTx/>
              <a:buFontTx/>
              <a:buNone/>
              <a:tabLst/>
            </a:pPr>
            <a:endParaRPr kumimoji="1" lang="en-US" altLang="ko-KR" sz="2000" b="1" dirty="0" smtClean="0">
              <a:solidFill>
                <a:schemeClr val="accent2">
                  <a:lumMod val="50000"/>
                </a:schemeClr>
              </a:solidFill>
              <a:latin typeface="Adobe 고딕 Std B" pitchFamily="34" charset="-127"/>
              <a:ea typeface="Adobe 고딕 Std B" pitchFamily="34" charset="-127"/>
              <a:cs typeface="함초롬바탕" pitchFamily="18" charset="-127"/>
            </a:endParaRPr>
          </a:p>
          <a:p>
            <a:pPr marL="0" marR="0" lvl="0" indent="0" algn="just" defTabSz="914400" rtl="0" eaLnBrk="0" fontAlgn="base" latinLnBrk="0" hangingPunct="0">
              <a:lnSpc>
                <a:spcPts val="2500"/>
              </a:lnSpc>
              <a:spcBef>
                <a:spcPct val="0"/>
              </a:spcBef>
              <a:spcAft>
                <a:spcPct val="0"/>
              </a:spcAft>
              <a:buClrTx/>
              <a:buSzTx/>
              <a:buFontTx/>
              <a:buNone/>
              <a:tabLst/>
            </a:pPr>
            <a:endParaRPr kumimoji="1" lang="en-US" altLang="ko-KR" sz="2000" b="1" i="0" u="none" strike="noStrike" cap="none" normalizeH="0" baseline="0" dirty="0" smtClean="0">
              <a:ln>
                <a:noFill/>
              </a:ln>
              <a:solidFill>
                <a:schemeClr val="tx1"/>
              </a:solidFill>
              <a:effectLst/>
              <a:latin typeface="Adobe 고딕 Std B" pitchFamily="34" charset="-127"/>
              <a:ea typeface="Adobe 고딕 Std B" pitchFamily="34" charset="-127"/>
              <a:cs typeface="굴림" pitchFamily="50" charset="-127"/>
            </a:endParaRPr>
          </a:p>
        </p:txBody>
      </p:sp>
      <p:sp>
        <p:nvSpPr>
          <p:cNvPr id="4" name="Rectangle 1"/>
          <p:cNvSpPr>
            <a:spLocks noChangeArrowheads="1"/>
          </p:cNvSpPr>
          <p:nvPr/>
        </p:nvSpPr>
        <p:spPr bwMode="auto">
          <a:xfrm>
            <a:off x="1" y="-290131"/>
            <a:ext cx="9143999" cy="769441"/>
          </a:xfrm>
          <a:prstGeom prst="rect">
            <a:avLst/>
          </a:prstGeom>
          <a:solidFill>
            <a:schemeClr val="tx1">
              <a:lumMod val="75000"/>
            </a:schemeClr>
          </a:solid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lvl="0" indent="127000" algn="just"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p>
          <a:p>
            <a:pPr lvl="0" indent="127000" algn="just" latinLnBrk="1"/>
            <a:r>
              <a:rPr kumimoji="1" lang="en-US" altLang="ko-KR"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7</a:t>
            </a:r>
            <a:r>
              <a:rPr kumimoji="1"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Air Carrier’s Liability under the Montreal Convention (13) </a:t>
            </a:r>
            <a:r>
              <a:rPr kumimoji="1" lang="en-US" altLang="ko-KR"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75</a:t>
            </a:fld>
            <a:endParaRPr lang="en-US" altLang="ko-KR"/>
          </a:p>
        </p:txBody>
      </p:sp>
      <p:sp>
        <p:nvSpPr>
          <p:cNvPr id="3" name="직사각형 2"/>
          <p:cNvSpPr/>
          <p:nvPr/>
        </p:nvSpPr>
        <p:spPr>
          <a:xfrm>
            <a:off x="0" y="0"/>
            <a:ext cx="9144000" cy="6924973"/>
          </a:xfrm>
          <a:prstGeom prst="rect">
            <a:avLst/>
          </a:prstGeom>
          <a:solidFill>
            <a:srgbClr val="FFFFFF"/>
          </a:solidFill>
        </p:spPr>
        <p:txBody>
          <a:bodyPr wrap="square">
            <a:spAutoFit/>
          </a:bodyPr>
          <a:lstStyle/>
          <a:p>
            <a:endParaRPr lang="en-US" sz="1800" b="1" dirty="0" smtClean="0">
              <a:latin typeface="HY견고딕" pitchFamily="18" charset="-127"/>
              <a:ea typeface="HY견고딕" pitchFamily="18" charset="-127"/>
            </a:endParaRPr>
          </a:p>
          <a:p>
            <a:endParaRPr lang="en-US" sz="1800" b="1" dirty="0" smtClean="0">
              <a:latin typeface="HY견고딕" pitchFamily="18" charset="-127"/>
              <a:ea typeface="HY견고딕" pitchFamily="18" charset="-127"/>
            </a:endParaRPr>
          </a:p>
          <a:p>
            <a:r>
              <a:rPr lang="en-US" sz="2800" b="1" dirty="0" smtClean="0">
                <a:latin typeface="HY견고딕" pitchFamily="18" charset="-127"/>
                <a:ea typeface="HY견고딕" pitchFamily="18" charset="-127"/>
              </a:rPr>
              <a:t>  </a:t>
            </a:r>
            <a:endParaRPr lang="en-US" sz="2800" b="1" dirty="0" smtClean="0">
              <a:solidFill>
                <a:srgbClr val="FF0000"/>
              </a:solidFill>
              <a:effectLst>
                <a:outerShdw blurRad="38100" dist="38100" dir="2700000" algn="tl">
                  <a:srgbClr val="000000">
                    <a:alpha val="43137"/>
                  </a:srgbClr>
                </a:outerShdw>
              </a:effectLst>
              <a:latin typeface="Times New Roman" pitchFamily="18" charset="0"/>
              <a:ea typeface="HY견고딕" pitchFamily="18" charset="-127"/>
              <a:cs typeface="Times New Roman" pitchFamily="18" charset="0"/>
            </a:endParaRPr>
          </a:p>
          <a:p>
            <a:r>
              <a:rPr lang="en-US" sz="20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rPr>
              <a:t>  (1)  The Personal Damage including Mental Damage</a:t>
            </a:r>
          </a:p>
          <a:p>
            <a:pPr latinLnBrk="1"/>
            <a:r>
              <a:rPr lang="en-US" sz="1800" b="1" dirty="0" smtClean="0">
                <a:solidFill>
                  <a:srgbClr val="C00000"/>
                </a:solidFill>
                <a:latin typeface="HY견고딕" pitchFamily="18" charset="-127"/>
                <a:ea typeface="HY견고딕" pitchFamily="18" charset="-127"/>
              </a:rPr>
              <a:t>  </a:t>
            </a:r>
          </a:p>
          <a:p>
            <a:pPr latinLnBrk="1"/>
            <a:r>
              <a:rPr lang="en-US" sz="1800" b="1" dirty="0" smtClean="0">
                <a:solidFill>
                  <a:srgbClr val="C00000"/>
                </a:solidFill>
                <a:latin typeface="HY견고딕" pitchFamily="18" charset="-127"/>
                <a:ea typeface="HY견고딕" pitchFamily="18" charset="-127"/>
                <a:sym typeface="Wingdings"/>
              </a:rPr>
              <a:t>  </a:t>
            </a:r>
            <a:r>
              <a:rPr lang="en-US" sz="1800" b="1" dirty="0" smtClean="0">
                <a:solidFill>
                  <a:srgbClr val="C00000"/>
                </a:solidFill>
                <a:latin typeface="HY견고딕" pitchFamily="18" charset="-127"/>
                <a:ea typeface="HY견고딕" pitchFamily="18" charset="-127"/>
              </a:rPr>
              <a:t>  According to Article 17 of the Montreal Convention, air carrier is </a:t>
            </a:r>
          </a:p>
          <a:p>
            <a:pPr latinLnBrk="1"/>
            <a:r>
              <a:rPr lang="en-US" sz="1800" b="1" dirty="0" smtClean="0">
                <a:solidFill>
                  <a:srgbClr val="C00000"/>
                </a:solidFill>
                <a:latin typeface="HY견고딕" pitchFamily="18" charset="-127"/>
                <a:ea typeface="HY견고딕" pitchFamily="18" charset="-127"/>
              </a:rPr>
              <a:t>      liable for damage sustained in case of death or bodily injury of </a:t>
            </a:r>
          </a:p>
          <a:p>
            <a:pPr latinLnBrk="1"/>
            <a:r>
              <a:rPr lang="en-US" sz="1800" b="1" dirty="0" smtClean="0">
                <a:solidFill>
                  <a:srgbClr val="C00000"/>
                </a:solidFill>
                <a:latin typeface="HY견고딕" pitchFamily="18" charset="-127"/>
                <a:ea typeface="HY견고딕" pitchFamily="18" charset="-127"/>
              </a:rPr>
              <a:t>      passengers. </a:t>
            </a:r>
          </a:p>
          <a:p>
            <a:pPr latinLnBrk="1"/>
            <a:r>
              <a:rPr lang="en-US" sz="1800" b="1" dirty="0" smtClean="0">
                <a:solidFill>
                  <a:schemeClr val="bg2"/>
                </a:solidFill>
                <a:latin typeface="HY견고딕" pitchFamily="18" charset="-127"/>
                <a:ea typeface="HY견고딕" pitchFamily="18" charset="-127"/>
              </a:rPr>
              <a:t>  </a:t>
            </a:r>
            <a:r>
              <a:rPr lang="en-US" sz="1800" b="1" dirty="0" smtClean="0">
                <a:solidFill>
                  <a:srgbClr val="008080"/>
                </a:solidFill>
                <a:latin typeface="HY견고딕" pitchFamily="18" charset="-127"/>
                <a:ea typeface="HY견고딕" pitchFamily="18" charset="-127"/>
                <a:sym typeface="Wingdings"/>
              </a:rPr>
              <a:t></a:t>
            </a:r>
            <a:r>
              <a:rPr lang="en-US" sz="1800" b="1" dirty="0" smtClean="0">
                <a:solidFill>
                  <a:srgbClr val="008080"/>
                </a:solidFill>
                <a:latin typeface="HY견고딕" pitchFamily="18" charset="-127"/>
                <a:ea typeface="HY견고딕" pitchFamily="18" charset="-127"/>
              </a:rPr>
              <a:t>  The Guatemala City Protocol referred to “personal injury” a </a:t>
            </a:r>
          </a:p>
          <a:p>
            <a:pPr latinLnBrk="1"/>
            <a:r>
              <a:rPr lang="en-US" sz="1800" b="1" dirty="0" smtClean="0">
                <a:solidFill>
                  <a:srgbClr val="008080"/>
                </a:solidFill>
                <a:latin typeface="HY견고딕" pitchFamily="18" charset="-127"/>
                <a:ea typeface="HY견고딕" pitchFamily="18" charset="-127"/>
              </a:rPr>
              <a:t>      concept wider than </a:t>
            </a:r>
            <a:r>
              <a:rPr lang="en-US" sz="1800" b="1" dirty="0" smtClean="0">
                <a:solidFill>
                  <a:srgbClr val="FF0000"/>
                </a:solidFill>
                <a:latin typeface="HY견고딕" pitchFamily="18" charset="-127"/>
                <a:ea typeface="HY견고딕" pitchFamily="18" charset="-127"/>
              </a:rPr>
              <a:t>“bodily injury” </a:t>
            </a:r>
            <a:r>
              <a:rPr lang="en-US" sz="1800" b="1" dirty="0" smtClean="0">
                <a:solidFill>
                  <a:srgbClr val="008080"/>
                </a:solidFill>
                <a:latin typeface="HY견고딕" pitchFamily="18" charset="-127"/>
                <a:ea typeface="HY견고딕" pitchFamily="18" charset="-127"/>
              </a:rPr>
              <a:t>and it is a pity that the </a:t>
            </a:r>
            <a:r>
              <a:rPr lang="en-US" sz="1800" b="1" dirty="0" err="1" smtClean="0">
                <a:solidFill>
                  <a:srgbClr val="008080"/>
                </a:solidFill>
                <a:latin typeface="HY견고딕" pitchFamily="18" charset="-127"/>
                <a:ea typeface="HY견고딕" pitchFamily="18" charset="-127"/>
              </a:rPr>
              <a:t>oppor</a:t>
            </a:r>
            <a:r>
              <a:rPr lang="en-US" sz="1800" b="1" dirty="0" smtClean="0">
                <a:solidFill>
                  <a:srgbClr val="008080"/>
                </a:solidFill>
                <a:latin typeface="HY견고딕" pitchFamily="18" charset="-127"/>
                <a:ea typeface="HY견고딕" pitchFamily="18" charset="-127"/>
              </a:rPr>
              <a:t>-</a:t>
            </a:r>
          </a:p>
          <a:p>
            <a:pPr latinLnBrk="1"/>
            <a:r>
              <a:rPr lang="en-US" sz="1800" b="1" dirty="0" smtClean="0">
                <a:solidFill>
                  <a:srgbClr val="008080"/>
                </a:solidFill>
                <a:latin typeface="HY견고딕" pitchFamily="18" charset="-127"/>
                <a:ea typeface="HY견고딕" pitchFamily="18" charset="-127"/>
              </a:rPr>
              <a:t>      </a:t>
            </a:r>
            <a:r>
              <a:rPr lang="en-US" sz="1800" b="1" dirty="0" err="1" smtClean="0">
                <a:solidFill>
                  <a:srgbClr val="008080"/>
                </a:solidFill>
                <a:latin typeface="HY견고딕" pitchFamily="18" charset="-127"/>
                <a:ea typeface="HY견고딕" pitchFamily="18" charset="-127"/>
              </a:rPr>
              <a:t>tunity</a:t>
            </a:r>
            <a:r>
              <a:rPr lang="en-US" sz="1800" b="1" dirty="0" smtClean="0">
                <a:solidFill>
                  <a:srgbClr val="008080"/>
                </a:solidFill>
                <a:latin typeface="HY견고딕" pitchFamily="18" charset="-127"/>
                <a:ea typeface="HY견고딕" pitchFamily="18" charset="-127"/>
              </a:rPr>
              <a:t> was not kept open for compensation of a debilitating mental </a:t>
            </a:r>
          </a:p>
          <a:p>
            <a:pPr latinLnBrk="1"/>
            <a:r>
              <a:rPr lang="en-US" sz="1800" b="1" dirty="0" smtClean="0">
                <a:solidFill>
                  <a:srgbClr val="008080"/>
                </a:solidFill>
                <a:latin typeface="HY견고딕" pitchFamily="18" charset="-127"/>
                <a:ea typeface="HY견고딕" pitchFamily="18" charset="-127"/>
              </a:rPr>
              <a:t>      trauma or other mental injuries.</a:t>
            </a:r>
          </a:p>
          <a:p>
            <a:pPr latinLnBrk="1"/>
            <a:r>
              <a:rPr lang="en-US" sz="1800" b="1" dirty="0" smtClean="0">
                <a:solidFill>
                  <a:srgbClr val="0000FF"/>
                </a:solidFill>
                <a:latin typeface="HY견고딕" pitchFamily="18" charset="-127"/>
                <a:ea typeface="HY견고딕" pitchFamily="18" charset="-127"/>
              </a:rPr>
              <a:t>  </a:t>
            </a:r>
            <a:r>
              <a:rPr lang="en-US" sz="1800" b="1" dirty="0" smtClean="0">
                <a:solidFill>
                  <a:srgbClr val="0000FF"/>
                </a:solidFill>
                <a:latin typeface="HY견고딕" pitchFamily="18" charset="-127"/>
                <a:ea typeface="HY견고딕" pitchFamily="18" charset="-127"/>
                <a:sym typeface="Wingdings"/>
              </a:rPr>
              <a:t></a:t>
            </a:r>
            <a:r>
              <a:rPr lang="en-US" sz="1800" b="1" dirty="0" smtClean="0">
                <a:solidFill>
                  <a:srgbClr val="0000FF"/>
                </a:solidFill>
                <a:latin typeface="HY견고딕" pitchFamily="18" charset="-127"/>
                <a:ea typeface="HY견고딕" pitchFamily="18" charset="-127"/>
              </a:rPr>
              <a:t>   When recalling that the Guatemala City Protocol adopted the term </a:t>
            </a:r>
          </a:p>
          <a:p>
            <a:pPr latinLnBrk="1"/>
            <a:r>
              <a:rPr lang="en-US" sz="1800" b="1" dirty="0" smtClean="0">
                <a:solidFill>
                  <a:srgbClr val="0000FF"/>
                </a:solidFill>
                <a:latin typeface="HY견고딕" pitchFamily="18" charset="-127"/>
                <a:ea typeface="HY견고딕" pitchFamily="18" charset="-127"/>
              </a:rPr>
              <a:t>      </a:t>
            </a:r>
            <a:r>
              <a:rPr lang="en-US" sz="1800" b="1" dirty="0" smtClean="0">
                <a:solidFill>
                  <a:srgbClr val="FF0000"/>
                </a:solidFill>
                <a:latin typeface="HY견고딕" pitchFamily="18" charset="-127"/>
                <a:ea typeface="HY견고딕" pitchFamily="18" charset="-127"/>
              </a:rPr>
              <a:t>“personal injury”</a:t>
            </a:r>
            <a:r>
              <a:rPr lang="en-US" sz="1800" b="1" dirty="0" smtClean="0">
                <a:solidFill>
                  <a:srgbClr val="0000FF"/>
                </a:solidFill>
                <a:latin typeface="HY견고딕" pitchFamily="18" charset="-127"/>
                <a:ea typeface="HY견고딕" pitchFamily="18" charset="-127"/>
              </a:rPr>
              <a:t> for its French version and the MAP No.3 </a:t>
            </a:r>
          </a:p>
          <a:p>
            <a:pPr latinLnBrk="1"/>
            <a:r>
              <a:rPr lang="en-US" sz="1800" b="1" dirty="0" smtClean="0">
                <a:solidFill>
                  <a:srgbClr val="0000FF"/>
                </a:solidFill>
                <a:latin typeface="HY견고딕" pitchFamily="18" charset="-127"/>
                <a:ea typeface="HY견고딕" pitchFamily="18" charset="-127"/>
              </a:rPr>
              <a:t>      endorsed the same term, it is appropriate that the  term </a:t>
            </a:r>
            <a:r>
              <a:rPr lang="en-US" sz="1800" b="1" dirty="0" smtClean="0">
                <a:solidFill>
                  <a:srgbClr val="FF0000"/>
                </a:solidFill>
                <a:latin typeface="HY견고딕" pitchFamily="18" charset="-127"/>
                <a:ea typeface="HY견고딕" pitchFamily="18" charset="-127"/>
              </a:rPr>
              <a:t>“bodily </a:t>
            </a:r>
          </a:p>
          <a:p>
            <a:pPr latinLnBrk="1"/>
            <a:r>
              <a:rPr lang="en-US" sz="1800" b="1" dirty="0" smtClean="0">
                <a:solidFill>
                  <a:srgbClr val="FF0000"/>
                </a:solidFill>
                <a:latin typeface="HY견고딕" pitchFamily="18" charset="-127"/>
                <a:ea typeface="HY견고딕" pitchFamily="18" charset="-127"/>
              </a:rPr>
              <a:t>      injury”</a:t>
            </a:r>
            <a:r>
              <a:rPr lang="en-US" sz="1800" b="1" dirty="0" smtClean="0">
                <a:solidFill>
                  <a:srgbClr val="0000FF"/>
                </a:solidFill>
                <a:latin typeface="HY견고딕" pitchFamily="18" charset="-127"/>
                <a:ea typeface="HY견고딕" pitchFamily="18" charset="-127"/>
              </a:rPr>
              <a:t> should be replaced with the term </a:t>
            </a:r>
            <a:r>
              <a:rPr lang="en-US" sz="1800" b="1" dirty="0" smtClean="0">
                <a:solidFill>
                  <a:srgbClr val="FF0000"/>
                </a:solidFill>
                <a:latin typeface="HY견고딕" pitchFamily="18" charset="-127"/>
                <a:ea typeface="HY견고딕" pitchFamily="18" charset="-127"/>
              </a:rPr>
              <a:t>“personal injury” </a:t>
            </a:r>
          </a:p>
          <a:p>
            <a:pPr latinLnBrk="1"/>
            <a:r>
              <a:rPr lang="en-US" sz="1800" b="1" dirty="0" smtClean="0">
                <a:solidFill>
                  <a:srgbClr val="0000FF"/>
                </a:solidFill>
                <a:latin typeface="HY견고딕" pitchFamily="18" charset="-127"/>
                <a:ea typeface="HY견고딕" pitchFamily="18" charset="-127"/>
              </a:rPr>
              <a:t>      within which also encompassed some psychic elements. </a:t>
            </a:r>
          </a:p>
          <a:p>
            <a:pPr latinLnBrk="1"/>
            <a:endParaRPr lang="en-US" sz="1800" dirty="0" smtClean="0">
              <a:solidFill>
                <a:schemeClr val="bg2"/>
              </a:solidFill>
              <a:latin typeface="HY견고딕" pitchFamily="18" charset="-127"/>
              <a:ea typeface="HY견고딕" pitchFamily="18" charset="-127"/>
            </a:endParaRPr>
          </a:p>
          <a:p>
            <a:pPr latinLnBrk="1"/>
            <a:r>
              <a:rPr lang="en-US" sz="1800" b="1" dirty="0" smtClean="0">
                <a:solidFill>
                  <a:schemeClr val="accent3">
                    <a:lumMod val="25000"/>
                  </a:schemeClr>
                </a:solidFill>
                <a:latin typeface="HY견고딕" pitchFamily="18" charset="-127"/>
                <a:ea typeface="HY견고딕" pitchFamily="18" charset="-127"/>
              </a:rPr>
              <a:t>  </a:t>
            </a:r>
            <a:r>
              <a:rPr lang="en-US" sz="1800" b="1" dirty="0" smtClean="0">
                <a:solidFill>
                  <a:srgbClr val="0000FF"/>
                </a:solidFill>
                <a:latin typeface="HY견고딕" pitchFamily="18" charset="-127"/>
                <a:ea typeface="HY견고딕" pitchFamily="18" charset="-127"/>
                <a:sym typeface="Wingdings"/>
              </a:rPr>
              <a:t></a:t>
            </a:r>
            <a:r>
              <a:rPr lang="en-US" sz="1800" b="1" dirty="0" smtClean="0">
                <a:solidFill>
                  <a:schemeClr val="accent3">
                    <a:lumMod val="25000"/>
                  </a:schemeClr>
                </a:solidFill>
                <a:latin typeface="HY견고딕" pitchFamily="18" charset="-127"/>
                <a:ea typeface="HY견고딕" pitchFamily="18" charset="-127"/>
              </a:rPr>
              <a:t>   According to the Korean and Japanese ideas, airlines should not </a:t>
            </a:r>
          </a:p>
          <a:p>
            <a:pPr latinLnBrk="1"/>
            <a:r>
              <a:rPr lang="en-US" sz="1800" b="1" dirty="0" smtClean="0">
                <a:solidFill>
                  <a:schemeClr val="accent3">
                    <a:lumMod val="25000"/>
                  </a:schemeClr>
                </a:solidFill>
                <a:latin typeface="HY견고딕" pitchFamily="18" charset="-127"/>
                <a:ea typeface="HY견고딕" pitchFamily="18" charset="-127"/>
              </a:rPr>
              <a:t>       only pay the amount of compensation for damage to passengers </a:t>
            </a:r>
          </a:p>
          <a:p>
            <a:pPr latinLnBrk="1"/>
            <a:r>
              <a:rPr lang="en-US" sz="1800" b="1" dirty="0" smtClean="0">
                <a:solidFill>
                  <a:schemeClr val="accent3">
                    <a:lumMod val="25000"/>
                  </a:schemeClr>
                </a:solidFill>
                <a:latin typeface="HY견고딕" pitchFamily="18" charset="-127"/>
                <a:ea typeface="HY견고딕" pitchFamily="18" charset="-127"/>
              </a:rPr>
              <a:t>       immediately after the aircraft accident, but also the so-called </a:t>
            </a:r>
          </a:p>
          <a:p>
            <a:pPr latinLnBrk="1"/>
            <a:r>
              <a:rPr lang="en-US" sz="1800" b="1" dirty="0" smtClean="0">
                <a:solidFill>
                  <a:schemeClr val="accent3">
                    <a:lumMod val="25000"/>
                  </a:schemeClr>
                </a:solidFill>
                <a:latin typeface="HY견고딕" pitchFamily="18" charset="-127"/>
                <a:ea typeface="HY견고딕" pitchFamily="18" charset="-127"/>
              </a:rPr>
              <a:t>     </a:t>
            </a:r>
            <a:r>
              <a:rPr lang="en-US" sz="1800" b="1" dirty="0" smtClean="0">
                <a:solidFill>
                  <a:srgbClr val="FF0000"/>
                </a:solidFill>
                <a:latin typeface="HY견고딕" pitchFamily="18" charset="-127"/>
                <a:ea typeface="HY견고딕" pitchFamily="18" charset="-127"/>
              </a:rPr>
              <a:t>‘</a:t>
            </a:r>
            <a:r>
              <a:rPr lang="en-US" sz="1800" b="1" dirty="0" err="1" smtClean="0">
                <a:solidFill>
                  <a:srgbClr val="FF0000"/>
                </a:solidFill>
                <a:latin typeface="HY견고딕" pitchFamily="18" charset="-127"/>
                <a:ea typeface="HY견고딕" pitchFamily="18" charset="-127"/>
              </a:rPr>
              <a:t>condolence’</a:t>
            </a:r>
            <a:r>
              <a:rPr lang="en-US" sz="1800" b="1" dirty="0" err="1" smtClean="0">
                <a:solidFill>
                  <a:schemeClr val="accent3">
                    <a:lumMod val="25000"/>
                  </a:schemeClr>
                </a:solidFill>
                <a:latin typeface="HY견고딕" pitchFamily="18" charset="-127"/>
                <a:ea typeface="HY견고딕" pitchFamily="18" charset="-127"/>
              </a:rPr>
              <a:t>money</a:t>
            </a:r>
            <a:r>
              <a:rPr lang="en-US" sz="1800" b="1" dirty="0" smtClean="0">
                <a:solidFill>
                  <a:schemeClr val="accent3">
                    <a:lumMod val="25000"/>
                  </a:schemeClr>
                </a:solidFill>
                <a:latin typeface="HY견고딕" pitchFamily="18" charset="-127"/>
                <a:ea typeface="HY견고딕" pitchFamily="18" charset="-127"/>
              </a:rPr>
              <a:t> to the next of kin. </a:t>
            </a:r>
          </a:p>
          <a:p>
            <a:pPr latinLnBrk="1"/>
            <a:endParaRPr lang="en-US" sz="1800" dirty="0" smtClean="0">
              <a:solidFill>
                <a:schemeClr val="bg2"/>
              </a:solidFill>
              <a:latin typeface="HY견고딕" pitchFamily="18" charset="-127"/>
              <a:ea typeface="HY견고딕" pitchFamily="18" charset="-127"/>
            </a:endParaRPr>
          </a:p>
          <a:p>
            <a:pPr latinLnBrk="1"/>
            <a:endParaRPr lang="en-US" sz="1800" dirty="0" smtClean="0">
              <a:solidFill>
                <a:schemeClr val="bg2"/>
              </a:solidFill>
              <a:latin typeface="HY견고딕" pitchFamily="18" charset="-127"/>
              <a:ea typeface="HY견고딕" pitchFamily="18" charset="-127"/>
            </a:endParaRPr>
          </a:p>
        </p:txBody>
      </p:sp>
      <p:sp>
        <p:nvSpPr>
          <p:cNvPr id="4" name="직사각형 3"/>
          <p:cNvSpPr/>
          <p:nvPr/>
        </p:nvSpPr>
        <p:spPr>
          <a:xfrm>
            <a:off x="0" y="0"/>
            <a:ext cx="9144000" cy="707886"/>
          </a:xfrm>
          <a:prstGeom prst="rect">
            <a:avLst/>
          </a:prstGeom>
          <a:solidFill>
            <a:schemeClr val="tx1">
              <a:lumMod val="75000"/>
            </a:schemeClr>
          </a:solidFill>
          <a:ln>
            <a:solidFill>
              <a:srgbClr val="00B050"/>
            </a:solidFill>
          </a:ln>
        </p:spPr>
        <p:txBody>
          <a:bodyPr wrap="square">
            <a:spAutoFit/>
          </a:bodyPr>
          <a:lstStyle/>
          <a:p>
            <a:pPr indent="127000" algn="ctr" latinLnBrk="1"/>
            <a:r>
              <a:rPr kumimoji="1" lang="en-US" altLang="ko-KR"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7</a:t>
            </a:r>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Air Carrier’s Liability under the 1999 Montreal Convention (14)</a:t>
            </a:r>
          </a:p>
          <a:p>
            <a:pPr indent="127000" algn="ctr"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Comment </a:t>
            </a:r>
            <a:r>
              <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rPr>
              <a:t> </a:t>
            </a:r>
            <a:r>
              <a:rPr kumimoji="1" lang="en-US" altLang="ko-KR" sz="2000" b="1" dirty="0" err="1" smtClean="0">
                <a:solidFill>
                  <a:srgbClr val="00206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Comment</a:t>
            </a:r>
            <a:r>
              <a:rPr kumimoji="1" lang="en-US" altLang="ko-KR" sz="2000" b="1" dirty="0" smtClean="0">
                <a:solidFill>
                  <a:srgbClr val="00206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zh-CN" altLang="ko-KR" sz="2000" b="1" dirty="0" smtClean="0">
                <a:solidFill>
                  <a:srgbClr val="002060"/>
                </a:solidFill>
                <a:effectLst>
                  <a:outerShdw blurRad="38100" dist="38100" dir="2700000" algn="tl">
                    <a:srgbClr val="000000">
                      <a:alpha val="43137"/>
                    </a:srgbClr>
                  </a:outerShdw>
                </a:effectLst>
                <a:latin typeface="Segoe UI Black" panose="020B0A02040204020203" pitchFamily="34" charset="0"/>
                <a:ea typeface="HY견고딕" pitchFamily="18" charset="-127"/>
                <a:cs typeface="Segoe UI Black" panose="020B0A02040204020203" pitchFamily="34" charset="0"/>
              </a:rPr>
              <a:t>评论</a:t>
            </a:r>
            <a:r>
              <a:rPr lang="en-US" altLang="zh-CN" sz="2000" b="1" dirty="0" smtClean="0">
                <a:solidFill>
                  <a:srgbClr val="002060"/>
                </a:solidFill>
                <a:latin typeface="Segoe UI Black" panose="020B0A02040204020203" pitchFamily="34" charset="0"/>
                <a:ea typeface="Segoe UI Black" panose="020B0A02040204020203" pitchFamily="34" charset="0"/>
                <a:cs typeface="Segoe UI Black" panose="020B0A02040204020203" pitchFamily="34" charset="0"/>
              </a:rPr>
              <a:t>),  </a:t>
            </a:r>
            <a:r>
              <a:rPr kumimoji="1" lang="en-US" altLang="ko-KR" sz="2000" dirty="0" smtClean="0">
                <a:solidFill>
                  <a:srgbClr val="00206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(1), </a:t>
            </a:r>
            <a:endParaRPr kumimoji="1" lang="en-US" altLang="ko-KR" sz="2000"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Arial Unicode MS" pitchFamily="50" charset="-127"/>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76</a:t>
            </a:fld>
            <a:endParaRPr lang="en-US" altLang="ko-KR"/>
          </a:p>
        </p:txBody>
      </p:sp>
      <p:sp>
        <p:nvSpPr>
          <p:cNvPr id="3" name="직사각형 2"/>
          <p:cNvSpPr/>
          <p:nvPr/>
        </p:nvSpPr>
        <p:spPr>
          <a:xfrm>
            <a:off x="0" y="0"/>
            <a:ext cx="9144000" cy="6740307"/>
          </a:xfrm>
          <a:prstGeom prst="rect">
            <a:avLst/>
          </a:prstGeom>
          <a:solidFill>
            <a:srgbClr val="FFFFFF"/>
          </a:solidFill>
        </p:spPr>
        <p:txBody>
          <a:bodyPr wrap="square">
            <a:spAutoFit/>
          </a:bodyPr>
          <a:lstStyle/>
          <a:p>
            <a:pPr latinLnBrk="1"/>
            <a:endParaRPr lang="en-US" sz="18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endParaRPr>
          </a:p>
          <a:p>
            <a:pPr latinLnBrk="1"/>
            <a:endParaRPr lang="en-US" sz="18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endParaRPr>
          </a:p>
          <a:p>
            <a:pPr latinLnBrk="1"/>
            <a:endParaRPr lang="en-US" sz="18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endParaRPr>
          </a:p>
          <a:p>
            <a:pPr latinLnBrk="1"/>
            <a:r>
              <a:rPr lang="en-US" sz="1800" b="1" dirty="0" smtClean="0">
                <a:solidFill>
                  <a:schemeClr val="bg2"/>
                </a:solidFill>
                <a:effectLst>
                  <a:outerShdw blurRad="38100" dist="38100" dir="2700000" algn="tl">
                    <a:srgbClr val="000000">
                      <a:alpha val="43137"/>
                    </a:srgbClr>
                  </a:outerShdw>
                </a:effectLst>
                <a:latin typeface="HY견고딕" pitchFamily="18" charset="-127"/>
                <a:ea typeface="HY견고딕" pitchFamily="18" charset="-127"/>
              </a:rPr>
              <a:t>  (2)  The Personal Damage including Mental Damage </a:t>
            </a:r>
          </a:p>
          <a:p>
            <a:pPr latinLnBrk="1"/>
            <a:r>
              <a:rPr lang="en-US" sz="18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rPr>
              <a:t> </a:t>
            </a:r>
          </a:p>
          <a:p>
            <a:pPr latinLnBrk="1"/>
            <a:r>
              <a:rPr lang="en-US" sz="1800" b="1" dirty="0" smtClean="0">
                <a:solidFill>
                  <a:srgbClr val="0000FF"/>
                </a:solidFill>
                <a:latin typeface="HY견고딕" pitchFamily="18" charset="-127"/>
                <a:ea typeface="HY견고딕" pitchFamily="18" charset="-127"/>
                <a:sym typeface="Wingdings"/>
              </a:rPr>
              <a:t> </a:t>
            </a:r>
            <a:r>
              <a:rPr lang="en-US" sz="1800" b="1" dirty="0" smtClean="0">
                <a:solidFill>
                  <a:srgbClr val="C00000"/>
                </a:solidFill>
                <a:latin typeface="HY견고딕" pitchFamily="18" charset="-127"/>
                <a:ea typeface="HY견고딕" pitchFamily="18" charset="-127"/>
              </a:rPr>
              <a:t>The total amount of the Korean and Japanese claims in the case </a:t>
            </a:r>
          </a:p>
          <a:p>
            <a:pPr latinLnBrk="1"/>
            <a:r>
              <a:rPr lang="en-US" sz="1800" b="1" dirty="0" smtClean="0">
                <a:solidFill>
                  <a:srgbClr val="C00000"/>
                </a:solidFill>
                <a:latin typeface="HY견고딕" pitchFamily="18" charset="-127"/>
                <a:ea typeface="HY견고딕" pitchFamily="18" charset="-127"/>
              </a:rPr>
              <a:t>      of death is calculated on the basis of the loss of earned income,</a:t>
            </a:r>
          </a:p>
          <a:p>
            <a:pPr latinLnBrk="1"/>
            <a:r>
              <a:rPr lang="en-US" sz="1800" b="1" dirty="0" smtClean="0">
                <a:solidFill>
                  <a:srgbClr val="C00000"/>
                </a:solidFill>
                <a:latin typeface="HY견고딕" pitchFamily="18" charset="-127"/>
                <a:ea typeface="HY견고딕" pitchFamily="18" charset="-127"/>
              </a:rPr>
              <a:t>      funeral expenses and material damage (baggage etc.), plus </a:t>
            </a:r>
          </a:p>
          <a:p>
            <a:pPr latinLnBrk="1"/>
            <a:r>
              <a:rPr lang="en-US" sz="1800" b="1" dirty="0" smtClean="0">
                <a:solidFill>
                  <a:srgbClr val="C00000"/>
                </a:solidFill>
                <a:latin typeface="HY견고딕" pitchFamily="18" charset="-127"/>
                <a:ea typeface="HY견고딕" pitchFamily="18" charset="-127"/>
              </a:rPr>
              <a:t>      condolence money. </a:t>
            </a:r>
          </a:p>
          <a:p>
            <a:pPr latinLnBrk="1"/>
            <a:r>
              <a:rPr lang="en-US" sz="1800" b="1" dirty="0" smtClean="0">
                <a:solidFill>
                  <a:srgbClr val="00B050"/>
                </a:solidFill>
                <a:latin typeface="HY견고딕" pitchFamily="18" charset="-127"/>
                <a:ea typeface="HY견고딕" pitchFamily="18" charset="-127"/>
              </a:rPr>
              <a:t> </a:t>
            </a:r>
            <a:r>
              <a:rPr lang="en-US" sz="1800" b="1" dirty="0" smtClean="0">
                <a:solidFill>
                  <a:srgbClr val="00B050"/>
                </a:solidFill>
                <a:latin typeface="HY견고딕" pitchFamily="18" charset="-127"/>
                <a:ea typeface="HY견고딕" pitchFamily="18" charset="-127"/>
                <a:sym typeface="Wingdings"/>
              </a:rPr>
              <a:t>  </a:t>
            </a:r>
            <a:r>
              <a:rPr lang="en-US" sz="1800" b="1" dirty="0" smtClean="0">
                <a:solidFill>
                  <a:srgbClr val="00B050"/>
                </a:solidFill>
                <a:latin typeface="HY견고딕" pitchFamily="18" charset="-127"/>
                <a:ea typeface="HY견고딕" pitchFamily="18" charset="-127"/>
              </a:rPr>
              <a:t>In addition, the real value of life and human right will be enhanced </a:t>
            </a:r>
          </a:p>
          <a:p>
            <a:pPr latinLnBrk="1"/>
            <a:r>
              <a:rPr lang="en-US" sz="1800" b="1" dirty="0" smtClean="0">
                <a:solidFill>
                  <a:srgbClr val="00B050"/>
                </a:solidFill>
                <a:latin typeface="HY견고딕" pitchFamily="18" charset="-127"/>
                <a:ea typeface="HY견고딕" pitchFamily="18" charset="-127"/>
              </a:rPr>
              <a:t>      substantially. </a:t>
            </a:r>
          </a:p>
          <a:p>
            <a:pPr latinLnBrk="1"/>
            <a:r>
              <a:rPr lang="en-US" sz="1800" b="1" dirty="0" smtClean="0">
                <a:solidFill>
                  <a:srgbClr val="990099"/>
                </a:solidFill>
                <a:latin typeface="HY견고딕" pitchFamily="18" charset="-127"/>
                <a:ea typeface="HY견고딕" pitchFamily="18" charset="-127"/>
              </a:rPr>
              <a:t> </a:t>
            </a:r>
            <a:r>
              <a:rPr lang="en-US" sz="1800" b="1" dirty="0" smtClean="0">
                <a:solidFill>
                  <a:srgbClr val="990099"/>
                </a:solidFill>
                <a:latin typeface="HY견고딕" pitchFamily="18" charset="-127"/>
                <a:ea typeface="HY견고딕" pitchFamily="18" charset="-127"/>
                <a:sym typeface="Wingdings"/>
              </a:rPr>
              <a:t></a:t>
            </a:r>
            <a:r>
              <a:rPr lang="en-US" sz="1800" b="1" dirty="0" smtClean="0">
                <a:solidFill>
                  <a:srgbClr val="990099"/>
                </a:solidFill>
                <a:latin typeface="HY견고딕" pitchFamily="18" charset="-127"/>
                <a:ea typeface="HY견고딕" pitchFamily="18" charset="-127"/>
              </a:rPr>
              <a:t>   All air carrier’s liability should extend to loss of expectation of </a:t>
            </a:r>
          </a:p>
          <a:p>
            <a:pPr latinLnBrk="1"/>
            <a:r>
              <a:rPr lang="en-US" sz="1800" b="1" dirty="0" smtClean="0">
                <a:solidFill>
                  <a:srgbClr val="990099"/>
                </a:solidFill>
                <a:latin typeface="HY견고딕" pitchFamily="18" charset="-127"/>
                <a:ea typeface="HY견고딕" pitchFamily="18" charset="-127"/>
              </a:rPr>
              <a:t>      leisure activities, as well as to damage to property, and mental </a:t>
            </a:r>
          </a:p>
          <a:p>
            <a:pPr latinLnBrk="1"/>
            <a:r>
              <a:rPr lang="en-US" sz="1800" b="1" dirty="0" smtClean="0">
                <a:solidFill>
                  <a:srgbClr val="990099"/>
                </a:solidFill>
                <a:latin typeface="HY견고딕" pitchFamily="18" charset="-127"/>
                <a:ea typeface="HY견고딕" pitchFamily="18" charset="-127"/>
              </a:rPr>
              <a:t>      and physical injuries. </a:t>
            </a:r>
            <a:endParaRPr lang="en-US" sz="1800" b="1" dirty="0" smtClean="0">
              <a:solidFill>
                <a:schemeClr val="bg2"/>
              </a:solidFill>
              <a:latin typeface="HY견고딕" pitchFamily="18" charset="-127"/>
              <a:ea typeface="HY견고딕" pitchFamily="18" charset="-127"/>
            </a:endParaRPr>
          </a:p>
          <a:p>
            <a:pPr latinLnBrk="1"/>
            <a:r>
              <a:rPr lang="en-US" sz="1800" b="1" dirty="0" smtClean="0">
                <a:solidFill>
                  <a:schemeClr val="bg2"/>
                </a:solidFill>
                <a:latin typeface="HY견고딕" pitchFamily="18" charset="-127"/>
                <a:ea typeface="HY견고딕" pitchFamily="18" charset="-127"/>
              </a:rPr>
              <a:t> </a:t>
            </a:r>
            <a:r>
              <a:rPr lang="en-US" sz="1800" b="1" dirty="0" smtClean="0">
                <a:solidFill>
                  <a:schemeClr val="accent3">
                    <a:lumMod val="25000"/>
                  </a:schemeClr>
                </a:solidFill>
                <a:latin typeface="HY견고딕" pitchFamily="18" charset="-127"/>
                <a:ea typeface="HY견고딕" pitchFamily="18" charset="-127"/>
                <a:sym typeface="Wingdings"/>
              </a:rPr>
              <a:t> </a:t>
            </a:r>
            <a:r>
              <a:rPr lang="en-US" sz="1800" b="1" dirty="0" smtClean="0">
                <a:solidFill>
                  <a:schemeClr val="accent3">
                    <a:lumMod val="25000"/>
                  </a:schemeClr>
                </a:solidFill>
                <a:latin typeface="HY견고딕" pitchFamily="18" charset="-127"/>
                <a:ea typeface="HY견고딕" pitchFamily="18" charset="-127"/>
              </a:rPr>
              <a:t>Recently when victims are not satisfied with the amount of the </a:t>
            </a:r>
          </a:p>
          <a:p>
            <a:pPr latinLnBrk="1"/>
            <a:r>
              <a:rPr lang="en-US" sz="1800" b="1" dirty="0" smtClean="0">
                <a:solidFill>
                  <a:schemeClr val="accent3">
                    <a:lumMod val="25000"/>
                  </a:schemeClr>
                </a:solidFill>
                <a:latin typeface="HY견고딕" pitchFamily="18" charset="-127"/>
                <a:ea typeface="HY견고딕" pitchFamily="18" charset="-127"/>
              </a:rPr>
              <a:t>      compensation for damage caused by aircraft accident for which an </a:t>
            </a:r>
          </a:p>
          <a:p>
            <a:pPr latinLnBrk="1"/>
            <a:r>
              <a:rPr lang="en-US" sz="1800" b="1" dirty="0" smtClean="0">
                <a:solidFill>
                  <a:schemeClr val="accent3">
                    <a:lumMod val="25000"/>
                  </a:schemeClr>
                </a:solidFill>
                <a:latin typeface="HY견고딕" pitchFamily="18" charset="-127"/>
                <a:ea typeface="HY견고딕" pitchFamily="18" charset="-127"/>
              </a:rPr>
              <a:t>      airline corporation is liable under the current liability system. </a:t>
            </a:r>
          </a:p>
          <a:p>
            <a:pPr latinLnBrk="1"/>
            <a:endParaRPr lang="en-US" sz="1800" b="1" dirty="0" smtClean="0">
              <a:solidFill>
                <a:schemeClr val="bg2"/>
              </a:solidFill>
              <a:latin typeface="HY견고딕" pitchFamily="18" charset="-127"/>
              <a:ea typeface="HY견고딕" pitchFamily="18" charset="-127"/>
            </a:endParaRPr>
          </a:p>
          <a:p>
            <a:pPr latinLnBrk="1"/>
            <a:r>
              <a:rPr lang="en-US" sz="1800" b="1" dirty="0" smtClean="0">
                <a:solidFill>
                  <a:srgbClr val="0000FF"/>
                </a:solidFill>
                <a:latin typeface="HY견고딕" pitchFamily="18" charset="-127"/>
                <a:ea typeface="HY견고딕" pitchFamily="18" charset="-127"/>
              </a:rPr>
              <a:t> </a:t>
            </a:r>
            <a:r>
              <a:rPr lang="en-US" sz="1800" b="1" dirty="0" smtClean="0">
                <a:solidFill>
                  <a:srgbClr val="0000FF"/>
                </a:solidFill>
                <a:latin typeface="HY견고딕" pitchFamily="18" charset="-127"/>
                <a:ea typeface="HY견고딕" pitchFamily="18" charset="-127"/>
                <a:sym typeface="Wingdings"/>
              </a:rPr>
              <a:t></a:t>
            </a:r>
            <a:r>
              <a:rPr lang="en-US" sz="1800" b="1" dirty="0" smtClean="0">
                <a:solidFill>
                  <a:srgbClr val="0000FF"/>
                </a:solidFill>
                <a:latin typeface="HY견고딕" pitchFamily="18" charset="-127"/>
                <a:ea typeface="HY견고딕" pitchFamily="18" charset="-127"/>
              </a:rPr>
              <a:t>   When the ICAO will be revised the 1999 Montreal Convention in the </a:t>
            </a:r>
          </a:p>
          <a:p>
            <a:pPr latinLnBrk="1"/>
            <a:r>
              <a:rPr lang="en-US" sz="1800" b="1" dirty="0" smtClean="0">
                <a:solidFill>
                  <a:srgbClr val="0000FF"/>
                </a:solidFill>
                <a:latin typeface="HY견고딕" pitchFamily="18" charset="-127"/>
                <a:ea typeface="HY견고딕" pitchFamily="18" charset="-127"/>
              </a:rPr>
              <a:t>      near future, I think that it is necessary and desirable for us to </a:t>
            </a:r>
          </a:p>
          <a:p>
            <a:pPr latinLnBrk="1"/>
            <a:r>
              <a:rPr lang="en-US" sz="1800" b="1" dirty="0" smtClean="0">
                <a:solidFill>
                  <a:srgbClr val="0000FF"/>
                </a:solidFill>
                <a:latin typeface="HY견고딕" pitchFamily="18" charset="-127"/>
                <a:ea typeface="HY견고딕" pitchFamily="18" charset="-127"/>
              </a:rPr>
              <a:t>      change from the phrase bodily injury to personal injury including </a:t>
            </a:r>
          </a:p>
          <a:p>
            <a:pPr latinLnBrk="1"/>
            <a:r>
              <a:rPr lang="en-US" sz="1800" b="1" dirty="0" smtClean="0">
                <a:solidFill>
                  <a:srgbClr val="0000FF"/>
                </a:solidFill>
                <a:latin typeface="HY견고딕" pitchFamily="18" charset="-127"/>
                <a:ea typeface="HY견고딕" pitchFamily="18" charset="-127"/>
              </a:rPr>
              <a:t>      mental loss in the Article 17 of the abovementioned Montreal </a:t>
            </a:r>
          </a:p>
          <a:p>
            <a:pPr latinLnBrk="1"/>
            <a:r>
              <a:rPr lang="en-US" sz="1800" b="1" dirty="0" smtClean="0">
                <a:solidFill>
                  <a:srgbClr val="0000FF"/>
                </a:solidFill>
                <a:latin typeface="HY견고딕" pitchFamily="18" charset="-127"/>
                <a:ea typeface="HY견고딕" pitchFamily="18" charset="-127"/>
              </a:rPr>
              <a:t>      Convention so as to protect more victims. </a:t>
            </a:r>
          </a:p>
          <a:p>
            <a:pPr latinLnBrk="1"/>
            <a:endParaRPr lang="en-US" sz="1800" b="1" dirty="0">
              <a:solidFill>
                <a:schemeClr val="bg2"/>
              </a:solidFill>
              <a:latin typeface="HY견고딕" pitchFamily="18" charset="-127"/>
              <a:ea typeface="HY견고딕" pitchFamily="18" charset="-127"/>
            </a:endParaRPr>
          </a:p>
        </p:txBody>
      </p:sp>
      <p:sp>
        <p:nvSpPr>
          <p:cNvPr id="105473" name="Rectangle 1"/>
          <p:cNvSpPr>
            <a:spLocks noChangeArrowheads="1"/>
          </p:cNvSpPr>
          <p:nvPr/>
        </p:nvSpPr>
        <p:spPr bwMode="auto">
          <a:xfrm>
            <a:off x="0" y="-125344"/>
            <a:ext cx="9144000" cy="707886"/>
          </a:xfrm>
          <a:prstGeom prst="rect">
            <a:avLst/>
          </a:prstGeom>
          <a:solidFill>
            <a:schemeClr val="tx1">
              <a:lumMod val="75000"/>
            </a:schemeClr>
          </a:solid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27000" algn="ctr" defTabSz="914400" rtl="0" eaLnBrk="1" fontAlgn="base" latinLnBrk="1" hangingPunct="1">
              <a:lnSpc>
                <a:spcPct val="100000"/>
              </a:lnSpc>
              <a:spcBef>
                <a:spcPct val="0"/>
              </a:spcBef>
              <a:spcAft>
                <a:spcPct val="0"/>
              </a:spcAft>
              <a:buClrTx/>
              <a:buSzTx/>
              <a:buFontTx/>
              <a:buNone/>
              <a:tabLst/>
            </a:pPr>
            <a:r>
              <a:rPr kumimoji="1" lang="ko-KR" altLang="ko-KR" sz="1800" b="0" i="0" u="none" strike="noStrike" cap="none" normalizeH="0" baseline="0" dirty="0" smtClean="0">
                <a:ln>
                  <a:noFill/>
                </a:ln>
                <a:solidFill>
                  <a:srgbClr val="000000"/>
                </a:solidFill>
                <a:effectLst/>
                <a:latin typeface="Arial"/>
                <a:ea typeface="굴림" pitchFamily="50" charset="-127"/>
                <a:cs typeface="굴림" pitchFamily="50" charset="-127"/>
              </a:rPr>
              <a:t> </a:t>
            </a:r>
            <a:r>
              <a:rPr kumimoji="1" lang="ko-KR" altLang="ko-KR" sz="1800" b="0" i="0" u="none" strike="noStrike" cap="none" normalizeH="0" baseline="0" dirty="0" smtClean="0">
                <a:ln>
                  <a:noFill/>
                </a:ln>
                <a:solidFill>
                  <a:srgbClr val="000000"/>
                </a:solidFill>
                <a:effectLst/>
                <a:latin typeface="굴림" pitchFamily="50" charset="-127"/>
                <a:ea typeface="굴림" pitchFamily="50" charset="-127"/>
                <a:cs typeface="굴림" pitchFamily="50" charset="-127"/>
              </a:rPr>
              <a:t> </a:t>
            </a:r>
            <a:r>
              <a:rPr kumimoji="1" lang="en-US" altLang="ko-KR" sz="2000"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굴림" pitchFamily="50" charset="-127"/>
                <a:cs typeface="굴림" pitchFamily="50" charset="-127"/>
              </a:rPr>
              <a:t>7. Air Carrier</a:t>
            </a:r>
            <a:r>
              <a:rPr kumimoji="1" lang="en-US" altLang="ko-KR" sz="200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a:ea typeface="굴림" pitchFamily="50" charset="-127"/>
                <a:cs typeface="굴림" pitchFamily="50" charset="-127"/>
              </a:rPr>
              <a:t>’</a:t>
            </a:r>
            <a:r>
              <a:rPr kumimoji="1" lang="en-US" altLang="ko-KR" sz="2000"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굴림" pitchFamily="50" charset="-127"/>
                <a:cs typeface="굴림" pitchFamily="50" charset="-127"/>
              </a:rPr>
              <a:t>s Liability under the 1999 Montreal </a:t>
            </a:r>
          </a:p>
          <a:p>
            <a:pPr indent="127000" algn="ctr" latinLnBrk="1"/>
            <a:r>
              <a:rPr kumimoji="1" lang="en-US" altLang="ko-KR" sz="2000"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굴림" pitchFamily="50" charset="-127"/>
                <a:cs typeface="굴림" pitchFamily="50" charset="-127"/>
              </a:rPr>
              <a:t>Convention ,  Comment </a:t>
            </a:r>
            <a:r>
              <a:rPr kumimoji="1" lang="en-US" altLang="ko-KR" sz="2000" b="1" dirty="0" err="1" smtClean="0">
                <a:solidFill>
                  <a:srgbClr val="00206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Comment</a:t>
            </a:r>
            <a:r>
              <a:rPr kumimoji="1" lang="en-US" altLang="ko-KR" sz="2000" b="1" dirty="0" smtClean="0">
                <a:solidFill>
                  <a:srgbClr val="00206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zh-CN" altLang="ko-KR" sz="2000" b="1" dirty="0" smtClean="0">
                <a:solidFill>
                  <a:srgbClr val="002060"/>
                </a:solidFill>
                <a:effectLst>
                  <a:outerShdw blurRad="38100" dist="38100" dir="2700000" algn="tl">
                    <a:srgbClr val="000000">
                      <a:alpha val="43137"/>
                    </a:srgbClr>
                  </a:outerShdw>
                </a:effectLst>
                <a:latin typeface="Segoe UI Black" panose="020B0A02040204020203" pitchFamily="34" charset="0"/>
                <a:ea typeface="HY견고딕" pitchFamily="18" charset="-127"/>
                <a:cs typeface="Segoe UI Black" panose="020B0A02040204020203" pitchFamily="34" charset="0"/>
              </a:rPr>
              <a:t>评论</a:t>
            </a:r>
            <a:r>
              <a:rPr lang="en-US" altLang="zh-CN" sz="2000" b="1" dirty="0" smtClean="0">
                <a:solidFill>
                  <a:srgbClr val="002060"/>
                </a:solidFill>
                <a:latin typeface="Segoe UI Black" panose="020B0A02040204020203" pitchFamily="34" charset="0"/>
                <a:ea typeface="Segoe UI Black" panose="020B0A02040204020203" pitchFamily="34" charset="0"/>
                <a:cs typeface="Segoe UI Black" panose="020B0A02040204020203" pitchFamily="34" charset="0"/>
              </a:rPr>
              <a:t>),  </a:t>
            </a:r>
            <a:r>
              <a:rPr kumimoji="1" lang="en-US" altLang="ko-KR" sz="2000" dirty="0" smtClean="0">
                <a:solidFill>
                  <a:srgbClr val="00206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(2), </a:t>
            </a:r>
            <a:r>
              <a:rPr kumimoji="1" lang="en-US" altLang="ko-KR" sz="2000" i="0" u="none" strike="noStrike" cap="none" normalizeH="0" baseline="0" dirty="0" smtClean="0">
                <a:ln>
                  <a:noFill/>
                </a:ln>
                <a:solidFill>
                  <a:srgbClr val="FF0000"/>
                </a:solidFill>
                <a:effectLst>
                  <a:outerShdw blurRad="38100" dist="38100" dir="2700000" algn="tl">
                    <a:srgbClr val="000000">
                      <a:alpha val="43137"/>
                    </a:srgbClr>
                  </a:outerShdw>
                </a:effectLst>
                <a:latin typeface="HY견고딕" pitchFamily="18" charset="-127"/>
                <a:ea typeface="굴림" pitchFamily="50" charset="-127"/>
                <a:cs typeface="굴림" pitchFamily="50" charset="-127"/>
              </a:rPr>
              <a:t>(15)</a:t>
            </a:r>
            <a:endParaRPr kumimoji="1" lang="en-US" altLang="ko-KR" sz="2000" i="0" u="none" strike="noStrike" cap="none" normalizeH="0" baseline="0" dirty="0" smtClean="0">
              <a:ln>
                <a:noFill/>
              </a:ln>
              <a:solidFill>
                <a:schemeClr val="tx1"/>
              </a:solidFill>
              <a:effectLst>
                <a:outerShdw blurRad="38100" dist="38100" dir="2700000" algn="tl">
                  <a:srgbClr val="000000">
                    <a:alpha val="43137"/>
                  </a:srgbClr>
                </a:outerShdw>
              </a:effectLst>
              <a:latin typeface="굴림" pitchFamily="50" charset="-127"/>
              <a:ea typeface="굴림" pitchFamily="50" charset="-127"/>
              <a:cs typeface="굴림" pitchFamily="50" charset="-127"/>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967D36CB-4BB8-4A50-98B5-791EF89EF03C}" type="slidenum">
              <a:rPr lang="en-US" altLang="ko-KR" smtClean="0"/>
              <a:pPr>
                <a:defRPr/>
              </a:pPr>
              <a:t>77</a:t>
            </a:fld>
            <a:endParaRPr lang="en-US" altLang="ko-KR"/>
          </a:p>
        </p:txBody>
      </p:sp>
      <p:sp>
        <p:nvSpPr>
          <p:cNvPr id="3" name="직사각형 2"/>
          <p:cNvSpPr/>
          <p:nvPr/>
        </p:nvSpPr>
        <p:spPr>
          <a:xfrm>
            <a:off x="0" y="630942"/>
            <a:ext cx="9144000" cy="6247864"/>
          </a:xfrm>
          <a:prstGeom prst="rect">
            <a:avLst/>
          </a:prstGeom>
          <a:solidFill>
            <a:srgbClr val="FFFFFF"/>
          </a:solidFill>
        </p:spPr>
        <p:txBody>
          <a:bodyPr>
            <a:spAutoFit/>
          </a:bodyPr>
          <a:lstStyle/>
          <a:p>
            <a:pPr>
              <a:defRPr/>
            </a:pPr>
            <a:r>
              <a:rPr lang="en-US" altLang="ko-KR" sz="1800" dirty="0" smtClean="0">
                <a:ea typeface="굴림" pitchFamily="50" charset="-127"/>
              </a:rPr>
              <a:t>        </a:t>
            </a:r>
          </a:p>
          <a:p>
            <a:pPr>
              <a:defRPr/>
            </a:pPr>
            <a:r>
              <a:rPr lang="en-US" altLang="ko-KR" sz="2000" b="1" dirty="0" smtClean="0">
                <a:solidFill>
                  <a:schemeClr val="bg2">
                    <a:lumMod val="50000"/>
                  </a:schemeClr>
                </a:solidFill>
                <a:latin typeface="Adobe 고딕 Std B" pitchFamily="34" charset="-127"/>
                <a:ea typeface="Adobe 고딕 Std B" pitchFamily="34" charset="-127"/>
              </a:rPr>
              <a:t>  </a:t>
            </a:r>
            <a:r>
              <a:rPr lang="en-US" altLang="ko-KR" sz="2000" b="1" dirty="0" smtClean="0">
                <a:solidFill>
                  <a:schemeClr val="bg2">
                    <a:lumMod val="50000"/>
                  </a:schemeClr>
                </a:solidFill>
                <a:latin typeface="+mn-lt"/>
                <a:ea typeface="Adobe 고딕 Std B" pitchFamily="34" charset="-127"/>
              </a:rPr>
              <a:t>(2) Liability for damage against third parties on the ground</a:t>
            </a:r>
          </a:p>
          <a:p>
            <a:pPr>
              <a:defRPr/>
            </a:pPr>
            <a:endParaRPr lang="en-US" altLang="ko-KR" sz="2000" b="1" dirty="0" smtClean="0">
              <a:solidFill>
                <a:schemeClr val="bg2">
                  <a:lumMod val="50000"/>
                </a:schemeClr>
              </a:solidFill>
              <a:latin typeface="+mn-lt"/>
              <a:ea typeface="Adobe 고딕 Std B" pitchFamily="34" charset="-127"/>
            </a:endParaRPr>
          </a:p>
          <a:p>
            <a:pPr>
              <a:defRPr/>
            </a:pPr>
            <a:r>
              <a:rPr lang="en-US" sz="1800" b="1" dirty="0" smtClean="0">
                <a:solidFill>
                  <a:srgbClr val="0000FF"/>
                </a:solidFill>
                <a:latin typeface="+mn-lt"/>
                <a:ea typeface="Adobe 고딕 Std B" pitchFamily="34" charset="-127"/>
              </a:rPr>
              <a:t>   </a:t>
            </a:r>
            <a:r>
              <a:rPr lang="en-US" altLang="ko-KR" sz="1800" b="1" dirty="0">
                <a:solidFill>
                  <a:srgbClr val="0000FF"/>
                </a:solidFill>
                <a:latin typeface="+mn-lt"/>
                <a:ea typeface="Adobe 고딕 Std B" pitchFamily="34" charset="-127"/>
              </a:rPr>
              <a:t> </a:t>
            </a:r>
            <a:r>
              <a:rPr lang="en-US" altLang="ko-KR" sz="1800" dirty="0">
                <a:solidFill>
                  <a:srgbClr val="0000FF"/>
                </a:solidFill>
                <a:latin typeface="+mn-lt"/>
                <a:ea typeface="Adobe 고딕 Std B" pitchFamily="34" charset="-127"/>
                <a:sym typeface="Wingdings"/>
              </a:rPr>
              <a:t></a:t>
            </a:r>
            <a:r>
              <a:rPr lang="en-US" altLang="ko-KR" sz="1800" b="1" dirty="0">
                <a:solidFill>
                  <a:srgbClr val="0000FF"/>
                </a:solidFill>
                <a:latin typeface="+mn-lt"/>
                <a:ea typeface="Adobe 고딕 Std B" pitchFamily="34" charset="-127"/>
              </a:rPr>
              <a:t> </a:t>
            </a:r>
            <a:r>
              <a:rPr lang="en-US" sz="1800" b="1" dirty="0" smtClean="0">
                <a:solidFill>
                  <a:srgbClr val="0000FF"/>
                </a:solidFill>
                <a:latin typeface="+mn-lt"/>
                <a:ea typeface="Adobe 고딕 Std B" pitchFamily="34" charset="-127"/>
              </a:rPr>
              <a:t> Terrorist </a:t>
            </a:r>
            <a:r>
              <a:rPr lang="en-US" sz="1800" b="1" dirty="0" smtClean="0">
                <a:solidFill>
                  <a:srgbClr val="3333FF"/>
                </a:solidFill>
                <a:latin typeface="+mn-lt"/>
                <a:ea typeface="Adobe 고딕 Std B" pitchFamily="34" charset="-127"/>
              </a:rPr>
              <a:t>attacked with hijacked aircraft that occurred in New York on</a:t>
            </a:r>
          </a:p>
          <a:p>
            <a:pPr>
              <a:defRPr/>
            </a:pPr>
            <a:r>
              <a:rPr lang="en-US" sz="1800" b="1" dirty="0" smtClean="0">
                <a:solidFill>
                  <a:srgbClr val="3333FF"/>
                </a:solidFill>
                <a:latin typeface="+mn-lt"/>
                <a:ea typeface="Adobe 고딕 Std B" pitchFamily="34" charset="-127"/>
              </a:rPr>
              <a:t>         Sept. 11, 2001, gave enormously the personal and property damage in </a:t>
            </a:r>
          </a:p>
          <a:p>
            <a:pPr>
              <a:defRPr/>
            </a:pPr>
            <a:r>
              <a:rPr lang="en-US" sz="1800" b="1" dirty="0" smtClean="0">
                <a:solidFill>
                  <a:srgbClr val="3333FF"/>
                </a:solidFill>
                <a:latin typeface="+mn-lt"/>
                <a:ea typeface="Adobe 고딕 Std B" pitchFamily="34" charset="-127"/>
              </a:rPr>
              <a:t>         the USA. As the world insurance company such as the Lloyd insurance </a:t>
            </a:r>
          </a:p>
          <a:p>
            <a:pPr>
              <a:defRPr/>
            </a:pPr>
            <a:r>
              <a:rPr lang="en-US" sz="1800" b="1" dirty="0" smtClean="0">
                <a:solidFill>
                  <a:srgbClr val="3333FF"/>
                </a:solidFill>
                <a:latin typeface="+mn-lt"/>
                <a:ea typeface="Adobe 고딕 Std B" pitchFamily="34" charset="-127"/>
              </a:rPr>
              <a:t>         of Britain received a huge loss, so the worldwide famous insurance </a:t>
            </a:r>
          </a:p>
          <a:p>
            <a:pPr>
              <a:defRPr/>
            </a:pPr>
            <a:r>
              <a:rPr lang="en-US" sz="1800" b="1" dirty="0" smtClean="0">
                <a:solidFill>
                  <a:srgbClr val="3333FF"/>
                </a:solidFill>
                <a:latin typeface="+mn-lt"/>
                <a:ea typeface="Adobe 고딕 Std B" pitchFamily="34" charset="-127"/>
              </a:rPr>
              <a:t>         companies occurred a phenomenon for evading the cover of aviation</a:t>
            </a:r>
          </a:p>
          <a:p>
            <a:pPr>
              <a:defRPr/>
            </a:pPr>
            <a:r>
              <a:rPr lang="en-US" sz="1800" b="1" dirty="0" smtClean="0">
                <a:solidFill>
                  <a:srgbClr val="3333FF"/>
                </a:solidFill>
                <a:latin typeface="+mn-lt"/>
                <a:ea typeface="Adobe 고딕 Std B" pitchFamily="34" charset="-127"/>
              </a:rPr>
              <a:t>         insurance. </a:t>
            </a:r>
            <a:endParaRPr lang="en-US" sz="1800" b="1" dirty="0" smtClean="0">
              <a:solidFill>
                <a:srgbClr val="C00000"/>
              </a:solidFill>
              <a:latin typeface="+mn-lt"/>
              <a:ea typeface="Adobe 고딕 Std B" pitchFamily="34" charset="-127"/>
            </a:endParaRPr>
          </a:p>
          <a:p>
            <a:pPr>
              <a:defRPr/>
            </a:pPr>
            <a:r>
              <a:rPr lang="en-US" sz="1800" b="1" dirty="0" smtClean="0">
                <a:solidFill>
                  <a:srgbClr val="C00000"/>
                </a:solidFill>
                <a:latin typeface="+mn-lt"/>
                <a:ea typeface="Adobe 고딕 Std B" pitchFamily="34" charset="-127"/>
              </a:rPr>
              <a:t>    </a:t>
            </a:r>
            <a:r>
              <a:rPr lang="en-US" sz="1800" dirty="0" smtClean="0">
                <a:solidFill>
                  <a:srgbClr val="C00000"/>
                </a:solidFill>
                <a:latin typeface="+mn-lt"/>
                <a:ea typeface="Adobe 고딕 Std B" pitchFamily="34" charset="-127"/>
                <a:sym typeface="Wingdings"/>
              </a:rPr>
              <a:t></a:t>
            </a:r>
            <a:r>
              <a:rPr lang="en-US" sz="1800" b="1" dirty="0" smtClean="0">
                <a:solidFill>
                  <a:srgbClr val="C00000"/>
                </a:solidFill>
                <a:latin typeface="+mn-lt"/>
                <a:ea typeface="Adobe 고딕 Std B" pitchFamily="34" charset="-127"/>
              </a:rPr>
              <a:t> The ICAO, after 9/11 incidents, in order to prepare the legal counter- </a:t>
            </a:r>
          </a:p>
          <a:p>
            <a:pPr>
              <a:defRPr/>
            </a:pPr>
            <a:r>
              <a:rPr lang="en-US" sz="1800" b="1" dirty="0" smtClean="0">
                <a:solidFill>
                  <a:srgbClr val="C00000"/>
                </a:solidFill>
                <a:latin typeface="+mn-lt"/>
                <a:ea typeface="Adobe 고딕 Std B" pitchFamily="34" charset="-127"/>
              </a:rPr>
              <a:t>        measures and self-remedy measures from such a terror attack, new </a:t>
            </a:r>
          </a:p>
          <a:p>
            <a:pPr>
              <a:defRPr/>
            </a:pPr>
            <a:r>
              <a:rPr lang="en-US" sz="1800" b="1" dirty="0" smtClean="0">
                <a:solidFill>
                  <a:srgbClr val="C00000"/>
                </a:solidFill>
                <a:latin typeface="+mn-lt"/>
                <a:ea typeface="Adobe 고딕 Std B" pitchFamily="34" charset="-127"/>
              </a:rPr>
              <a:t>        international convention was enacted, after having deliberations for </a:t>
            </a:r>
          </a:p>
          <a:p>
            <a:pPr>
              <a:defRPr/>
            </a:pPr>
            <a:r>
              <a:rPr lang="en-US" sz="1800" b="1" dirty="0" smtClean="0">
                <a:solidFill>
                  <a:srgbClr val="C00000"/>
                </a:solidFill>
                <a:latin typeface="+mn-lt"/>
                <a:ea typeface="Adobe 고딕 Std B" pitchFamily="34" charset="-127"/>
              </a:rPr>
              <a:t>        about eight years. </a:t>
            </a:r>
          </a:p>
          <a:p>
            <a:pPr>
              <a:defRPr/>
            </a:pPr>
            <a:r>
              <a:rPr lang="en-US" sz="1800" b="1" dirty="0" smtClean="0">
                <a:latin typeface="+mn-lt"/>
                <a:ea typeface="Adobe 고딕 Std B" pitchFamily="34" charset="-127"/>
              </a:rPr>
              <a:t>    </a:t>
            </a:r>
            <a:r>
              <a:rPr lang="en-US" sz="1800" dirty="0" smtClean="0">
                <a:solidFill>
                  <a:srgbClr val="FF33CC"/>
                </a:solidFill>
                <a:latin typeface="+mn-lt"/>
                <a:ea typeface="Adobe 고딕 Std B" pitchFamily="34" charset="-127"/>
                <a:sym typeface="Wingdings"/>
              </a:rPr>
              <a:t></a:t>
            </a:r>
            <a:r>
              <a:rPr lang="en-US" sz="1800" b="1" dirty="0" smtClean="0">
                <a:solidFill>
                  <a:srgbClr val="FF33CC"/>
                </a:solidFill>
                <a:latin typeface="+mn-lt"/>
                <a:ea typeface="Adobe 고딕 Std B" pitchFamily="34" charset="-127"/>
              </a:rPr>
              <a:t>  "Two new international treaties" </a:t>
            </a:r>
            <a:r>
              <a:rPr lang="en-US" sz="1800" b="1" dirty="0" smtClean="0">
                <a:solidFill>
                  <a:schemeClr val="accent1">
                    <a:lumMod val="50000"/>
                  </a:schemeClr>
                </a:solidFill>
                <a:latin typeface="+mn-lt"/>
                <a:ea typeface="Adobe 고딕 Std B" pitchFamily="34" charset="-127"/>
              </a:rPr>
              <a:t>was concluded as follows in the </a:t>
            </a:r>
          </a:p>
          <a:p>
            <a:pPr>
              <a:defRPr/>
            </a:pPr>
            <a:r>
              <a:rPr lang="en-US" sz="1800" b="1" dirty="0" smtClean="0">
                <a:solidFill>
                  <a:schemeClr val="accent1">
                    <a:lumMod val="50000"/>
                  </a:schemeClr>
                </a:solidFill>
                <a:latin typeface="+mn-lt"/>
                <a:ea typeface="Adobe 고딕 Std B" pitchFamily="34" charset="-127"/>
              </a:rPr>
              <a:t>        diplomatic conference held from April 20, 2009 to May 2 in Montreal. </a:t>
            </a:r>
          </a:p>
          <a:p>
            <a:pPr>
              <a:defRPr/>
            </a:pPr>
            <a:endParaRPr lang="en-US" sz="1800" b="1" dirty="0" smtClean="0">
              <a:solidFill>
                <a:schemeClr val="accent1">
                  <a:lumMod val="50000"/>
                </a:schemeClr>
              </a:solidFill>
              <a:latin typeface="+mn-lt"/>
              <a:ea typeface="Adobe 고딕 Std B" pitchFamily="34" charset="-127"/>
            </a:endParaRPr>
          </a:p>
          <a:p>
            <a:pPr>
              <a:defRPr/>
            </a:pPr>
            <a:r>
              <a:rPr lang="en-US" sz="1800" b="1" dirty="0" smtClean="0">
                <a:latin typeface="+mn-lt"/>
                <a:ea typeface="Adobe 고딕 Std B" pitchFamily="34" charset="-127"/>
              </a:rPr>
              <a:t>    </a:t>
            </a:r>
            <a:r>
              <a:rPr lang="en-US" sz="1800" dirty="0" smtClean="0">
                <a:solidFill>
                  <a:srgbClr val="006600"/>
                </a:solidFill>
                <a:latin typeface="+mn-lt"/>
                <a:ea typeface="Adobe 고딕 Std B" pitchFamily="34" charset="-127"/>
                <a:sym typeface="Wingdings"/>
              </a:rPr>
              <a:t></a:t>
            </a:r>
            <a:r>
              <a:rPr lang="en-US" sz="1800" b="1" dirty="0" smtClean="0">
                <a:solidFill>
                  <a:srgbClr val="006600"/>
                </a:solidFill>
                <a:latin typeface="+mn-lt"/>
                <a:ea typeface="Adobe 고딕 Std B" pitchFamily="34" charset="-127"/>
              </a:rPr>
              <a:t>  One treaty, the </a:t>
            </a:r>
            <a:r>
              <a:rPr lang="en-US" sz="1800" b="1" dirty="0" smtClean="0">
                <a:solidFill>
                  <a:srgbClr val="FF0000"/>
                </a:solidFill>
                <a:latin typeface="+mn-lt"/>
                <a:ea typeface="Adobe 고딕 Std B" pitchFamily="34" charset="-127"/>
              </a:rPr>
              <a:t>“Convention on Compensation for Damage to Third </a:t>
            </a:r>
          </a:p>
          <a:p>
            <a:pPr>
              <a:defRPr/>
            </a:pPr>
            <a:r>
              <a:rPr lang="en-US" sz="1800" b="1" dirty="0" smtClean="0">
                <a:solidFill>
                  <a:srgbClr val="FF0000"/>
                </a:solidFill>
                <a:latin typeface="+mn-lt"/>
                <a:ea typeface="Adobe 고딕 Std B" pitchFamily="34" charset="-127"/>
              </a:rPr>
              <a:t>         Parties  Resulting from Acts of Unlawful Interference Involving </a:t>
            </a:r>
          </a:p>
          <a:p>
            <a:pPr>
              <a:defRPr/>
            </a:pPr>
            <a:r>
              <a:rPr lang="en-US" sz="1800" b="1" dirty="0" smtClean="0">
                <a:solidFill>
                  <a:srgbClr val="FF0000"/>
                </a:solidFill>
                <a:latin typeface="+mn-lt"/>
                <a:ea typeface="Adobe 고딕 Std B" pitchFamily="34" charset="-127"/>
              </a:rPr>
              <a:t>         Aircraft </a:t>
            </a:r>
            <a:r>
              <a:rPr lang="en-US" sz="1800" b="1" dirty="0" smtClean="0">
                <a:solidFill>
                  <a:srgbClr val="CC0099"/>
                </a:solidFill>
                <a:latin typeface="+mn-lt"/>
                <a:ea typeface="Adobe 고딕 Std B" pitchFamily="34" charset="-127"/>
              </a:rPr>
              <a:t>(Unlawful Interference Convention)” </a:t>
            </a:r>
            <a:r>
              <a:rPr lang="en-US" sz="1800" b="1" dirty="0" smtClean="0">
                <a:solidFill>
                  <a:srgbClr val="006600"/>
                </a:solidFill>
                <a:latin typeface="+mn-lt"/>
                <a:ea typeface="Adobe 고딕 Std B" pitchFamily="34" charset="-127"/>
              </a:rPr>
              <a:t>made in order to </a:t>
            </a:r>
          </a:p>
          <a:p>
            <a:pPr>
              <a:defRPr/>
            </a:pPr>
            <a:r>
              <a:rPr lang="en-US" sz="1800" b="1" dirty="0" smtClean="0">
                <a:solidFill>
                  <a:srgbClr val="006600"/>
                </a:solidFill>
                <a:latin typeface="+mn-lt"/>
                <a:ea typeface="Adobe 고딕 Std B" pitchFamily="34" charset="-127"/>
              </a:rPr>
              <a:t>         defense the international terror composed </a:t>
            </a:r>
            <a:r>
              <a:rPr lang="en-US" sz="1800" b="1" dirty="0" smtClean="0">
                <a:solidFill>
                  <a:srgbClr val="086C19"/>
                </a:solidFill>
                <a:latin typeface="+mn-lt"/>
                <a:ea typeface="Adobe 고딕 Std B" pitchFamily="34" charset="-127"/>
              </a:rPr>
              <a:t>of 5 chapter and 47 articles.</a:t>
            </a:r>
          </a:p>
          <a:p>
            <a:pPr>
              <a:defRPr/>
            </a:pPr>
            <a:endParaRPr lang="en-US" sz="1800" b="1" dirty="0" smtClean="0">
              <a:solidFill>
                <a:schemeClr val="bg2"/>
              </a:solidFill>
              <a:latin typeface="+mn-lt"/>
              <a:ea typeface="Adobe 고딕 Std B" pitchFamily="34" charset="-127"/>
            </a:endParaRPr>
          </a:p>
          <a:p>
            <a:pPr>
              <a:defRPr/>
            </a:pPr>
            <a:endParaRPr lang="en-US" sz="1800" b="1" dirty="0">
              <a:latin typeface="+mn-lt"/>
              <a:ea typeface="Adobe 고딕 Std B" pitchFamily="34" charset="-127"/>
            </a:endParaRPr>
          </a:p>
        </p:txBody>
      </p:sp>
      <p:sp>
        <p:nvSpPr>
          <p:cNvPr id="4" name="직사각형 3"/>
          <p:cNvSpPr/>
          <p:nvPr/>
        </p:nvSpPr>
        <p:spPr>
          <a:xfrm>
            <a:off x="0" y="0"/>
            <a:ext cx="9144000" cy="682238"/>
          </a:xfrm>
          <a:prstGeom prst="rect">
            <a:avLst/>
          </a:prstGeom>
          <a:solidFill>
            <a:srgbClr val="FFFF00"/>
          </a:solidFill>
          <a:ln>
            <a:solidFill>
              <a:schemeClr val="accent1"/>
            </a:solidFill>
          </a:ln>
        </p:spPr>
        <p:txBody>
          <a:bodyPr wrap="square">
            <a:spAutoFit/>
          </a:bodyPr>
          <a:lstStyle/>
          <a:p>
            <a:pPr indent="127000" algn="ctr" eaLnBrk="0" hangingPunct="0">
              <a:lnSpc>
                <a:spcPts val="2300"/>
              </a:lnSpc>
              <a:defRPr/>
            </a:pPr>
            <a:r>
              <a:rPr lang="en-US" altLang="ko-KR" b="1" dirty="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 </a:t>
            </a:r>
            <a:r>
              <a:rPr lang="en-US" altLang="ko-KR"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함초롬바탕" pitchFamily="18" charset="-127"/>
              </a:rPr>
              <a:t>7</a:t>
            </a:r>
            <a:r>
              <a:rPr kumimoji="1"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Air Carrier’s Liability under the 1999 Montreal</a:t>
            </a:r>
          </a:p>
          <a:p>
            <a:pPr indent="127000" algn="ctr" eaLnBrk="0" hangingPunct="0">
              <a:lnSpc>
                <a:spcPts val="2300"/>
              </a:lnSpc>
              <a:defRPr/>
            </a:pPr>
            <a:r>
              <a:rPr kumimoji="1"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Convention 16, </a:t>
            </a:r>
            <a:r>
              <a:rPr kumimoji="1" lang="en-US" altLang="ko-KR" b="1" dirty="0" smtClean="0">
                <a:solidFill>
                  <a:schemeClr val="accent3">
                    <a:lumMod val="2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Comment(</a:t>
            </a:r>
            <a:r>
              <a:rPr lang="zh-CN" altLang="ko-KR" b="1" dirty="0" smtClean="0">
                <a:solidFill>
                  <a:schemeClr val="accent3">
                    <a:lumMod val="25000"/>
                  </a:schemeClr>
                </a:solidFill>
                <a:effectLst>
                  <a:outerShdw blurRad="38100" dist="38100" dir="2700000" algn="tl">
                    <a:srgbClr val="000000">
                      <a:alpha val="43137"/>
                    </a:srgbClr>
                  </a:outerShdw>
                </a:effectLst>
                <a:latin typeface="Segoe UI Black" panose="020B0A02040204020203" pitchFamily="34" charset="0"/>
                <a:ea typeface="HY견고딕" pitchFamily="18" charset="-127"/>
                <a:cs typeface="Segoe UI Black" panose="020B0A02040204020203" pitchFamily="34" charset="0"/>
              </a:rPr>
              <a:t>评论</a:t>
            </a:r>
            <a:r>
              <a:rPr lang="en-US" altLang="zh-CN" b="1" dirty="0" smtClean="0">
                <a:solidFill>
                  <a:schemeClr val="accent3">
                    <a:lumMod val="25000"/>
                  </a:schemeClr>
                </a:solidFill>
                <a:latin typeface="Segoe UI Black" panose="020B0A02040204020203" pitchFamily="34" charset="0"/>
                <a:ea typeface="Segoe UI Black" panose="020B0A02040204020203" pitchFamily="34" charset="0"/>
                <a:cs typeface="Segoe UI Black" panose="020B0A02040204020203" pitchFamily="34" charset="0"/>
              </a:rPr>
              <a:t>),  </a:t>
            </a:r>
            <a:r>
              <a:rPr kumimoji="1" lang="en-US" altLang="ko-KR" dirty="0" smtClean="0">
                <a:solidFill>
                  <a:schemeClr val="accent3">
                    <a:lumMod val="2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(3)</a:t>
            </a: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74014B8-DD54-4B89-9DA3-9092C174C999}" type="slidenum">
              <a:rPr lang="en-US" altLang="ko-KR" smtClean="0"/>
              <a:pPr>
                <a:defRPr/>
              </a:pPr>
              <a:t>78</a:t>
            </a:fld>
            <a:endParaRPr lang="en-US" altLang="ko-KR"/>
          </a:p>
        </p:txBody>
      </p:sp>
      <p:sp>
        <p:nvSpPr>
          <p:cNvPr id="68611" name="직사각형 2"/>
          <p:cNvSpPr>
            <a:spLocks noChangeArrowheads="1"/>
          </p:cNvSpPr>
          <p:nvPr/>
        </p:nvSpPr>
        <p:spPr bwMode="auto">
          <a:xfrm>
            <a:off x="0" y="830997"/>
            <a:ext cx="9144000" cy="5973430"/>
          </a:xfrm>
          <a:prstGeom prst="rect">
            <a:avLst/>
          </a:prstGeom>
          <a:solidFill>
            <a:srgbClr val="FFFFFF"/>
          </a:solidFill>
          <a:ln w="9525">
            <a:noFill/>
            <a:miter lim="800000"/>
            <a:headEnd/>
            <a:tailEnd/>
          </a:ln>
        </p:spPr>
        <p:txBody>
          <a:bodyPr wrap="square">
            <a:spAutoFit/>
          </a:bodyPr>
          <a:lstStyle/>
          <a:p>
            <a:endParaRPr lang="en-US" altLang="ko-KR" sz="1800" b="1" dirty="0" smtClean="0">
              <a:latin typeface="HY견고딕" pitchFamily="18" charset="-127"/>
              <a:ea typeface="HY견고딕" pitchFamily="18" charset="-127"/>
            </a:endParaRPr>
          </a:p>
          <a:p>
            <a:pPr>
              <a:lnSpc>
                <a:spcPts val="2300"/>
              </a:lnSpc>
            </a:pPr>
            <a:r>
              <a:rPr lang="en-US" altLang="ko-KR" sz="1800" b="1" dirty="0" smtClean="0">
                <a:solidFill>
                  <a:srgbClr val="3333FF"/>
                </a:solidFill>
                <a:latin typeface="HY견고딕" pitchFamily="18" charset="-127"/>
                <a:ea typeface="HY견고딕" pitchFamily="18" charset="-127"/>
              </a:rPr>
              <a:t> </a:t>
            </a:r>
            <a:r>
              <a:rPr lang="en-US" altLang="ko-KR" sz="1800" dirty="0" smtClean="0">
                <a:solidFill>
                  <a:srgbClr val="3333FF"/>
                </a:solidFill>
                <a:latin typeface="+mj-ea"/>
                <a:ea typeface="+mj-ea"/>
                <a:sym typeface="Wingdings" pitchFamily="2" charset="2"/>
              </a:rPr>
              <a:t></a:t>
            </a:r>
            <a:r>
              <a:rPr lang="en-US" altLang="ko-KR" sz="1800" b="1" dirty="0" smtClean="0">
                <a:solidFill>
                  <a:srgbClr val="3333FF"/>
                </a:solidFill>
                <a:latin typeface="+mj-ea"/>
                <a:ea typeface="+mj-ea"/>
              </a:rPr>
              <a:t>  Second treaty, the </a:t>
            </a:r>
            <a:r>
              <a:rPr lang="en-US" altLang="ko-KR" sz="1800" b="1" dirty="0" smtClean="0">
                <a:solidFill>
                  <a:srgbClr val="FF0000"/>
                </a:solidFill>
                <a:latin typeface="+mj-ea"/>
                <a:ea typeface="+mj-ea"/>
              </a:rPr>
              <a:t>“Convention on Compensation for Damage Caused by </a:t>
            </a:r>
          </a:p>
          <a:p>
            <a:pPr>
              <a:lnSpc>
                <a:spcPts val="2300"/>
              </a:lnSpc>
            </a:pPr>
            <a:r>
              <a:rPr lang="en-US" altLang="ko-KR" sz="1800" b="1" dirty="0">
                <a:solidFill>
                  <a:srgbClr val="FF0000"/>
                </a:solidFill>
                <a:latin typeface="+mj-ea"/>
                <a:ea typeface="+mj-ea"/>
              </a:rPr>
              <a:t> </a:t>
            </a:r>
            <a:r>
              <a:rPr lang="en-US" altLang="ko-KR" sz="1800" b="1" dirty="0" smtClean="0">
                <a:solidFill>
                  <a:srgbClr val="FF0000"/>
                </a:solidFill>
                <a:latin typeface="+mj-ea"/>
                <a:ea typeface="+mj-ea"/>
              </a:rPr>
              <a:t>     Aircraft to Third Parties </a:t>
            </a:r>
            <a:r>
              <a:rPr lang="en-US" altLang="ko-KR" sz="1800" b="1" dirty="0" smtClean="0">
                <a:solidFill>
                  <a:schemeClr val="bg2"/>
                </a:solidFill>
                <a:latin typeface="+mj-ea"/>
                <a:ea typeface="+mj-ea"/>
              </a:rPr>
              <a:t>(General Risk Convention)” </a:t>
            </a:r>
            <a:r>
              <a:rPr lang="en-US" altLang="ko-KR" sz="1800" b="1" dirty="0" smtClean="0">
                <a:solidFill>
                  <a:srgbClr val="3333FF"/>
                </a:solidFill>
                <a:latin typeface="+mj-ea"/>
                <a:ea typeface="+mj-ea"/>
              </a:rPr>
              <a:t>in order to prepare </a:t>
            </a:r>
          </a:p>
          <a:p>
            <a:pPr>
              <a:lnSpc>
                <a:spcPts val="2300"/>
              </a:lnSpc>
            </a:pPr>
            <a:r>
              <a:rPr lang="en-US" altLang="ko-KR" sz="1800" b="1" dirty="0" smtClean="0">
                <a:solidFill>
                  <a:srgbClr val="3333FF"/>
                </a:solidFill>
                <a:latin typeface="+mj-ea"/>
                <a:ea typeface="+mj-ea"/>
              </a:rPr>
              <a:t>      the damage caused by the fall of the aircraft on the ground or falling </a:t>
            </a:r>
          </a:p>
          <a:p>
            <a:pPr>
              <a:lnSpc>
                <a:spcPts val="2300"/>
              </a:lnSpc>
            </a:pPr>
            <a:r>
              <a:rPr lang="en-US" altLang="ko-KR" sz="1800" b="1" dirty="0" smtClean="0">
                <a:solidFill>
                  <a:srgbClr val="3333FF"/>
                </a:solidFill>
                <a:latin typeface="+mj-ea"/>
                <a:ea typeface="+mj-ea"/>
              </a:rPr>
              <a:t>     objects from the sky to a third party on surface. </a:t>
            </a:r>
          </a:p>
          <a:p>
            <a:pPr>
              <a:lnSpc>
                <a:spcPts val="2300"/>
              </a:lnSpc>
            </a:pPr>
            <a:r>
              <a:rPr lang="en-US" altLang="ko-KR" sz="1800" b="1" dirty="0" smtClean="0">
                <a:solidFill>
                  <a:srgbClr val="3333FF"/>
                </a:solidFill>
                <a:latin typeface="+mj-ea"/>
                <a:ea typeface="+mj-ea"/>
              </a:rPr>
              <a:t>     This General Risk Convention composed of </a:t>
            </a:r>
            <a:r>
              <a:rPr lang="en-US" altLang="ko-KR" sz="1800" b="1" dirty="0" smtClean="0">
                <a:solidFill>
                  <a:srgbClr val="086C19"/>
                </a:solidFill>
                <a:latin typeface="+mj-ea"/>
                <a:ea typeface="+mj-ea"/>
              </a:rPr>
              <a:t>5 </a:t>
            </a:r>
            <a:r>
              <a:rPr lang="en-US" altLang="ko-KR" sz="1800" b="1" dirty="0" smtClean="0">
                <a:solidFill>
                  <a:schemeClr val="bg2"/>
                </a:solidFill>
                <a:latin typeface="+mj-ea"/>
                <a:ea typeface="+mj-ea"/>
              </a:rPr>
              <a:t>chapters and 28 articles. </a:t>
            </a:r>
          </a:p>
          <a:p>
            <a:pPr>
              <a:lnSpc>
                <a:spcPts val="2300"/>
              </a:lnSpc>
            </a:pPr>
            <a:endParaRPr lang="en-US" altLang="ko-KR" sz="1800" b="1" dirty="0" smtClean="0">
              <a:solidFill>
                <a:schemeClr val="bg2"/>
              </a:solidFill>
              <a:latin typeface="+mj-ea"/>
              <a:ea typeface="+mj-ea"/>
            </a:endParaRPr>
          </a:p>
          <a:p>
            <a:pPr>
              <a:lnSpc>
                <a:spcPts val="2300"/>
              </a:lnSpc>
            </a:pPr>
            <a:r>
              <a:rPr lang="en-US" altLang="ko-KR" sz="1800" b="1" dirty="0" smtClean="0">
                <a:solidFill>
                  <a:srgbClr val="C00000"/>
                </a:solidFill>
                <a:latin typeface="+mj-ea"/>
                <a:ea typeface="+mj-ea"/>
              </a:rPr>
              <a:t> </a:t>
            </a:r>
            <a:r>
              <a:rPr lang="en-US" altLang="ko-KR" sz="1800" dirty="0" smtClean="0">
                <a:solidFill>
                  <a:srgbClr val="C00000"/>
                </a:solidFill>
                <a:latin typeface="+mj-ea"/>
                <a:ea typeface="+mj-ea"/>
                <a:sym typeface="Wingdings" pitchFamily="2" charset="2"/>
              </a:rPr>
              <a:t> </a:t>
            </a:r>
            <a:r>
              <a:rPr lang="en-US" altLang="ko-KR" sz="1800" b="1" dirty="0" smtClean="0">
                <a:solidFill>
                  <a:srgbClr val="C00000"/>
                </a:solidFill>
                <a:latin typeface="+mj-ea"/>
                <a:ea typeface="+mj-ea"/>
              </a:rPr>
              <a:t>The abovementioned </a:t>
            </a:r>
            <a:r>
              <a:rPr lang="en-US" altLang="ko-KR" sz="1800" b="1" dirty="0" smtClean="0">
                <a:solidFill>
                  <a:schemeClr val="bg2"/>
                </a:solidFill>
                <a:latin typeface="+mj-ea"/>
                <a:ea typeface="+mj-ea"/>
              </a:rPr>
              <a:t>“Unlawful Interference Convention” </a:t>
            </a:r>
            <a:r>
              <a:rPr lang="en-US" altLang="ko-KR" sz="1800" b="1" dirty="0" smtClean="0">
                <a:solidFill>
                  <a:srgbClr val="C00000"/>
                </a:solidFill>
                <a:latin typeface="+mj-ea"/>
                <a:ea typeface="+mj-ea"/>
              </a:rPr>
              <a:t>goes into effect </a:t>
            </a:r>
          </a:p>
          <a:p>
            <a:pPr>
              <a:lnSpc>
                <a:spcPts val="2300"/>
              </a:lnSpc>
            </a:pPr>
            <a:r>
              <a:rPr lang="en-US" altLang="ko-KR" sz="1800" b="1" dirty="0">
                <a:solidFill>
                  <a:srgbClr val="C00000"/>
                </a:solidFill>
                <a:latin typeface="+mj-ea"/>
                <a:ea typeface="+mj-ea"/>
              </a:rPr>
              <a:t> </a:t>
            </a:r>
            <a:r>
              <a:rPr lang="en-US" altLang="ko-KR" sz="1800" b="1" dirty="0" smtClean="0">
                <a:solidFill>
                  <a:srgbClr val="C00000"/>
                </a:solidFill>
                <a:latin typeface="+mj-ea"/>
                <a:ea typeface="+mj-ea"/>
              </a:rPr>
              <a:t>     from the day over which 180 days passed from the day which 35 nations </a:t>
            </a:r>
          </a:p>
          <a:p>
            <a:pPr>
              <a:lnSpc>
                <a:spcPts val="2300"/>
              </a:lnSpc>
            </a:pPr>
            <a:r>
              <a:rPr lang="en-US" altLang="ko-KR" sz="1800" b="1" dirty="0" smtClean="0">
                <a:solidFill>
                  <a:srgbClr val="C00000"/>
                </a:solidFill>
                <a:latin typeface="+mj-ea"/>
                <a:ea typeface="+mj-ea"/>
              </a:rPr>
              <a:t>      ratified in every country in the world, and the latter </a:t>
            </a:r>
            <a:r>
              <a:rPr lang="en-US" altLang="ko-KR" sz="1800" b="1" dirty="0" smtClean="0">
                <a:solidFill>
                  <a:schemeClr val="bg2"/>
                </a:solidFill>
                <a:latin typeface="+mj-ea"/>
                <a:ea typeface="+mj-ea"/>
              </a:rPr>
              <a:t> “General Risk </a:t>
            </a:r>
          </a:p>
          <a:p>
            <a:pPr>
              <a:lnSpc>
                <a:spcPts val="2300"/>
              </a:lnSpc>
            </a:pPr>
            <a:r>
              <a:rPr lang="en-US" altLang="ko-KR" sz="1800" b="1" dirty="0" smtClean="0">
                <a:solidFill>
                  <a:schemeClr val="bg2"/>
                </a:solidFill>
                <a:latin typeface="+mj-ea"/>
                <a:ea typeface="+mj-ea"/>
              </a:rPr>
              <a:t>      Convention” </a:t>
            </a:r>
            <a:r>
              <a:rPr lang="en-US" altLang="ko-KR" sz="1800" b="1" dirty="0" smtClean="0">
                <a:solidFill>
                  <a:srgbClr val="C00000"/>
                </a:solidFill>
                <a:latin typeface="+mj-ea"/>
                <a:ea typeface="+mj-ea"/>
              </a:rPr>
              <a:t>goes into effect from the day over  which 60 days passed </a:t>
            </a:r>
          </a:p>
          <a:p>
            <a:pPr>
              <a:lnSpc>
                <a:spcPts val="2300"/>
              </a:lnSpc>
            </a:pPr>
            <a:r>
              <a:rPr lang="en-US" altLang="ko-KR" sz="1800" b="1" dirty="0" smtClean="0">
                <a:solidFill>
                  <a:srgbClr val="C00000"/>
                </a:solidFill>
                <a:latin typeface="+mj-ea"/>
                <a:ea typeface="+mj-ea"/>
              </a:rPr>
              <a:t>      from the day which 35 nations ratified. </a:t>
            </a:r>
          </a:p>
          <a:p>
            <a:pPr>
              <a:lnSpc>
                <a:spcPts val="2300"/>
              </a:lnSpc>
            </a:pPr>
            <a:endParaRPr lang="en-US" altLang="ko-KR" sz="1800" b="1" dirty="0" smtClean="0">
              <a:latin typeface="+mj-ea"/>
              <a:ea typeface="+mj-ea"/>
            </a:endParaRPr>
          </a:p>
          <a:p>
            <a:pPr>
              <a:lnSpc>
                <a:spcPts val="2300"/>
              </a:lnSpc>
            </a:pPr>
            <a:r>
              <a:rPr lang="en-US" altLang="ko-KR" sz="1800" b="1" dirty="0" smtClean="0">
                <a:latin typeface="+mj-ea"/>
                <a:ea typeface="+mj-ea"/>
              </a:rPr>
              <a:t> </a:t>
            </a:r>
            <a:r>
              <a:rPr lang="en-US" altLang="ko-KR" sz="1800" dirty="0" smtClean="0">
                <a:solidFill>
                  <a:srgbClr val="002060"/>
                </a:solidFill>
                <a:latin typeface="+mj-ea"/>
                <a:ea typeface="+mj-ea"/>
                <a:sym typeface="Wingdings" pitchFamily="2" charset="2"/>
              </a:rPr>
              <a:t></a:t>
            </a:r>
            <a:r>
              <a:rPr lang="en-US" altLang="ko-KR" sz="1800" b="1" dirty="0" smtClean="0">
                <a:solidFill>
                  <a:srgbClr val="002060"/>
                </a:solidFill>
                <a:latin typeface="+mj-ea"/>
                <a:ea typeface="+mj-ea"/>
              </a:rPr>
              <a:t> As of November 8, 2014, fourteen nations in which the </a:t>
            </a:r>
            <a:r>
              <a:rPr lang="en-US" altLang="ko-KR" sz="1800" b="1" dirty="0" smtClean="0">
                <a:solidFill>
                  <a:srgbClr val="FF0000"/>
                </a:solidFill>
                <a:latin typeface="+mj-ea"/>
                <a:ea typeface="+mj-ea"/>
              </a:rPr>
              <a:t>"Unlawful </a:t>
            </a:r>
            <a:r>
              <a:rPr lang="en-US" altLang="ko-KR" sz="1800" b="1" dirty="0" err="1" smtClean="0">
                <a:solidFill>
                  <a:srgbClr val="FF0000"/>
                </a:solidFill>
                <a:latin typeface="+mj-ea"/>
                <a:ea typeface="+mj-ea"/>
              </a:rPr>
              <a:t>Interfe</a:t>
            </a:r>
            <a:r>
              <a:rPr lang="en-US" altLang="ko-KR" sz="1800" b="1" dirty="0" smtClean="0">
                <a:solidFill>
                  <a:srgbClr val="FF0000"/>
                </a:solidFill>
                <a:latin typeface="+mj-ea"/>
                <a:ea typeface="+mj-ea"/>
              </a:rPr>
              <a:t>-</a:t>
            </a:r>
          </a:p>
          <a:p>
            <a:pPr>
              <a:lnSpc>
                <a:spcPts val="2300"/>
              </a:lnSpc>
            </a:pPr>
            <a:r>
              <a:rPr lang="en-US" altLang="ko-KR" sz="1800" b="1" dirty="0" smtClean="0">
                <a:solidFill>
                  <a:srgbClr val="FF0000"/>
                </a:solidFill>
                <a:latin typeface="+mj-ea"/>
                <a:ea typeface="+mj-ea"/>
              </a:rPr>
              <a:t>     </a:t>
            </a:r>
            <a:r>
              <a:rPr lang="en-US" altLang="ko-KR" sz="1800" b="1" dirty="0" err="1" smtClean="0">
                <a:solidFill>
                  <a:srgbClr val="FF0000"/>
                </a:solidFill>
                <a:latin typeface="+mj-ea"/>
                <a:ea typeface="+mj-ea"/>
              </a:rPr>
              <a:t>rence</a:t>
            </a:r>
            <a:r>
              <a:rPr lang="en-US" altLang="ko-KR" sz="1800" b="1" dirty="0" smtClean="0">
                <a:solidFill>
                  <a:srgbClr val="FF0000"/>
                </a:solidFill>
                <a:latin typeface="+mj-ea"/>
                <a:ea typeface="+mj-ea"/>
              </a:rPr>
              <a:t> Convention" </a:t>
            </a:r>
            <a:r>
              <a:rPr lang="en-US" altLang="ko-KR" sz="1800" b="1" dirty="0" smtClean="0">
                <a:solidFill>
                  <a:srgbClr val="002060"/>
                </a:solidFill>
                <a:latin typeface="+mj-ea"/>
                <a:ea typeface="+mj-ea"/>
              </a:rPr>
              <a:t>including Panama had signed, and it was ratified by 5 </a:t>
            </a:r>
          </a:p>
          <a:p>
            <a:pPr>
              <a:lnSpc>
                <a:spcPts val="2300"/>
              </a:lnSpc>
            </a:pPr>
            <a:r>
              <a:rPr lang="en-US" altLang="ko-KR" sz="1800" b="1" dirty="0" smtClean="0">
                <a:solidFill>
                  <a:srgbClr val="002060"/>
                </a:solidFill>
                <a:latin typeface="+mj-ea"/>
                <a:ea typeface="+mj-ea"/>
              </a:rPr>
              <a:t>     nations such as Cote d </a:t>
            </a:r>
            <a:r>
              <a:rPr lang="en-US" altLang="ko-KR" sz="1800" b="1" dirty="0" err="1" smtClean="0">
                <a:solidFill>
                  <a:srgbClr val="002060"/>
                </a:solidFill>
                <a:latin typeface="+mj-ea"/>
                <a:ea typeface="+mj-ea"/>
              </a:rPr>
              <a:t>Ivore</a:t>
            </a:r>
            <a:r>
              <a:rPr lang="en-US" altLang="ko-KR" sz="1800" b="1" dirty="0" smtClean="0">
                <a:solidFill>
                  <a:srgbClr val="002060"/>
                </a:solidFill>
                <a:latin typeface="+mj-ea"/>
                <a:ea typeface="+mj-ea"/>
              </a:rPr>
              <a:t>, Congo, Gabon, Kuwait, Montenegro. </a:t>
            </a:r>
          </a:p>
          <a:p>
            <a:pPr>
              <a:lnSpc>
                <a:spcPts val="2300"/>
              </a:lnSpc>
            </a:pPr>
            <a:r>
              <a:rPr lang="en-US" altLang="ko-KR" sz="1800" b="1" dirty="0" smtClean="0">
                <a:solidFill>
                  <a:srgbClr val="002060"/>
                </a:solidFill>
                <a:latin typeface="+mj-ea"/>
                <a:ea typeface="+mj-ea"/>
              </a:rPr>
              <a:t>     The </a:t>
            </a:r>
            <a:r>
              <a:rPr lang="en-US" altLang="ko-KR" sz="1800" b="1" dirty="0" smtClean="0">
                <a:solidFill>
                  <a:srgbClr val="FF0000"/>
                </a:solidFill>
                <a:latin typeface="+mj-ea"/>
                <a:ea typeface="+mj-ea"/>
              </a:rPr>
              <a:t>“General Risk </a:t>
            </a:r>
            <a:r>
              <a:rPr lang="en-US" altLang="ko-KR" sz="1800" b="1" dirty="0" err="1" smtClean="0">
                <a:solidFill>
                  <a:srgbClr val="FF0000"/>
                </a:solidFill>
                <a:latin typeface="+mj-ea"/>
                <a:ea typeface="+mj-ea"/>
              </a:rPr>
              <a:t>Convention”</a:t>
            </a:r>
            <a:r>
              <a:rPr lang="en-US" altLang="ko-KR" sz="1800" b="1" dirty="0" err="1" smtClean="0">
                <a:solidFill>
                  <a:srgbClr val="002060"/>
                </a:solidFill>
                <a:latin typeface="+mj-ea"/>
                <a:ea typeface="+mj-ea"/>
              </a:rPr>
              <a:t>was</a:t>
            </a:r>
            <a:r>
              <a:rPr lang="en-US" altLang="ko-KR" sz="1800" b="1" dirty="0" smtClean="0">
                <a:solidFill>
                  <a:srgbClr val="002060"/>
                </a:solidFill>
                <a:latin typeface="+mj-ea"/>
                <a:ea typeface="+mj-ea"/>
              </a:rPr>
              <a:t> signed  by 13 Nations including </a:t>
            </a:r>
            <a:r>
              <a:rPr lang="en-US" altLang="ko-KR" sz="1800" b="1" dirty="0" err="1" smtClean="0">
                <a:solidFill>
                  <a:srgbClr val="002060"/>
                </a:solidFill>
                <a:latin typeface="+mj-ea"/>
                <a:ea typeface="+mj-ea"/>
              </a:rPr>
              <a:t>Kuw</a:t>
            </a:r>
            <a:r>
              <a:rPr lang="en-US" altLang="ko-KR" sz="1800" b="1" dirty="0" smtClean="0">
                <a:solidFill>
                  <a:srgbClr val="002060"/>
                </a:solidFill>
                <a:latin typeface="+mj-ea"/>
                <a:ea typeface="+mj-ea"/>
              </a:rPr>
              <a:t>-</a:t>
            </a:r>
          </a:p>
          <a:p>
            <a:pPr>
              <a:lnSpc>
                <a:spcPts val="2300"/>
              </a:lnSpc>
            </a:pPr>
            <a:r>
              <a:rPr lang="en-US" altLang="ko-KR" sz="1800" b="1" dirty="0" smtClean="0">
                <a:solidFill>
                  <a:srgbClr val="002060"/>
                </a:solidFill>
                <a:latin typeface="+mj-ea"/>
                <a:ea typeface="+mj-ea"/>
              </a:rPr>
              <a:t>     </a:t>
            </a:r>
            <a:r>
              <a:rPr lang="en-US" altLang="ko-KR" sz="1800" b="1" dirty="0" err="1" smtClean="0">
                <a:solidFill>
                  <a:srgbClr val="002060"/>
                </a:solidFill>
                <a:latin typeface="+mj-ea"/>
                <a:ea typeface="+mj-ea"/>
              </a:rPr>
              <a:t>ait</a:t>
            </a:r>
            <a:r>
              <a:rPr lang="en-US" altLang="ko-KR" sz="1800" b="1" dirty="0" smtClean="0">
                <a:solidFill>
                  <a:srgbClr val="002060"/>
                </a:solidFill>
                <a:latin typeface="+mj-ea"/>
                <a:ea typeface="+mj-ea"/>
              </a:rPr>
              <a:t> and also was ratified it by 5 nations such as Congo, Democratic </a:t>
            </a:r>
            <a:r>
              <a:rPr lang="en-US" altLang="ko-KR" sz="1800" b="1" dirty="0" err="1" smtClean="0">
                <a:solidFill>
                  <a:srgbClr val="002060"/>
                </a:solidFill>
                <a:latin typeface="+mj-ea"/>
                <a:ea typeface="+mj-ea"/>
              </a:rPr>
              <a:t>Repu</a:t>
            </a:r>
            <a:r>
              <a:rPr lang="en-US" altLang="ko-KR" sz="1800" b="1" dirty="0" smtClean="0">
                <a:solidFill>
                  <a:srgbClr val="002060"/>
                </a:solidFill>
                <a:latin typeface="+mj-ea"/>
                <a:ea typeface="+mj-ea"/>
              </a:rPr>
              <a:t>-</a:t>
            </a:r>
          </a:p>
          <a:p>
            <a:pPr>
              <a:lnSpc>
                <a:spcPts val="2300"/>
              </a:lnSpc>
            </a:pPr>
            <a:r>
              <a:rPr lang="en-US" altLang="ko-KR" sz="1800" b="1" dirty="0" smtClean="0">
                <a:solidFill>
                  <a:srgbClr val="002060"/>
                </a:solidFill>
                <a:latin typeface="+mj-ea"/>
                <a:ea typeface="+mj-ea"/>
              </a:rPr>
              <a:t>     Republic of Congo, Gabon, Kuwait and Montenegro.    </a:t>
            </a:r>
          </a:p>
          <a:p>
            <a:pPr>
              <a:lnSpc>
                <a:spcPts val="2300"/>
              </a:lnSpc>
            </a:pPr>
            <a:endParaRPr lang="en-US" altLang="ko-KR" sz="1800" b="1" dirty="0">
              <a:latin typeface="+mj-ea"/>
              <a:ea typeface="+mj-ea"/>
            </a:endParaRPr>
          </a:p>
        </p:txBody>
      </p:sp>
      <p:sp>
        <p:nvSpPr>
          <p:cNvPr id="4" name="직사각형 3"/>
          <p:cNvSpPr/>
          <p:nvPr/>
        </p:nvSpPr>
        <p:spPr>
          <a:xfrm>
            <a:off x="0" y="0"/>
            <a:ext cx="9144000" cy="830997"/>
          </a:xfrm>
          <a:prstGeom prst="rect">
            <a:avLst/>
          </a:prstGeom>
          <a:solidFill>
            <a:srgbClr val="FFFF00"/>
          </a:solidFill>
          <a:ln>
            <a:solidFill>
              <a:schemeClr val="accent1"/>
            </a:solidFill>
          </a:ln>
        </p:spPr>
        <p:txBody>
          <a:bodyPr wrap="square">
            <a:spAutoFit/>
          </a:bodyPr>
          <a:lstStyle/>
          <a:p>
            <a:pPr indent="127000" algn="ctr" eaLnBrk="0" hangingPunct="0">
              <a:defRPr/>
            </a:pPr>
            <a:r>
              <a:rPr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7</a:t>
            </a:r>
            <a:r>
              <a:rPr kumimoji="1"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Air Carrier’s Liability under the 1999 Montreal</a:t>
            </a:r>
          </a:p>
          <a:p>
            <a:pPr indent="127000" algn="ctr" eaLnBrk="0" hangingPunct="0">
              <a:defRPr/>
            </a:pPr>
            <a:r>
              <a:rPr kumimoji="1" lang="en-US" altLang="ko-KR"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Convention 17, </a:t>
            </a:r>
            <a:r>
              <a:rPr kumimoji="1" lang="en-US" altLang="ko-KR" b="1" dirty="0" smtClean="0">
                <a:solidFill>
                  <a:srgbClr val="00206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Comment(</a:t>
            </a:r>
            <a:r>
              <a:rPr lang="zh-CN" altLang="ko-KR" b="1" dirty="0" smtClean="0">
                <a:solidFill>
                  <a:srgbClr val="002060"/>
                </a:solidFill>
                <a:effectLst>
                  <a:outerShdw blurRad="38100" dist="38100" dir="2700000" algn="tl">
                    <a:srgbClr val="000000">
                      <a:alpha val="43137"/>
                    </a:srgbClr>
                  </a:outerShdw>
                </a:effectLst>
                <a:latin typeface="Segoe UI Black" panose="020B0A02040204020203" pitchFamily="34" charset="0"/>
                <a:ea typeface="HY견고딕" pitchFamily="18" charset="-127"/>
                <a:cs typeface="Segoe UI Black" panose="020B0A02040204020203" pitchFamily="34" charset="0"/>
              </a:rPr>
              <a:t>评论</a:t>
            </a:r>
            <a:r>
              <a:rPr lang="en-US" altLang="zh-CN" b="1" dirty="0" smtClean="0">
                <a:solidFill>
                  <a:srgbClr val="002060"/>
                </a:solidFill>
                <a:latin typeface="Segoe UI Black" panose="020B0A02040204020203" pitchFamily="34" charset="0"/>
                <a:ea typeface="Segoe UI Black" panose="020B0A02040204020203" pitchFamily="34" charset="0"/>
                <a:cs typeface="Segoe UI Black" panose="020B0A02040204020203" pitchFamily="34" charset="0"/>
              </a:rPr>
              <a:t>),  </a:t>
            </a:r>
            <a:r>
              <a:rPr kumimoji="1" lang="en-US" altLang="ko-KR" dirty="0" smtClean="0">
                <a:solidFill>
                  <a:srgbClr val="00206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(4)</a:t>
            </a: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059E844F-E150-4F5D-8286-90BC0C97C1E5}" type="slidenum">
              <a:rPr lang="en-US" altLang="ko-KR" smtClean="0"/>
              <a:pPr>
                <a:defRPr/>
              </a:pPr>
              <a:t>79</a:t>
            </a:fld>
            <a:endParaRPr lang="en-US" altLang="ko-KR"/>
          </a:p>
        </p:txBody>
      </p:sp>
      <p:sp>
        <p:nvSpPr>
          <p:cNvPr id="3" name="직사각형 2"/>
          <p:cNvSpPr/>
          <p:nvPr/>
        </p:nvSpPr>
        <p:spPr>
          <a:xfrm>
            <a:off x="0" y="846098"/>
            <a:ext cx="9144000" cy="6011902"/>
          </a:xfrm>
          <a:prstGeom prst="rect">
            <a:avLst/>
          </a:prstGeom>
          <a:solidFill>
            <a:srgbClr val="FFFFFF"/>
          </a:solidFill>
        </p:spPr>
        <p:txBody>
          <a:bodyPr>
            <a:spAutoFit/>
          </a:bodyPr>
          <a:lstStyle/>
          <a:p>
            <a:pPr>
              <a:lnSpc>
                <a:spcPts val="2000"/>
              </a:lnSpc>
              <a:defRPr/>
            </a:pPr>
            <a:endParaRPr lang="en-US" sz="1800" dirty="0" smtClean="0">
              <a:ea typeface="굴림" pitchFamily="50" charset="-127"/>
            </a:endParaRPr>
          </a:p>
          <a:p>
            <a:pPr>
              <a:lnSpc>
                <a:spcPts val="2000"/>
              </a:lnSpc>
              <a:buFont typeface="Wingdings"/>
              <a:buChar char="l"/>
              <a:defRPr/>
            </a:pPr>
            <a:r>
              <a:rPr lang="en-US" sz="1800" b="1" dirty="0" smtClean="0">
                <a:solidFill>
                  <a:srgbClr val="3333FF"/>
                </a:solidFill>
                <a:latin typeface="+mj-ea"/>
                <a:ea typeface="+mj-ea"/>
              </a:rPr>
              <a:t> However</a:t>
            </a:r>
            <a:r>
              <a:rPr lang="en-US" sz="1800" b="1" dirty="0">
                <a:solidFill>
                  <a:srgbClr val="3333FF"/>
                </a:solidFill>
                <a:latin typeface="+mj-ea"/>
                <a:ea typeface="+mj-ea"/>
              </a:rPr>
              <a:t>, although Germany has not ratified </a:t>
            </a:r>
            <a:r>
              <a:rPr lang="en-US" sz="1800" b="1" dirty="0">
                <a:solidFill>
                  <a:srgbClr val="FF33CC"/>
                </a:solidFill>
                <a:latin typeface="+mj-ea"/>
                <a:ea typeface="+mj-ea"/>
              </a:rPr>
              <a:t>"Unlawful </a:t>
            </a:r>
            <a:r>
              <a:rPr lang="en-US" sz="1800" b="1" dirty="0" smtClean="0">
                <a:solidFill>
                  <a:srgbClr val="FF33CC"/>
                </a:solidFill>
                <a:latin typeface="+mj-ea"/>
                <a:ea typeface="+mj-ea"/>
              </a:rPr>
              <a:t>Interference </a:t>
            </a:r>
            <a:r>
              <a:rPr lang="en-US" sz="1800" b="1" dirty="0" err="1" smtClean="0">
                <a:solidFill>
                  <a:srgbClr val="FF33CC"/>
                </a:solidFill>
                <a:latin typeface="+mj-ea"/>
                <a:ea typeface="+mj-ea"/>
              </a:rPr>
              <a:t>Conv</a:t>
            </a:r>
            <a:r>
              <a:rPr lang="en-US" sz="1800" b="1" dirty="0" smtClean="0">
                <a:solidFill>
                  <a:srgbClr val="FF33CC"/>
                </a:solidFill>
                <a:latin typeface="+mj-ea"/>
                <a:ea typeface="+mj-ea"/>
              </a:rPr>
              <a:t>-</a:t>
            </a:r>
          </a:p>
          <a:p>
            <a:pPr>
              <a:lnSpc>
                <a:spcPts val="2000"/>
              </a:lnSpc>
              <a:defRPr/>
            </a:pPr>
            <a:r>
              <a:rPr lang="en-US" sz="1800" b="1" dirty="0" smtClean="0">
                <a:solidFill>
                  <a:srgbClr val="FF33CC"/>
                </a:solidFill>
                <a:latin typeface="+mj-ea"/>
                <a:ea typeface="+mj-ea"/>
              </a:rPr>
              <a:t>    </a:t>
            </a:r>
            <a:r>
              <a:rPr lang="en-US" sz="1800" b="1" dirty="0" err="1" smtClean="0">
                <a:solidFill>
                  <a:srgbClr val="FF33CC"/>
                </a:solidFill>
                <a:latin typeface="+mj-ea"/>
                <a:ea typeface="+mj-ea"/>
              </a:rPr>
              <a:t>ention</a:t>
            </a:r>
            <a:r>
              <a:rPr lang="en-US" sz="1800" b="1" dirty="0">
                <a:solidFill>
                  <a:srgbClr val="FF33CC"/>
                </a:solidFill>
                <a:latin typeface="+mj-ea"/>
                <a:ea typeface="+mj-ea"/>
              </a:rPr>
              <a:t>" </a:t>
            </a:r>
            <a:r>
              <a:rPr lang="en-US" sz="1800" b="1" dirty="0">
                <a:solidFill>
                  <a:srgbClr val="3333FF"/>
                </a:solidFill>
                <a:latin typeface="+mj-ea"/>
                <a:ea typeface="+mj-ea"/>
              </a:rPr>
              <a:t>which was enacted by ICAO in May, 2009 relating to </a:t>
            </a:r>
            <a:r>
              <a:rPr lang="en-US" sz="1800" b="1" dirty="0" smtClean="0">
                <a:solidFill>
                  <a:srgbClr val="3333FF"/>
                </a:solidFill>
                <a:latin typeface="+mj-ea"/>
                <a:ea typeface="+mj-ea"/>
              </a:rPr>
              <a:t>the aircraft</a:t>
            </a:r>
          </a:p>
          <a:p>
            <a:pPr>
              <a:lnSpc>
                <a:spcPts val="2000"/>
              </a:lnSpc>
              <a:defRPr/>
            </a:pPr>
            <a:r>
              <a:rPr lang="en-US" sz="1800" b="1" dirty="0" smtClean="0">
                <a:solidFill>
                  <a:srgbClr val="3333FF"/>
                </a:solidFill>
                <a:latin typeface="+mj-ea"/>
                <a:ea typeface="+mj-ea"/>
              </a:rPr>
              <a:t>    </a:t>
            </a:r>
            <a:r>
              <a:rPr lang="en-US" sz="1800" b="1" dirty="0">
                <a:solidFill>
                  <a:srgbClr val="3333FF"/>
                </a:solidFill>
                <a:latin typeface="+mj-ea"/>
                <a:ea typeface="+mj-ea"/>
              </a:rPr>
              <a:t>terror </a:t>
            </a:r>
            <a:r>
              <a:rPr lang="en-US" sz="1800" b="1" dirty="0" smtClean="0">
                <a:solidFill>
                  <a:srgbClr val="3333FF"/>
                </a:solidFill>
                <a:latin typeface="+mj-ea"/>
                <a:ea typeface="+mj-ea"/>
              </a:rPr>
              <a:t>attack</a:t>
            </a:r>
            <a:r>
              <a:rPr lang="en-US" sz="1800" b="1" dirty="0">
                <a:solidFill>
                  <a:srgbClr val="3333FF"/>
                </a:solidFill>
                <a:latin typeface="+mj-ea"/>
                <a:ea typeface="+mj-ea"/>
              </a:rPr>
              <a:t>, but Germany has accepted in advance the </a:t>
            </a:r>
            <a:r>
              <a:rPr lang="en-US" sz="1800" b="1" dirty="0" smtClean="0">
                <a:solidFill>
                  <a:srgbClr val="3333FF"/>
                </a:solidFill>
                <a:latin typeface="+mj-ea"/>
                <a:ea typeface="+mj-ea"/>
              </a:rPr>
              <a:t>sum </a:t>
            </a:r>
            <a:r>
              <a:rPr lang="en-US" sz="1800" b="1" dirty="0">
                <a:solidFill>
                  <a:srgbClr val="3333FF"/>
                </a:solidFill>
                <a:latin typeface="+mj-ea"/>
                <a:ea typeface="+mj-ea"/>
              </a:rPr>
              <a:t>of the limited </a:t>
            </a:r>
            <a:endParaRPr lang="en-US" sz="1800" b="1" dirty="0" smtClean="0">
              <a:solidFill>
                <a:srgbClr val="3333FF"/>
              </a:solidFill>
              <a:latin typeface="+mj-ea"/>
              <a:ea typeface="+mj-ea"/>
            </a:endParaRPr>
          </a:p>
          <a:p>
            <a:pPr>
              <a:lnSpc>
                <a:spcPts val="2000"/>
              </a:lnSpc>
              <a:defRPr/>
            </a:pPr>
            <a:r>
              <a:rPr lang="en-US" sz="1800" b="1" dirty="0">
                <a:solidFill>
                  <a:srgbClr val="3333FF"/>
                </a:solidFill>
                <a:latin typeface="+mj-ea"/>
                <a:ea typeface="+mj-ea"/>
              </a:rPr>
              <a:t> </a:t>
            </a:r>
            <a:r>
              <a:rPr lang="en-US" sz="1800" b="1" dirty="0" smtClean="0">
                <a:solidFill>
                  <a:srgbClr val="3333FF"/>
                </a:solidFill>
                <a:latin typeface="+mj-ea"/>
                <a:ea typeface="+mj-ea"/>
              </a:rPr>
              <a:t>   compensation </a:t>
            </a:r>
            <a:r>
              <a:rPr lang="en-US" sz="1800" b="1" dirty="0">
                <a:solidFill>
                  <a:srgbClr val="3333FF"/>
                </a:solidFill>
                <a:latin typeface="+mj-ea"/>
                <a:ea typeface="+mj-ea"/>
              </a:rPr>
              <a:t>for damage regulated by the of </a:t>
            </a:r>
            <a:r>
              <a:rPr lang="en-US" sz="1800" b="1" dirty="0" smtClean="0">
                <a:solidFill>
                  <a:srgbClr val="3333FF"/>
                </a:solidFill>
                <a:latin typeface="+mj-ea"/>
                <a:ea typeface="+mj-ea"/>
              </a:rPr>
              <a:t>Article </a:t>
            </a:r>
            <a:r>
              <a:rPr lang="en-US" sz="1800" b="1" dirty="0">
                <a:solidFill>
                  <a:srgbClr val="3333FF"/>
                </a:solidFill>
                <a:latin typeface="+mj-ea"/>
                <a:ea typeface="+mj-ea"/>
              </a:rPr>
              <a:t>4 (Limit of the </a:t>
            </a:r>
            <a:endParaRPr lang="en-US" sz="1800" b="1" dirty="0" smtClean="0">
              <a:solidFill>
                <a:srgbClr val="3333FF"/>
              </a:solidFill>
              <a:latin typeface="+mj-ea"/>
              <a:ea typeface="+mj-ea"/>
            </a:endParaRPr>
          </a:p>
          <a:p>
            <a:pPr>
              <a:lnSpc>
                <a:spcPts val="2000"/>
              </a:lnSpc>
              <a:defRPr/>
            </a:pPr>
            <a:r>
              <a:rPr lang="en-US" sz="1800" b="1" dirty="0">
                <a:solidFill>
                  <a:srgbClr val="3333FF"/>
                </a:solidFill>
                <a:latin typeface="+mj-ea"/>
                <a:ea typeface="+mj-ea"/>
              </a:rPr>
              <a:t> </a:t>
            </a:r>
            <a:r>
              <a:rPr lang="en-US" sz="1800" b="1" dirty="0" smtClean="0">
                <a:solidFill>
                  <a:srgbClr val="3333FF"/>
                </a:solidFill>
                <a:latin typeface="+mj-ea"/>
                <a:ea typeface="+mj-ea"/>
              </a:rPr>
              <a:t>   operator’s </a:t>
            </a:r>
            <a:r>
              <a:rPr lang="en-US" sz="1800" b="1" dirty="0">
                <a:solidFill>
                  <a:srgbClr val="3333FF"/>
                </a:solidFill>
                <a:latin typeface="+mj-ea"/>
                <a:ea typeface="+mj-ea"/>
              </a:rPr>
              <a:t>liability) of the </a:t>
            </a:r>
            <a:r>
              <a:rPr lang="en-US" sz="1800" b="1" dirty="0">
                <a:solidFill>
                  <a:srgbClr val="FF0000"/>
                </a:solidFill>
                <a:latin typeface="+mj-ea"/>
                <a:ea typeface="+mj-ea"/>
              </a:rPr>
              <a:t>Unlawful </a:t>
            </a:r>
            <a:r>
              <a:rPr lang="en-US" sz="1800" b="1" dirty="0" smtClean="0">
                <a:solidFill>
                  <a:srgbClr val="FF0000"/>
                </a:solidFill>
                <a:latin typeface="+mj-ea"/>
                <a:ea typeface="+mj-ea"/>
              </a:rPr>
              <a:t>Interference </a:t>
            </a:r>
            <a:r>
              <a:rPr lang="en-US" sz="1800" b="1" dirty="0">
                <a:solidFill>
                  <a:srgbClr val="FF0000"/>
                </a:solidFill>
                <a:latin typeface="+mj-ea"/>
                <a:ea typeface="+mj-ea"/>
              </a:rPr>
              <a:t>Convention. </a:t>
            </a:r>
            <a:endParaRPr lang="en-US" sz="1800" b="1" dirty="0" smtClean="0">
              <a:solidFill>
                <a:srgbClr val="FF0000"/>
              </a:solidFill>
              <a:latin typeface="+mj-ea"/>
              <a:ea typeface="+mj-ea"/>
            </a:endParaRPr>
          </a:p>
          <a:p>
            <a:pPr>
              <a:lnSpc>
                <a:spcPts val="2000"/>
              </a:lnSpc>
              <a:defRPr/>
            </a:pPr>
            <a:endParaRPr lang="en-US" sz="1800" b="1" dirty="0">
              <a:solidFill>
                <a:srgbClr val="FF0000"/>
              </a:solidFill>
              <a:latin typeface="+mj-ea"/>
              <a:ea typeface="+mj-ea"/>
            </a:endParaRPr>
          </a:p>
          <a:p>
            <a:pPr>
              <a:lnSpc>
                <a:spcPts val="2000"/>
              </a:lnSpc>
              <a:defRPr/>
            </a:pPr>
            <a:r>
              <a:rPr lang="en-US" sz="1800" b="1" dirty="0">
                <a:solidFill>
                  <a:srgbClr val="006600"/>
                </a:solidFill>
                <a:latin typeface="+mj-ea"/>
                <a:ea typeface="+mj-ea"/>
              </a:rPr>
              <a:t> </a:t>
            </a:r>
            <a:r>
              <a:rPr lang="en-US" sz="1800" dirty="0">
                <a:solidFill>
                  <a:srgbClr val="006600"/>
                </a:solidFill>
                <a:latin typeface="+mj-ea"/>
                <a:ea typeface="+mj-ea"/>
                <a:sym typeface="Wingdings"/>
              </a:rPr>
              <a:t></a:t>
            </a:r>
            <a:r>
              <a:rPr lang="en-US" sz="1800" b="1" dirty="0">
                <a:solidFill>
                  <a:srgbClr val="006600"/>
                </a:solidFill>
                <a:latin typeface="+mj-ea"/>
                <a:ea typeface="+mj-ea"/>
              </a:rPr>
              <a:t> The Article 37 of </a:t>
            </a:r>
            <a:r>
              <a:rPr lang="en-US" altLang="ko-KR" sz="1800" b="1" dirty="0" err="1" smtClean="0">
                <a:solidFill>
                  <a:srgbClr val="006600"/>
                </a:solidFill>
                <a:latin typeface="+mj-ea"/>
                <a:ea typeface="+mj-ea"/>
              </a:rPr>
              <a:t>Luftverkehrsgesetz</a:t>
            </a:r>
            <a:r>
              <a:rPr lang="en-US" altLang="ko-KR" sz="1800" b="1" dirty="0" smtClean="0">
                <a:solidFill>
                  <a:srgbClr val="006600"/>
                </a:solidFill>
                <a:latin typeface="+mj-ea"/>
                <a:ea typeface="+mj-ea"/>
              </a:rPr>
              <a:t> (</a:t>
            </a:r>
            <a:r>
              <a:rPr lang="ko-KR" altLang="en-US" sz="1800" b="1" dirty="0" smtClean="0">
                <a:solidFill>
                  <a:srgbClr val="006600"/>
                </a:solidFill>
                <a:latin typeface="+mj-ea"/>
                <a:ea typeface="+mj-ea"/>
                <a:cs typeface="함초롬바탕" pitchFamily="18" charset="-127"/>
              </a:rPr>
              <a:t>德</a:t>
            </a:r>
            <a:r>
              <a:rPr lang="zh-CN" altLang="en-US" sz="1800" b="1" dirty="0">
                <a:solidFill>
                  <a:srgbClr val="006600"/>
                </a:solidFill>
                <a:latin typeface="+mj-ea"/>
                <a:ea typeface="+mj-ea"/>
              </a:rPr>
              <a:t>国</a:t>
            </a:r>
            <a:r>
              <a:rPr lang="ko-KR" altLang="en-US" sz="1800" b="1" dirty="0" err="1" smtClean="0">
                <a:solidFill>
                  <a:srgbClr val="006600"/>
                </a:solidFill>
                <a:effectLst>
                  <a:outerShdw blurRad="38100" dist="38100" dir="2700000" algn="tl">
                    <a:srgbClr val="000000">
                      <a:alpha val="43137"/>
                    </a:srgbClr>
                  </a:outerShdw>
                </a:effectLst>
                <a:latin typeface="+mj-ea"/>
                <a:ea typeface="+mj-ea"/>
              </a:rPr>
              <a:t>修订</a:t>
            </a:r>
            <a:r>
              <a:rPr lang="ko-KR" altLang="en-US" sz="1800" b="1" dirty="0" err="1" smtClean="0">
                <a:solidFill>
                  <a:srgbClr val="006600"/>
                </a:solidFill>
                <a:latin typeface="+mj-ea"/>
                <a:ea typeface="+mj-ea"/>
              </a:rPr>
              <a:t>航空运送法</a:t>
            </a:r>
            <a:r>
              <a:rPr lang="en-US" altLang="ko-KR" sz="1800" b="1" dirty="0" smtClean="0">
                <a:solidFill>
                  <a:srgbClr val="006600"/>
                </a:solidFill>
                <a:latin typeface="+mj-ea"/>
                <a:ea typeface="+mj-ea"/>
              </a:rPr>
              <a:t>)</a:t>
            </a:r>
            <a:r>
              <a:rPr lang="en-US" sz="1800" b="1" dirty="0" smtClean="0">
                <a:solidFill>
                  <a:srgbClr val="006600"/>
                </a:solidFill>
                <a:latin typeface="+mj-ea"/>
                <a:ea typeface="+mj-ea"/>
              </a:rPr>
              <a:t> </a:t>
            </a:r>
            <a:r>
              <a:rPr lang="en-US" sz="1800" b="1" dirty="0">
                <a:solidFill>
                  <a:srgbClr val="006600"/>
                </a:solidFill>
                <a:latin typeface="+mj-ea"/>
                <a:ea typeface="+mj-ea"/>
              </a:rPr>
              <a:t>has raised </a:t>
            </a:r>
            <a:r>
              <a:rPr lang="en-US" sz="1800" b="1" dirty="0" smtClean="0">
                <a:solidFill>
                  <a:srgbClr val="006600"/>
                </a:solidFill>
                <a:latin typeface="+mj-ea"/>
                <a:ea typeface="+mj-ea"/>
              </a:rPr>
              <a:t>the </a:t>
            </a:r>
          </a:p>
          <a:p>
            <a:pPr>
              <a:lnSpc>
                <a:spcPts val="2000"/>
              </a:lnSpc>
              <a:defRPr/>
            </a:pPr>
            <a:r>
              <a:rPr lang="en-US" sz="1800" b="1" dirty="0" smtClean="0">
                <a:solidFill>
                  <a:srgbClr val="006600"/>
                </a:solidFill>
                <a:latin typeface="+mj-ea"/>
                <a:ea typeface="+mj-ea"/>
              </a:rPr>
              <a:t>     sum of </a:t>
            </a:r>
            <a:r>
              <a:rPr lang="en-US" sz="1800" b="1" dirty="0">
                <a:solidFill>
                  <a:srgbClr val="006600"/>
                </a:solidFill>
                <a:latin typeface="+mj-ea"/>
                <a:ea typeface="+mj-ea"/>
              </a:rPr>
              <a:t>the limited compensation for damage of victims in order </a:t>
            </a:r>
            <a:r>
              <a:rPr lang="en-US" sz="1800" b="1" dirty="0" smtClean="0">
                <a:solidFill>
                  <a:srgbClr val="006600"/>
                </a:solidFill>
                <a:latin typeface="+mj-ea"/>
                <a:ea typeface="+mj-ea"/>
              </a:rPr>
              <a:t>to protect</a:t>
            </a:r>
          </a:p>
          <a:p>
            <a:pPr>
              <a:lnSpc>
                <a:spcPts val="2000"/>
              </a:lnSpc>
              <a:defRPr/>
            </a:pPr>
            <a:r>
              <a:rPr lang="en-US" sz="1800" b="1" dirty="0" smtClean="0">
                <a:solidFill>
                  <a:srgbClr val="006600"/>
                </a:solidFill>
                <a:latin typeface="+mj-ea"/>
                <a:ea typeface="+mj-ea"/>
              </a:rPr>
              <a:t>     German peoples </a:t>
            </a:r>
            <a:r>
              <a:rPr lang="en-US" sz="1800" b="1" dirty="0">
                <a:solidFill>
                  <a:srgbClr val="006600"/>
                </a:solidFill>
                <a:latin typeface="+mj-ea"/>
                <a:ea typeface="+mj-ea"/>
              </a:rPr>
              <a:t>like Article 4 of the </a:t>
            </a:r>
            <a:r>
              <a:rPr lang="en-US" sz="1800" b="1" dirty="0" smtClean="0">
                <a:solidFill>
                  <a:srgbClr val="FF0000"/>
                </a:solidFill>
                <a:latin typeface="+mj-ea"/>
                <a:ea typeface="+mj-ea"/>
              </a:rPr>
              <a:t>“</a:t>
            </a:r>
            <a:r>
              <a:rPr lang="en-US" sz="1800" b="1" dirty="0" smtClean="0">
                <a:solidFill>
                  <a:srgbClr val="FF3399"/>
                </a:solidFill>
                <a:latin typeface="+mj-ea"/>
                <a:ea typeface="+mj-ea"/>
              </a:rPr>
              <a:t>Unlawful Interference Convention”.</a:t>
            </a:r>
          </a:p>
          <a:p>
            <a:pPr>
              <a:lnSpc>
                <a:spcPts val="2000"/>
              </a:lnSpc>
              <a:defRPr/>
            </a:pPr>
            <a:endParaRPr lang="en-US" sz="1800" b="1" dirty="0">
              <a:solidFill>
                <a:srgbClr val="FF3399"/>
              </a:solidFill>
              <a:latin typeface="+mj-ea"/>
              <a:ea typeface="+mj-ea"/>
            </a:endParaRPr>
          </a:p>
          <a:p>
            <a:pPr>
              <a:lnSpc>
                <a:spcPts val="2000"/>
              </a:lnSpc>
              <a:defRPr/>
            </a:pPr>
            <a:r>
              <a:rPr lang="en-US" sz="1800" b="1" dirty="0">
                <a:solidFill>
                  <a:schemeClr val="accent3">
                    <a:lumMod val="25000"/>
                  </a:schemeClr>
                </a:solidFill>
                <a:latin typeface="+mj-ea"/>
                <a:ea typeface="+mj-ea"/>
              </a:rPr>
              <a:t> </a:t>
            </a:r>
            <a:r>
              <a:rPr lang="en-US" sz="1800" dirty="0">
                <a:solidFill>
                  <a:schemeClr val="accent3">
                    <a:lumMod val="25000"/>
                  </a:schemeClr>
                </a:solidFill>
                <a:latin typeface="+mj-ea"/>
                <a:ea typeface="+mj-ea"/>
                <a:sym typeface="Wingdings"/>
              </a:rPr>
              <a:t></a:t>
            </a:r>
            <a:r>
              <a:rPr lang="en-US" sz="1800" b="1" dirty="0">
                <a:solidFill>
                  <a:schemeClr val="accent3">
                    <a:lumMod val="25000"/>
                  </a:schemeClr>
                </a:solidFill>
                <a:latin typeface="+mj-ea"/>
                <a:ea typeface="+mj-ea"/>
              </a:rPr>
              <a:t>  </a:t>
            </a:r>
            <a:r>
              <a:rPr lang="en-US" sz="1800" b="1" dirty="0" smtClean="0">
                <a:solidFill>
                  <a:schemeClr val="accent3">
                    <a:lumMod val="25000"/>
                  </a:schemeClr>
                </a:solidFill>
                <a:latin typeface="+mj-ea"/>
                <a:ea typeface="+mj-ea"/>
              </a:rPr>
              <a:t>I</a:t>
            </a:r>
            <a:r>
              <a:rPr lang="en-US" altLang="ko-KR" sz="1800" b="1" dirty="0" smtClean="0">
                <a:solidFill>
                  <a:schemeClr val="accent3">
                    <a:lumMod val="25000"/>
                  </a:schemeClr>
                </a:solidFill>
                <a:latin typeface="+mj-ea"/>
                <a:ea typeface="+mj-ea"/>
              </a:rPr>
              <a:t>t is necessary for us to raise the sum of the limited compensation  for </a:t>
            </a:r>
          </a:p>
          <a:p>
            <a:pPr>
              <a:lnSpc>
                <a:spcPts val="2000"/>
              </a:lnSpc>
              <a:defRPr/>
            </a:pPr>
            <a:r>
              <a:rPr lang="en-US" altLang="ko-KR" sz="1800" b="1" dirty="0" smtClean="0">
                <a:solidFill>
                  <a:schemeClr val="accent3">
                    <a:lumMod val="25000"/>
                  </a:schemeClr>
                </a:solidFill>
                <a:latin typeface="+mj-ea"/>
                <a:ea typeface="+mj-ea"/>
              </a:rPr>
              <a:t>      damage of the aircraft operator to the third parties on the surface like </a:t>
            </a:r>
          </a:p>
          <a:p>
            <a:pPr>
              <a:lnSpc>
                <a:spcPts val="2000"/>
              </a:lnSpc>
              <a:defRPr/>
            </a:pPr>
            <a:r>
              <a:rPr lang="en-US" altLang="ko-KR" sz="1800" b="1" dirty="0" smtClean="0">
                <a:solidFill>
                  <a:schemeClr val="accent3">
                    <a:lumMod val="25000"/>
                  </a:schemeClr>
                </a:solidFill>
                <a:latin typeface="+mj-ea"/>
                <a:ea typeface="+mj-ea"/>
              </a:rPr>
              <a:t>      </a:t>
            </a:r>
            <a:r>
              <a:rPr lang="en-US" altLang="ko-KR" sz="1800" b="1" dirty="0" smtClean="0">
                <a:solidFill>
                  <a:srgbClr val="FF0000"/>
                </a:solidFill>
                <a:latin typeface="+mj-ea"/>
                <a:ea typeface="+mj-ea"/>
              </a:rPr>
              <a:t>“Unlawful Interference </a:t>
            </a:r>
            <a:r>
              <a:rPr lang="en-US" altLang="ko-KR" sz="1800" b="1" dirty="0" err="1" smtClean="0">
                <a:solidFill>
                  <a:srgbClr val="FF0000"/>
                </a:solidFill>
                <a:latin typeface="+mj-ea"/>
                <a:ea typeface="+mj-ea"/>
              </a:rPr>
              <a:t>Convention”</a:t>
            </a:r>
            <a:r>
              <a:rPr lang="en-US" altLang="ko-KR" sz="1800" b="1" dirty="0" err="1" smtClean="0">
                <a:solidFill>
                  <a:schemeClr val="accent3">
                    <a:lumMod val="25000"/>
                  </a:schemeClr>
                </a:solidFill>
                <a:latin typeface="+mj-ea"/>
                <a:ea typeface="+mj-ea"/>
              </a:rPr>
              <a:t>and</a:t>
            </a:r>
            <a:r>
              <a:rPr lang="en-US" altLang="ko-KR" sz="1800" b="1" dirty="0" smtClean="0">
                <a:solidFill>
                  <a:schemeClr val="accent3">
                    <a:lumMod val="25000"/>
                  </a:schemeClr>
                </a:solidFill>
                <a:latin typeface="+mj-ea"/>
                <a:ea typeface="+mj-ea"/>
              </a:rPr>
              <a:t> </a:t>
            </a:r>
            <a:r>
              <a:rPr lang="en-US" altLang="ko-KR" sz="1800" b="1" dirty="0" smtClean="0">
                <a:solidFill>
                  <a:srgbClr val="FF0000"/>
                </a:solidFill>
                <a:latin typeface="+mj-ea"/>
                <a:ea typeface="+mj-ea"/>
              </a:rPr>
              <a:t>“General Risk </a:t>
            </a:r>
            <a:r>
              <a:rPr lang="en-US" altLang="ko-KR" sz="1800" b="1" dirty="0" err="1" smtClean="0">
                <a:solidFill>
                  <a:srgbClr val="FF0000"/>
                </a:solidFill>
                <a:latin typeface="+mj-ea"/>
                <a:ea typeface="+mj-ea"/>
              </a:rPr>
              <a:t>Convention”</a:t>
            </a:r>
            <a:r>
              <a:rPr lang="en-US" altLang="ko-KR" sz="1800" b="1" dirty="0" err="1" smtClean="0">
                <a:solidFill>
                  <a:schemeClr val="accent3">
                    <a:lumMod val="25000"/>
                  </a:schemeClr>
                </a:solidFill>
                <a:latin typeface="+mj-ea"/>
                <a:ea typeface="+mj-ea"/>
              </a:rPr>
              <a:t>in</a:t>
            </a:r>
            <a:r>
              <a:rPr lang="en-US" altLang="ko-KR" sz="1800" b="1" dirty="0" smtClean="0">
                <a:solidFill>
                  <a:schemeClr val="accent3">
                    <a:lumMod val="25000"/>
                  </a:schemeClr>
                </a:solidFill>
                <a:latin typeface="+mj-ea"/>
                <a:ea typeface="+mj-ea"/>
              </a:rPr>
              <a:t> </a:t>
            </a:r>
          </a:p>
          <a:p>
            <a:pPr>
              <a:lnSpc>
                <a:spcPts val="2000"/>
              </a:lnSpc>
              <a:defRPr/>
            </a:pPr>
            <a:r>
              <a:rPr lang="en-US" altLang="ko-KR" sz="1800" b="1" dirty="0" smtClean="0">
                <a:solidFill>
                  <a:schemeClr val="accent3">
                    <a:lumMod val="25000"/>
                  </a:schemeClr>
                </a:solidFill>
                <a:latin typeface="+mj-ea"/>
                <a:ea typeface="+mj-ea"/>
              </a:rPr>
              <a:t>      order to protect the Korean peoples when </a:t>
            </a:r>
            <a:r>
              <a:rPr lang="en-US" sz="1800" b="1" dirty="0" smtClean="0">
                <a:solidFill>
                  <a:schemeClr val="accent3">
                    <a:lumMod val="25000"/>
                  </a:schemeClr>
                </a:solidFill>
                <a:latin typeface="+mj-ea"/>
                <a:ea typeface="+mj-ea"/>
              </a:rPr>
              <a:t>the Korea </a:t>
            </a:r>
            <a:r>
              <a:rPr lang="en-US" sz="1800" b="1" dirty="0">
                <a:solidFill>
                  <a:schemeClr val="accent3">
                    <a:lumMod val="25000"/>
                  </a:schemeClr>
                </a:solidFill>
                <a:latin typeface="+mj-ea"/>
                <a:ea typeface="+mj-ea"/>
              </a:rPr>
              <a:t>will </a:t>
            </a:r>
            <a:r>
              <a:rPr lang="en-US" sz="1800" b="1" dirty="0" smtClean="0">
                <a:solidFill>
                  <a:schemeClr val="accent3">
                    <a:lumMod val="25000"/>
                  </a:schemeClr>
                </a:solidFill>
                <a:latin typeface="+mj-ea"/>
                <a:ea typeface="+mj-ea"/>
              </a:rPr>
              <a:t>be revised </a:t>
            </a:r>
          </a:p>
          <a:p>
            <a:pPr>
              <a:lnSpc>
                <a:spcPts val="2000"/>
              </a:lnSpc>
              <a:defRPr/>
            </a:pPr>
            <a:r>
              <a:rPr lang="en-US" sz="1800" b="1" dirty="0" smtClean="0">
                <a:solidFill>
                  <a:schemeClr val="accent3">
                    <a:lumMod val="25000"/>
                  </a:schemeClr>
                </a:solidFill>
                <a:latin typeface="+mj-ea"/>
                <a:ea typeface="+mj-ea"/>
              </a:rPr>
              <a:t>      Article </a:t>
            </a:r>
            <a:r>
              <a:rPr lang="en-US" sz="1800" b="1" dirty="0">
                <a:solidFill>
                  <a:schemeClr val="accent3">
                    <a:lumMod val="25000"/>
                  </a:schemeClr>
                </a:solidFill>
                <a:latin typeface="+mj-ea"/>
                <a:ea typeface="+mj-ea"/>
              </a:rPr>
              <a:t>932 (the </a:t>
            </a:r>
            <a:r>
              <a:rPr lang="en-US" sz="1800" b="1" dirty="0" smtClean="0">
                <a:solidFill>
                  <a:schemeClr val="accent3">
                    <a:lumMod val="25000"/>
                  </a:schemeClr>
                </a:solidFill>
                <a:latin typeface="+mj-ea"/>
                <a:ea typeface="+mj-ea"/>
              </a:rPr>
              <a:t>limited liability </a:t>
            </a:r>
            <a:r>
              <a:rPr lang="en-US" sz="1800" b="1" dirty="0">
                <a:solidFill>
                  <a:schemeClr val="accent3">
                    <a:lumMod val="25000"/>
                  </a:schemeClr>
                </a:solidFill>
                <a:latin typeface="+mj-ea"/>
                <a:ea typeface="+mj-ea"/>
              </a:rPr>
              <a:t>of </a:t>
            </a:r>
            <a:r>
              <a:rPr lang="en-US" sz="1800" b="1" dirty="0" smtClean="0">
                <a:solidFill>
                  <a:schemeClr val="accent3">
                    <a:lumMod val="25000"/>
                  </a:schemeClr>
                </a:solidFill>
                <a:latin typeface="+mj-ea"/>
                <a:ea typeface="+mj-ea"/>
              </a:rPr>
              <a:t>aircraft </a:t>
            </a:r>
            <a:r>
              <a:rPr lang="en-US" sz="1800" b="1" dirty="0">
                <a:solidFill>
                  <a:schemeClr val="accent3">
                    <a:lumMod val="25000"/>
                  </a:schemeClr>
                </a:solidFill>
                <a:latin typeface="+mj-ea"/>
                <a:ea typeface="+mj-ea"/>
              </a:rPr>
              <a:t>operator) of the </a:t>
            </a:r>
            <a:r>
              <a:rPr lang="en-US" sz="1800" b="1" dirty="0" smtClean="0">
                <a:solidFill>
                  <a:schemeClr val="accent3">
                    <a:lumMod val="25000"/>
                  </a:schemeClr>
                </a:solidFill>
                <a:latin typeface="+mj-ea"/>
                <a:ea typeface="+mj-ea"/>
              </a:rPr>
              <a:t>Commercial</a:t>
            </a:r>
          </a:p>
          <a:p>
            <a:pPr>
              <a:lnSpc>
                <a:spcPts val="2000"/>
              </a:lnSpc>
              <a:defRPr/>
            </a:pPr>
            <a:r>
              <a:rPr lang="en-US" sz="1800" b="1" dirty="0" smtClean="0">
                <a:solidFill>
                  <a:schemeClr val="accent3">
                    <a:lumMod val="25000"/>
                  </a:schemeClr>
                </a:solidFill>
                <a:latin typeface="+mj-ea"/>
                <a:ea typeface="+mj-ea"/>
              </a:rPr>
              <a:t>      </a:t>
            </a:r>
            <a:r>
              <a:rPr lang="en-US" sz="1800" b="1" dirty="0">
                <a:solidFill>
                  <a:schemeClr val="accent3">
                    <a:lumMod val="25000"/>
                  </a:schemeClr>
                </a:solidFill>
                <a:latin typeface="+mj-ea"/>
                <a:ea typeface="+mj-ea"/>
              </a:rPr>
              <a:t>Code in the </a:t>
            </a:r>
            <a:r>
              <a:rPr lang="en-US" sz="1800" b="1" dirty="0" smtClean="0">
                <a:solidFill>
                  <a:schemeClr val="accent3">
                    <a:lumMod val="25000"/>
                  </a:schemeClr>
                </a:solidFill>
                <a:latin typeface="+mj-ea"/>
                <a:ea typeface="+mj-ea"/>
              </a:rPr>
              <a:t>near future.</a:t>
            </a:r>
            <a:r>
              <a:rPr lang="en-US" sz="1800" b="1" dirty="0" smtClean="0">
                <a:solidFill>
                  <a:schemeClr val="tx1">
                    <a:lumMod val="10000"/>
                  </a:schemeClr>
                </a:solidFill>
                <a:latin typeface="+mj-ea"/>
                <a:ea typeface="+mj-ea"/>
              </a:rPr>
              <a:t> </a:t>
            </a:r>
          </a:p>
          <a:p>
            <a:pPr>
              <a:lnSpc>
                <a:spcPts val="2000"/>
              </a:lnSpc>
              <a:defRPr/>
            </a:pPr>
            <a:endParaRPr lang="en-US" sz="1800" b="1" dirty="0" smtClean="0">
              <a:solidFill>
                <a:schemeClr val="tx1">
                  <a:lumMod val="10000"/>
                </a:schemeClr>
              </a:solidFill>
              <a:latin typeface="+mj-ea"/>
              <a:ea typeface="+mj-ea"/>
            </a:endParaRPr>
          </a:p>
          <a:p>
            <a:pPr marL="285750" indent="-285750">
              <a:lnSpc>
                <a:spcPts val="2000"/>
              </a:lnSpc>
              <a:buFont typeface="Wingdings" pitchFamily="2" charset="2"/>
              <a:buChar char="l"/>
              <a:defRPr/>
            </a:pPr>
            <a:r>
              <a:rPr lang="en-US" sz="1800" b="1" dirty="0" smtClean="0">
                <a:solidFill>
                  <a:schemeClr val="tx1">
                    <a:lumMod val="10000"/>
                  </a:schemeClr>
                </a:solidFill>
                <a:latin typeface="+mj-ea"/>
                <a:ea typeface="+mj-ea"/>
              </a:rPr>
              <a:t>It </a:t>
            </a:r>
            <a:r>
              <a:rPr lang="en-US" sz="1800" b="1" dirty="0">
                <a:solidFill>
                  <a:schemeClr val="tx1">
                    <a:lumMod val="10000"/>
                  </a:schemeClr>
                </a:solidFill>
                <a:latin typeface="+mj-ea"/>
                <a:ea typeface="+mj-ea"/>
              </a:rPr>
              <a:t>is more desirable for us to ratify promptly the said two </a:t>
            </a:r>
            <a:r>
              <a:rPr lang="en-US" sz="1800" b="1" dirty="0" smtClean="0">
                <a:solidFill>
                  <a:schemeClr val="tx1">
                    <a:lumMod val="10000"/>
                  </a:schemeClr>
                </a:solidFill>
                <a:latin typeface="+mj-ea"/>
                <a:ea typeface="+mj-ea"/>
              </a:rPr>
              <a:t>Conventions </a:t>
            </a:r>
            <a:r>
              <a:rPr lang="en-US" sz="1800" b="1" dirty="0">
                <a:solidFill>
                  <a:srgbClr val="FF0000"/>
                </a:solidFill>
                <a:latin typeface="+mj-ea"/>
                <a:ea typeface="+mj-ea"/>
              </a:rPr>
              <a:t>(Unlawful </a:t>
            </a:r>
            <a:r>
              <a:rPr lang="en-US" sz="1800" b="1" dirty="0" smtClean="0">
                <a:solidFill>
                  <a:srgbClr val="FF0000"/>
                </a:solidFill>
                <a:latin typeface="+mj-ea"/>
                <a:ea typeface="+mj-ea"/>
              </a:rPr>
              <a:t>Interference </a:t>
            </a:r>
            <a:r>
              <a:rPr lang="en-US" sz="1800" b="1" dirty="0">
                <a:solidFill>
                  <a:srgbClr val="FF0000"/>
                </a:solidFill>
                <a:latin typeface="+mj-ea"/>
                <a:ea typeface="+mj-ea"/>
              </a:rPr>
              <a:t>and General Risk Convention)</a:t>
            </a:r>
            <a:r>
              <a:rPr lang="en-US" sz="1800" b="1" dirty="0">
                <a:solidFill>
                  <a:schemeClr val="tx1">
                    <a:lumMod val="10000"/>
                  </a:schemeClr>
                </a:solidFill>
                <a:latin typeface="+mj-ea"/>
                <a:ea typeface="+mj-ea"/>
              </a:rPr>
              <a:t> in order </a:t>
            </a:r>
            <a:r>
              <a:rPr lang="en-US" sz="1800" b="1" dirty="0" smtClean="0">
                <a:solidFill>
                  <a:schemeClr val="tx1">
                    <a:lumMod val="10000"/>
                  </a:schemeClr>
                </a:solidFill>
                <a:latin typeface="+mj-ea"/>
                <a:ea typeface="+mj-ea"/>
              </a:rPr>
              <a:t>to </a:t>
            </a:r>
            <a:r>
              <a:rPr lang="en-US" sz="1800" b="1" dirty="0">
                <a:solidFill>
                  <a:schemeClr val="tx1">
                    <a:lumMod val="10000"/>
                  </a:schemeClr>
                </a:solidFill>
                <a:latin typeface="+mj-ea"/>
                <a:ea typeface="+mj-ea"/>
              </a:rPr>
              <a:t>protect </a:t>
            </a:r>
            <a:r>
              <a:rPr lang="en-US" sz="1800" b="1" dirty="0" smtClean="0">
                <a:solidFill>
                  <a:schemeClr val="tx1">
                    <a:lumMod val="10000"/>
                  </a:schemeClr>
                </a:solidFill>
                <a:latin typeface="+mj-ea"/>
                <a:ea typeface="+mj-ea"/>
              </a:rPr>
              <a:t>more an aircraft operator </a:t>
            </a:r>
            <a:r>
              <a:rPr lang="en-US" sz="1800" b="1" dirty="0">
                <a:solidFill>
                  <a:schemeClr val="tx1">
                    <a:lumMod val="10000"/>
                  </a:schemeClr>
                </a:solidFill>
                <a:latin typeface="+mj-ea"/>
                <a:ea typeface="+mj-ea"/>
              </a:rPr>
              <a:t>and peoples by the </a:t>
            </a:r>
            <a:r>
              <a:rPr lang="en-US" sz="1800" b="1" dirty="0" smtClean="0">
                <a:solidFill>
                  <a:schemeClr val="tx1">
                    <a:lumMod val="10000"/>
                  </a:schemeClr>
                </a:solidFill>
                <a:latin typeface="+mj-ea"/>
                <a:ea typeface="+mj-ea"/>
              </a:rPr>
              <a:t>Korea </a:t>
            </a:r>
            <a:r>
              <a:rPr lang="en-US" sz="1800" b="1" dirty="0">
                <a:solidFill>
                  <a:schemeClr val="tx1">
                    <a:lumMod val="10000"/>
                  </a:schemeClr>
                </a:solidFill>
                <a:latin typeface="+mj-ea"/>
                <a:ea typeface="+mj-ea"/>
              </a:rPr>
              <a:t>than </a:t>
            </a:r>
            <a:r>
              <a:rPr lang="en-US" sz="1800" b="1" dirty="0" smtClean="0">
                <a:solidFill>
                  <a:schemeClr val="tx1">
                    <a:lumMod val="10000"/>
                  </a:schemeClr>
                </a:solidFill>
                <a:latin typeface="+mj-ea"/>
                <a:ea typeface="+mj-ea"/>
              </a:rPr>
              <a:t>other countries</a:t>
            </a:r>
            <a:r>
              <a:rPr lang="en-US" sz="1800" b="1" dirty="0">
                <a:solidFill>
                  <a:schemeClr val="tx1">
                    <a:lumMod val="10000"/>
                  </a:schemeClr>
                </a:solidFill>
                <a:latin typeface="+mj-ea"/>
                <a:ea typeface="+mj-ea"/>
              </a:rPr>
              <a:t>. </a:t>
            </a:r>
            <a:endParaRPr lang="en-US" sz="1800" b="1" dirty="0" smtClean="0">
              <a:solidFill>
                <a:schemeClr val="tx1">
                  <a:lumMod val="10000"/>
                </a:schemeClr>
              </a:solidFill>
              <a:latin typeface="+mj-ea"/>
              <a:ea typeface="+mj-ea"/>
            </a:endParaRPr>
          </a:p>
          <a:p>
            <a:pPr>
              <a:lnSpc>
                <a:spcPts val="2000"/>
              </a:lnSpc>
              <a:defRPr/>
            </a:pPr>
            <a:endParaRPr lang="en-US" sz="1800" b="1" dirty="0">
              <a:solidFill>
                <a:schemeClr val="tx1">
                  <a:lumMod val="10000"/>
                </a:schemeClr>
              </a:solidFill>
              <a:latin typeface="+mj-ea"/>
              <a:ea typeface="+mj-ea"/>
            </a:endParaRPr>
          </a:p>
          <a:p>
            <a:pPr>
              <a:defRPr/>
            </a:pPr>
            <a:r>
              <a:rPr lang="en-US" sz="1800" b="1" dirty="0">
                <a:solidFill>
                  <a:srgbClr val="990099"/>
                </a:solidFill>
                <a:latin typeface="+mj-ea"/>
                <a:ea typeface="+mj-ea"/>
              </a:rPr>
              <a:t>   </a:t>
            </a:r>
          </a:p>
        </p:txBody>
      </p:sp>
      <p:sp>
        <p:nvSpPr>
          <p:cNvPr id="4" name="직사각형 3"/>
          <p:cNvSpPr/>
          <p:nvPr/>
        </p:nvSpPr>
        <p:spPr>
          <a:xfrm>
            <a:off x="0" y="1"/>
            <a:ext cx="9144000" cy="830997"/>
          </a:xfrm>
          <a:prstGeom prst="rect">
            <a:avLst/>
          </a:prstGeom>
          <a:solidFill>
            <a:srgbClr val="FFFF00"/>
          </a:solidFill>
          <a:ln>
            <a:solidFill>
              <a:schemeClr val="accent1"/>
            </a:solidFill>
          </a:ln>
        </p:spPr>
        <p:txBody>
          <a:bodyPr wrap="square">
            <a:spAutoFit/>
          </a:bodyPr>
          <a:lstStyle/>
          <a:p>
            <a:pPr indent="127000" algn="ctr" eaLnBrk="0" hangingPunct="0">
              <a:defRPr/>
            </a:pPr>
            <a:r>
              <a:rPr kumimoji="1" lang="en-US" altLang="ko-KR" b="1" dirty="0" smtClean="0">
                <a:solidFill>
                  <a:srgbClr val="FF0000"/>
                </a:solidFill>
                <a:effectLst>
                  <a:outerShdw blurRad="38100" dist="38100" dir="2700000" algn="tl">
                    <a:srgbClr val="000000">
                      <a:alpha val="43137"/>
                    </a:srgbClr>
                  </a:outerShdw>
                </a:effectLst>
                <a:latin typeface="+mn-lt"/>
                <a:ea typeface="Adobe 고딕 Std B" pitchFamily="34" charset="-127"/>
                <a:cs typeface="굴림" pitchFamily="50" charset="-127"/>
              </a:rPr>
              <a:t>7. Air Carrier’s Liability under the 1999 Montreal</a:t>
            </a:r>
          </a:p>
          <a:p>
            <a:pPr indent="127000" algn="ctr" eaLnBrk="0" hangingPunct="0">
              <a:defRPr/>
            </a:pPr>
            <a:r>
              <a:rPr kumimoji="1" lang="en-US" altLang="ko-KR" b="1" dirty="0" smtClean="0">
                <a:solidFill>
                  <a:srgbClr val="FF0000"/>
                </a:solidFill>
                <a:effectLst>
                  <a:outerShdw blurRad="38100" dist="38100" dir="2700000" algn="tl">
                    <a:srgbClr val="000000">
                      <a:alpha val="43137"/>
                    </a:srgbClr>
                  </a:outerShdw>
                </a:effectLst>
                <a:latin typeface="+mn-lt"/>
                <a:ea typeface="Adobe 고딕 Std B" pitchFamily="34" charset="-127"/>
                <a:cs typeface="굴림" pitchFamily="50" charset="-127"/>
              </a:rPr>
              <a:t> Convention, </a:t>
            </a:r>
            <a:r>
              <a:rPr kumimoji="1" lang="en-US" altLang="ko-KR" b="1" dirty="0" smtClean="0">
                <a:solidFill>
                  <a:schemeClr val="accent3">
                    <a:lumMod val="25000"/>
                  </a:schemeClr>
                </a:solidFill>
                <a:effectLst>
                  <a:outerShdw blurRad="38100" dist="38100" dir="2700000" algn="tl">
                    <a:srgbClr val="000000">
                      <a:alpha val="43137"/>
                    </a:srgbClr>
                  </a:outerShdw>
                </a:effectLst>
                <a:latin typeface="+mn-lt"/>
                <a:ea typeface="Adobe 고딕 Std B" pitchFamily="34" charset="-127"/>
                <a:cs typeface="Arial Unicode MS" pitchFamily="50" charset="-127"/>
              </a:rPr>
              <a:t>Comment(</a:t>
            </a:r>
            <a:r>
              <a:rPr lang="zh-CN" altLang="ko-KR" b="1" dirty="0" smtClean="0">
                <a:solidFill>
                  <a:schemeClr val="accent3">
                    <a:lumMod val="25000"/>
                  </a:schemeClr>
                </a:solidFill>
                <a:effectLst>
                  <a:outerShdw blurRad="38100" dist="38100" dir="2700000" algn="tl">
                    <a:srgbClr val="000000">
                      <a:alpha val="43137"/>
                    </a:srgbClr>
                  </a:outerShdw>
                </a:effectLst>
                <a:latin typeface="+mn-lt"/>
                <a:ea typeface="HY견고딕" pitchFamily="18" charset="-127"/>
              </a:rPr>
              <a:t>评论</a:t>
            </a:r>
            <a:r>
              <a:rPr lang="en-US" altLang="zh-CN" b="1" dirty="0" smtClean="0">
                <a:solidFill>
                  <a:schemeClr val="accent3">
                    <a:lumMod val="25000"/>
                  </a:schemeClr>
                </a:solidFill>
                <a:latin typeface="+mn-lt"/>
                <a:ea typeface="Adobe 고딕 Std B" pitchFamily="34" charset="-127"/>
              </a:rPr>
              <a:t>),  </a:t>
            </a:r>
            <a:r>
              <a:rPr kumimoji="1" lang="en-US" altLang="ko-KR" dirty="0" smtClean="0">
                <a:solidFill>
                  <a:schemeClr val="accent3">
                    <a:lumMod val="25000"/>
                  </a:schemeClr>
                </a:solidFill>
                <a:effectLst>
                  <a:outerShdw blurRad="38100" dist="38100" dir="2700000" algn="tl">
                    <a:srgbClr val="000000">
                      <a:alpha val="43137"/>
                    </a:srgbClr>
                  </a:outerShdw>
                </a:effectLst>
                <a:latin typeface="+mn-lt"/>
                <a:ea typeface="Adobe 고딕 Std B" pitchFamily="34" charset="-127"/>
                <a:cs typeface="Arial Unicode MS" pitchFamily="50" charset="-127"/>
              </a:rPr>
              <a:t>(5)</a:t>
            </a:r>
            <a:endParaRPr kumimoji="1" lang="en-US" altLang="ko-KR" dirty="0" smtClean="0">
              <a:solidFill>
                <a:schemeClr val="accent3">
                  <a:lumMod val="25000"/>
                </a:schemeClr>
              </a:solidFill>
              <a:effectLst>
                <a:outerShdw blurRad="38100" dist="38100" dir="2700000" algn="tl">
                  <a:srgbClr val="000000">
                    <a:alpha val="43137"/>
                  </a:srgbClr>
                </a:outerShdw>
              </a:effectLst>
              <a:latin typeface="+mn-lt"/>
              <a:ea typeface="Adobe 고딕 Std B" pitchFamily="34" charset="-127"/>
              <a:cs typeface="굴림" pitchFamily="50" charset="-127"/>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8</a:t>
            </a:fld>
            <a:endParaRPr lang="en-US" altLang="ko-KR"/>
          </a:p>
        </p:txBody>
      </p:sp>
      <p:sp>
        <p:nvSpPr>
          <p:cNvPr id="104450" name="Rectangle 2"/>
          <p:cNvSpPr>
            <a:spLocks noChangeArrowheads="1"/>
          </p:cNvSpPr>
          <p:nvPr/>
        </p:nvSpPr>
        <p:spPr bwMode="auto">
          <a:xfrm>
            <a:off x="13431"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4449" name="_x163476768" descr="EMB00002e28921d"/>
          <p:cNvPicPr>
            <a:picLocks noChangeAspect="1" noChangeArrowheads="1"/>
          </p:cNvPicPr>
          <p:nvPr/>
        </p:nvPicPr>
        <p:blipFill>
          <a:blip r:embed="rId2" cstate="print"/>
          <a:srcRect/>
          <a:stretch>
            <a:fillRect/>
          </a:stretch>
        </p:blipFill>
        <p:spPr bwMode="auto">
          <a:xfrm>
            <a:off x="-13431" y="1353312"/>
            <a:ext cx="9157431" cy="5504688"/>
          </a:xfrm>
          <a:prstGeom prst="rect">
            <a:avLst/>
          </a:prstGeom>
          <a:noFill/>
        </p:spPr>
      </p:pic>
      <p:sp>
        <p:nvSpPr>
          <p:cNvPr id="5" name="직사각형 4"/>
          <p:cNvSpPr/>
          <p:nvPr/>
        </p:nvSpPr>
        <p:spPr>
          <a:xfrm>
            <a:off x="0" y="0"/>
            <a:ext cx="9157431" cy="1384995"/>
          </a:xfrm>
          <a:prstGeom prst="rect">
            <a:avLst/>
          </a:prstGeom>
        </p:spPr>
        <p:txBody>
          <a:bodyPr wrap="square">
            <a:spAutoFit/>
          </a:bodyPr>
          <a:lstStyle/>
          <a:p>
            <a:pPr algn="ctr"/>
            <a:r>
              <a:rPr lang="en-US" altLang="ko-KR" sz="1400" b="1" dirty="0" smtClean="0">
                <a:solidFill>
                  <a:srgbClr val="FFFFFF"/>
                </a:solidFill>
              </a:rPr>
              <a:t>The recovery efforts, led by the Indonesian military and the Indonesian search and rescue agency, have been severely hampered by bad weather and heavy seas. About 30 vessels, including three warships, and more than 20 aircraft, including helicopters, P3 </a:t>
            </a:r>
            <a:r>
              <a:rPr lang="en-US" altLang="ko-KR" sz="1400" b="1" dirty="0" err="1" smtClean="0">
                <a:solidFill>
                  <a:srgbClr val="FFFFFF"/>
                </a:solidFill>
              </a:rPr>
              <a:t>Orions</a:t>
            </a:r>
            <a:r>
              <a:rPr lang="en-US" altLang="ko-KR" sz="1400" b="1" dirty="0" smtClean="0">
                <a:solidFill>
                  <a:srgbClr val="FFFFFF"/>
                </a:solidFill>
              </a:rPr>
              <a:t>, Hercules C-130s and a Russian </a:t>
            </a:r>
            <a:r>
              <a:rPr lang="en-US" altLang="ko-KR" sz="1400" b="1" dirty="0" err="1" smtClean="0">
                <a:solidFill>
                  <a:srgbClr val="FFFFFF"/>
                </a:solidFill>
              </a:rPr>
              <a:t>Beriev</a:t>
            </a:r>
            <a:r>
              <a:rPr lang="en-US" altLang="ko-KR" sz="1400" b="1" dirty="0" smtClean="0">
                <a:solidFill>
                  <a:srgbClr val="FFFFFF"/>
                </a:solidFill>
              </a:rPr>
              <a:t> Be-200 amphibious plane, have been involved. Australia, the US, Russia, Singapore, South Korea and China are helping with the search. Planes and ships are conducting visual and radar surveillance, as well as using sonar equipment. </a:t>
            </a:r>
            <a:endParaRPr lang="en-US" altLang="ko-KR" sz="1400" b="1" dirty="0">
              <a:solidFill>
                <a:srgbClr val="FFFFFF"/>
              </a:solidFill>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pPr>
              <a:defRPr/>
            </a:pPr>
            <a:fld id="{20E5A0AD-C715-446C-A613-C1A90D3C9C38}" type="slidenum">
              <a:rPr lang="en-US" altLang="ko-KR"/>
              <a:pPr>
                <a:defRPr/>
              </a:pPr>
              <a:t>80</a:t>
            </a:fld>
            <a:endParaRPr lang="en-US" altLang="ko-KR"/>
          </a:p>
        </p:txBody>
      </p:sp>
      <p:pic>
        <p:nvPicPr>
          <p:cNvPr id="64515" name="Picture 8"/>
          <p:cNvPicPr>
            <a:picLocks noChangeAspect="1" noChangeArrowheads="1"/>
          </p:cNvPicPr>
          <p:nvPr/>
        </p:nvPicPr>
        <p:blipFill>
          <a:blip r:embed="rId2" cstate="print"/>
          <a:srcRect/>
          <a:stretch>
            <a:fillRect/>
          </a:stretch>
        </p:blipFill>
        <p:spPr bwMode="auto">
          <a:xfrm>
            <a:off x="0" y="383977"/>
            <a:ext cx="9144000" cy="6834188"/>
          </a:xfrm>
          <a:prstGeom prst="rect">
            <a:avLst/>
          </a:prstGeom>
          <a:noFill/>
          <a:ln w="9525">
            <a:noFill/>
            <a:miter lim="800000"/>
            <a:headEnd/>
            <a:tailEnd/>
          </a:ln>
        </p:spPr>
      </p:pic>
      <p:sp>
        <p:nvSpPr>
          <p:cNvPr id="113673" name="Rectangle 9"/>
          <p:cNvSpPr>
            <a:spLocks noChangeArrowheads="1"/>
          </p:cNvSpPr>
          <p:nvPr/>
        </p:nvSpPr>
        <p:spPr bwMode="auto">
          <a:xfrm>
            <a:off x="1" y="0"/>
            <a:ext cx="9143999" cy="400050"/>
          </a:xfrm>
          <a:prstGeom prst="rect">
            <a:avLst/>
          </a:prstGeom>
          <a:solidFill>
            <a:srgbClr val="FFFF00"/>
          </a:solidFill>
          <a:ln w="9525">
            <a:solidFill>
              <a:srgbClr val="336600"/>
            </a:solidFill>
            <a:miter lim="800000"/>
            <a:headEnd/>
            <a:tailEnd/>
          </a:ln>
          <a:effectLst/>
        </p:spPr>
        <p:txBody>
          <a:bodyPr wrap="square">
            <a:spAutoFit/>
          </a:bodyPr>
          <a:lstStyle/>
          <a:p>
            <a:pPr algn="ctr">
              <a:defRPr/>
            </a:pPr>
            <a:r>
              <a:rPr lang="en-US" altLang="ko-KR" sz="2000" b="1" dirty="0">
                <a:solidFill>
                  <a:srgbClr val="FF0066"/>
                </a:solidFill>
                <a:effectLst>
                  <a:outerShdw blurRad="38100" dist="38100" dir="2700000" algn="tl">
                    <a:srgbClr val="000000">
                      <a:alpha val="43137"/>
                    </a:srgbClr>
                  </a:outerShdw>
                </a:effectLst>
                <a:latin typeface="HY견고딕" pitchFamily="18" charset="-127"/>
                <a:ea typeface="HY견고딕" pitchFamily="18" charset="-127"/>
              </a:rPr>
              <a:t>  </a:t>
            </a:r>
            <a:r>
              <a:rPr lang="en-US" altLang="ko-KR" sz="2000" b="1" dirty="0" smtClean="0">
                <a:solidFill>
                  <a:srgbClr val="FF0066"/>
                </a:solidFill>
                <a:effectLst>
                  <a:outerShdw blurRad="38100" dist="38100" dir="2700000" algn="tl">
                    <a:srgbClr val="000000">
                      <a:alpha val="43137"/>
                    </a:srgbClr>
                  </a:outerShdw>
                </a:effectLst>
                <a:latin typeface="HY견고딕" pitchFamily="18" charset="-127"/>
                <a:ea typeface="HY견고딕" pitchFamily="18" charset="-127"/>
              </a:rPr>
              <a:t>The </a:t>
            </a:r>
            <a:r>
              <a:rPr lang="en-US" altLang="ko-KR" sz="2000" dirty="0">
                <a:solidFill>
                  <a:srgbClr val="FF0066"/>
                </a:solidFill>
                <a:effectLst>
                  <a:outerShdw blurRad="38100" dist="38100" dir="2700000" algn="tl">
                    <a:srgbClr val="000000"/>
                  </a:outerShdw>
                </a:effectLst>
                <a:latin typeface="HY견고딕" pitchFamily="18" charset="-127"/>
                <a:ea typeface="HY견고딕" pitchFamily="18" charset="-127"/>
              </a:rPr>
              <a:t>World Trade Center attacked by Hijackers  </a:t>
            </a:r>
            <a:r>
              <a:rPr lang="en-US" altLang="ko-KR" sz="2000" b="1" dirty="0">
                <a:solidFill>
                  <a:srgbClr val="FF0066"/>
                </a:solidFill>
                <a:effectLst>
                  <a:outerShdw blurRad="38100" dist="38100" dir="2700000" algn="tl">
                    <a:srgbClr val="000000"/>
                  </a:outerShdw>
                </a:effectLst>
                <a:latin typeface="HY견고딕" pitchFamily="18" charset="-127"/>
                <a:ea typeface="HY견고딕" pitchFamily="18" charset="-127"/>
              </a:rPr>
              <a:t>11 Sep. 2001  </a:t>
            </a: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81</a:t>
            </a:fld>
            <a:endParaRPr lang="en-US" altLang="ko-KR"/>
          </a:p>
        </p:txBody>
      </p:sp>
      <p:sp>
        <p:nvSpPr>
          <p:cNvPr id="3" name="직사각형 2"/>
          <p:cNvSpPr/>
          <p:nvPr/>
        </p:nvSpPr>
        <p:spPr>
          <a:xfrm>
            <a:off x="0" y="0"/>
            <a:ext cx="9144000" cy="6986528"/>
          </a:xfrm>
          <a:prstGeom prst="rect">
            <a:avLst/>
          </a:prstGeom>
          <a:solidFill>
            <a:srgbClr val="FFFFFF"/>
          </a:solidFill>
        </p:spPr>
        <p:txBody>
          <a:bodyPr wrap="square">
            <a:spAutoFit/>
          </a:bodyPr>
          <a:lstStyle/>
          <a:p>
            <a:pPr latinLnBrk="1"/>
            <a:endParaRPr lang="en-US" altLang="ko-KR" dirty="0" smtClean="0"/>
          </a:p>
          <a:p>
            <a:pPr latinLnBrk="1"/>
            <a:endParaRPr lang="en-US" altLang="ko-KR" dirty="0" smtClean="0">
              <a:solidFill>
                <a:srgbClr val="0000FF"/>
              </a:solidFill>
            </a:endParaRPr>
          </a:p>
          <a:p>
            <a:pPr latinLnBrk="1"/>
            <a:r>
              <a:rPr lang="en-US" altLang="ko-KR" sz="1800" b="1" dirty="0" smtClean="0">
                <a:solidFill>
                  <a:srgbClr val="0000FF"/>
                </a:solidFill>
                <a:latin typeface="HY견고딕" pitchFamily="18" charset="-127"/>
                <a:ea typeface="HY견고딕" pitchFamily="18" charset="-127"/>
              </a:rPr>
              <a:t>  </a:t>
            </a:r>
            <a:r>
              <a:rPr lang="en-US" altLang="ko-KR" sz="2000" b="1" dirty="0" smtClean="0">
                <a:solidFill>
                  <a:srgbClr val="0000FF"/>
                </a:solidFill>
                <a:latin typeface="Adobe 고딕 Std B" pitchFamily="34" charset="-127"/>
                <a:ea typeface="Adobe 고딕 Std B" pitchFamily="34" charset="-127"/>
                <a:sym typeface="Wingdings"/>
              </a:rPr>
              <a:t></a:t>
            </a:r>
            <a:r>
              <a:rPr kumimoji="1" lang="en-US" altLang="ko-KR" sz="2000" b="1" dirty="0" smtClean="0">
                <a:solidFill>
                  <a:srgbClr val="0000FF"/>
                </a:solidFill>
                <a:latin typeface="Adobe 고딕 Std B" pitchFamily="34" charset="-127"/>
                <a:ea typeface="Adobe 고딕 Std B" pitchFamily="34" charset="-127"/>
                <a:cs typeface="함초롬바탕" pitchFamily="18" charset="-127"/>
              </a:rPr>
              <a:t> </a:t>
            </a:r>
            <a:r>
              <a:rPr lang="en-US" altLang="ko-KR" sz="2000" b="1" dirty="0" smtClean="0">
                <a:solidFill>
                  <a:srgbClr val="0000FF"/>
                </a:solidFill>
                <a:latin typeface="Adobe 고딕 Std B" pitchFamily="34" charset="-127"/>
                <a:ea typeface="Adobe 고딕 Std B" pitchFamily="34" charset="-127"/>
              </a:rPr>
              <a:t> </a:t>
            </a:r>
            <a:r>
              <a:rPr lang="en-US" altLang="ko-KR" sz="2000" b="1" dirty="0" smtClean="0">
                <a:solidFill>
                  <a:srgbClr val="0000FF"/>
                </a:solidFill>
                <a:latin typeface="+mn-ea"/>
              </a:rPr>
              <a:t>Most of the victims and survivors of Malaysian Airline’s case </a:t>
            </a:r>
          </a:p>
          <a:p>
            <a:pPr latinLnBrk="1"/>
            <a:r>
              <a:rPr lang="en-US" altLang="ko-KR" sz="2000" b="1" dirty="0" smtClean="0">
                <a:solidFill>
                  <a:srgbClr val="0000FF"/>
                </a:solidFill>
                <a:latin typeface="+mn-ea"/>
              </a:rPr>
              <a:t>      would like to sue the lawsuit to the USA court in order to receive </a:t>
            </a:r>
          </a:p>
          <a:p>
            <a:pPr latinLnBrk="1"/>
            <a:r>
              <a:rPr lang="en-US" altLang="ko-KR" sz="2000" b="1" dirty="0" smtClean="0">
                <a:solidFill>
                  <a:srgbClr val="0000FF"/>
                </a:solidFill>
                <a:latin typeface="+mn-ea"/>
              </a:rPr>
              <a:t>      a lot of amount of compensation for damage caused by the </a:t>
            </a:r>
          </a:p>
          <a:p>
            <a:pPr latinLnBrk="1"/>
            <a:r>
              <a:rPr lang="en-US" altLang="ko-KR" sz="2000" b="1" dirty="0" smtClean="0">
                <a:solidFill>
                  <a:srgbClr val="0000FF"/>
                </a:solidFill>
                <a:latin typeface="+mn-ea"/>
              </a:rPr>
              <a:t>      aircraft accidents rather than to the Chinese or Malaysian court. </a:t>
            </a:r>
          </a:p>
          <a:p>
            <a:pPr latinLnBrk="1"/>
            <a:endParaRPr lang="en-US" altLang="ko-KR" sz="2000" b="1" dirty="0" smtClean="0">
              <a:solidFill>
                <a:schemeClr val="bg2"/>
              </a:solidFill>
              <a:latin typeface="+mn-ea"/>
            </a:endParaRPr>
          </a:p>
          <a:p>
            <a:pPr latinLnBrk="1"/>
            <a:r>
              <a:rPr lang="en-US" altLang="ko-KR" sz="2000" b="1" dirty="0" smtClean="0">
                <a:solidFill>
                  <a:srgbClr val="C00000"/>
                </a:solidFill>
                <a:latin typeface="+mn-ea"/>
              </a:rPr>
              <a:t>  </a:t>
            </a:r>
            <a:r>
              <a:rPr lang="en-US" altLang="ko-KR" sz="2000" b="1" dirty="0" smtClean="0">
                <a:solidFill>
                  <a:srgbClr val="C00000"/>
                </a:solidFill>
                <a:latin typeface="+mn-ea"/>
                <a:sym typeface="Wingdings"/>
              </a:rPr>
              <a:t></a:t>
            </a:r>
            <a:r>
              <a:rPr kumimoji="1" lang="en-US" altLang="ko-KR" sz="2000" b="1" dirty="0" smtClean="0">
                <a:solidFill>
                  <a:srgbClr val="C00000"/>
                </a:solidFill>
                <a:latin typeface="+mn-ea"/>
                <a:cs typeface="함초롬바탕" pitchFamily="18" charset="-127"/>
              </a:rPr>
              <a:t> </a:t>
            </a:r>
            <a:r>
              <a:rPr lang="en-US" altLang="ko-KR" sz="2000" b="1" dirty="0" smtClean="0">
                <a:solidFill>
                  <a:srgbClr val="C00000"/>
                </a:solidFill>
                <a:latin typeface="+mn-ea"/>
              </a:rPr>
              <a:t> Though each victims and survivors of Malaysia case will be </a:t>
            </a:r>
          </a:p>
          <a:p>
            <a:pPr latinLnBrk="1"/>
            <a:r>
              <a:rPr lang="en-US" altLang="ko-KR" sz="2000" b="1" dirty="0" smtClean="0">
                <a:solidFill>
                  <a:srgbClr val="C00000"/>
                </a:solidFill>
                <a:latin typeface="+mn-ea"/>
              </a:rPr>
              <a:t>       received unconditionally 113,100 SDR as a sum of compensation</a:t>
            </a:r>
          </a:p>
          <a:p>
            <a:pPr latinLnBrk="1"/>
            <a:r>
              <a:rPr lang="en-US" altLang="ko-KR" sz="2000" b="1" dirty="0" smtClean="0">
                <a:solidFill>
                  <a:srgbClr val="C00000"/>
                </a:solidFill>
                <a:latin typeface="+mn-ea"/>
              </a:rPr>
              <a:t>       for damage from the Malaysia Airlines according to the Article 21,</a:t>
            </a:r>
          </a:p>
          <a:p>
            <a:pPr latinLnBrk="1"/>
            <a:r>
              <a:rPr lang="en-US" altLang="ko-KR" sz="2000" b="1" dirty="0" smtClean="0">
                <a:solidFill>
                  <a:srgbClr val="C00000"/>
                </a:solidFill>
                <a:latin typeface="+mn-ea"/>
              </a:rPr>
              <a:t>      1 (strict, no-fault liability system) of the 1999 Montreal </a:t>
            </a:r>
          </a:p>
          <a:p>
            <a:pPr latinLnBrk="1"/>
            <a:r>
              <a:rPr lang="en-US" altLang="ko-KR" sz="2000" b="1" dirty="0" smtClean="0">
                <a:solidFill>
                  <a:srgbClr val="C00000"/>
                </a:solidFill>
                <a:latin typeface="+mn-ea"/>
              </a:rPr>
              <a:t>       Convention.</a:t>
            </a:r>
          </a:p>
          <a:p>
            <a:pPr latinLnBrk="1"/>
            <a:r>
              <a:rPr lang="en-US" altLang="ko-KR" sz="2000" b="1" dirty="0" smtClean="0">
                <a:solidFill>
                  <a:srgbClr val="C00000"/>
                </a:solidFill>
                <a:latin typeface="+mn-ea"/>
                <a:sym typeface="Wingdings"/>
              </a:rPr>
              <a:t>  </a:t>
            </a:r>
            <a:r>
              <a:rPr lang="en-US" altLang="ko-KR" sz="2000" b="1" dirty="0" smtClean="0">
                <a:solidFill>
                  <a:schemeClr val="accent3">
                    <a:lumMod val="25000"/>
                  </a:schemeClr>
                </a:solidFill>
                <a:latin typeface="+mn-ea"/>
                <a:sym typeface="Wingdings"/>
              </a:rPr>
              <a:t></a:t>
            </a:r>
            <a:r>
              <a:rPr kumimoji="1" lang="en-US" altLang="ko-KR" sz="2000" b="1" dirty="0" smtClean="0">
                <a:solidFill>
                  <a:schemeClr val="accent3">
                    <a:lumMod val="25000"/>
                  </a:schemeClr>
                </a:solidFill>
                <a:latin typeface="+mn-ea"/>
                <a:cs typeface="함초롬바탕" pitchFamily="18" charset="-127"/>
              </a:rPr>
              <a:t> </a:t>
            </a:r>
            <a:r>
              <a:rPr lang="en-US" altLang="ko-KR" sz="2000" b="1" dirty="0" smtClean="0">
                <a:solidFill>
                  <a:schemeClr val="accent3">
                    <a:lumMod val="25000"/>
                  </a:schemeClr>
                </a:solidFill>
                <a:latin typeface="+mn-ea"/>
              </a:rPr>
              <a:t> If Malaysia Airlines could not prove as the following two points </a:t>
            </a:r>
          </a:p>
          <a:p>
            <a:pPr latinLnBrk="1"/>
            <a:r>
              <a:rPr lang="en-US" altLang="ko-KR" sz="2000" b="1" dirty="0" smtClean="0">
                <a:solidFill>
                  <a:schemeClr val="accent3">
                    <a:lumMod val="25000"/>
                  </a:schemeClr>
                </a:solidFill>
                <a:latin typeface="+mn-ea"/>
              </a:rPr>
              <a:t>       without fault based on Article 21, 2 (presumed faulty system) </a:t>
            </a:r>
          </a:p>
          <a:p>
            <a:pPr latinLnBrk="1"/>
            <a:r>
              <a:rPr lang="en-US" altLang="ko-KR" sz="2000" b="1" dirty="0" smtClean="0">
                <a:solidFill>
                  <a:schemeClr val="accent3">
                    <a:lumMod val="25000"/>
                  </a:schemeClr>
                </a:solidFill>
                <a:latin typeface="+mn-ea"/>
              </a:rPr>
              <a:t>       of the 1999 Montreal Convention, so Malaysia Airlines will be </a:t>
            </a:r>
          </a:p>
          <a:p>
            <a:pPr latinLnBrk="1"/>
            <a:r>
              <a:rPr lang="en-US" altLang="ko-KR" sz="2000" b="1" dirty="0" smtClean="0">
                <a:solidFill>
                  <a:schemeClr val="accent3">
                    <a:lumMod val="25000"/>
                  </a:schemeClr>
                </a:solidFill>
                <a:latin typeface="+mn-ea"/>
              </a:rPr>
              <a:t>       burdened the unlimited liability to the each victims of the</a:t>
            </a:r>
          </a:p>
          <a:p>
            <a:pPr latinLnBrk="1"/>
            <a:r>
              <a:rPr lang="en-US" altLang="ko-KR" sz="2000" b="1" dirty="0" smtClean="0">
                <a:solidFill>
                  <a:schemeClr val="accent3">
                    <a:lumMod val="25000"/>
                  </a:schemeClr>
                </a:solidFill>
                <a:latin typeface="+mn-ea"/>
              </a:rPr>
              <a:t>       aforementioned Malaysian case; </a:t>
            </a:r>
            <a:endParaRPr lang="en-US" altLang="ko-KR" sz="2000" b="1" dirty="0" smtClean="0">
              <a:solidFill>
                <a:srgbClr val="086C19"/>
              </a:solidFill>
              <a:latin typeface="+mn-ea"/>
            </a:endParaRPr>
          </a:p>
          <a:p>
            <a:pPr latinLnBrk="1"/>
            <a:r>
              <a:rPr lang="en-US" altLang="ko-KR" sz="2000" b="1" dirty="0" smtClean="0">
                <a:solidFill>
                  <a:schemeClr val="bg2">
                    <a:lumMod val="50000"/>
                  </a:schemeClr>
                </a:solidFill>
                <a:latin typeface="+mn-ea"/>
              </a:rPr>
              <a:t>      (a) such damage was not due to the negligence or other wrongful</a:t>
            </a:r>
          </a:p>
          <a:p>
            <a:pPr latinLnBrk="1"/>
            <a:r>
              <a:rPr lang="en-US" altLang="ko-KR" sz="2000" b="1" dirty="0" smtClean="0">
                <a:solidFill>
                  <a:schemeClr val="bg2">
                    <a:lumMod val="50000"/>
                  </a:schemeClr>
                </a:solidFill>
                <a:latin typeface="+mn-ea"/>
              </a:rPr>
              <a:t>            act or omission of the air carrier or its servants or agents; or</a:t>
            </a:r>
          </a:p>
          <a:p>
            <a:pPr latinLnBrk="1"/>
            <a:r>
              <a:rPr lang="en-US" altLang="ko-KR" sz="2000" b="1" dirty="0" smtClean="0">
                <a:solidFill>
                  <a:schemeClr val="bg2">
                    <a:lumMod val="50000"/>
                  </a:schemeClr>
                </a:solidFill>
                <a:latin typeface="+mn-ea"/>
              </a:rPr>
              <a:t>      (b) such damage was solely due to the negligence or other </a:t>
            </a:r>
          </a:p>
          <a:p>
            <a:pPr latinLnBrk="1"/>
            <a:r>
              <a:rPr lang="en-US" altLang="ko-KR" sz="2000" b="1" dirty="0" smtClean="0">
                <a:solidFill>
                  <a:schemeClr val="bg2">
                    <a:lumMod val="50000"/>
                  </a:schemeClr>
                </a:solidFill>
                <a:latin typeface="+mn-ea"/>
              </a:rPr>
              <a:t>            wrongful act or omission of a third party.</a:t>
            </a:r>
            <a:endParaRPr lang="en-US" altLang="ko-KR" sz="2000" b="1" dirty="0" smtClean="0">
              <a:solidFill>
                <a:schemeClr val="bg2"/>
              </a:solidFill>
              <a:latin typeface="+mn-ea"/>
            </a:endParaRPr>
          </a:p>
          <a:p>
            <a:pPr latinLnBrk="1"/>
            <a:endParaRPr lang="en-US" altLang="ko-KR" sz="2000" b="1" dirty="0">
              <a:solidFill>
                <a:schemeClr val="bg2"/>
              </a:solidFill>
              <a:latin typeface="+mn-ea"/>
            </a:endParaRPr>
          </a:p>
        </p:txBody>
      </p:sp>
      <p:sp>
        <p:nvSpPr>
          <p:cNvPr id="4" name="직사각형 3"/>
          <p:cNvSpPr/>
          <p:nvPr/>
        </p:nvSpPr>
        <p:spPr>
          <a:xfrm>
            <a:off x="345057" y="0"/>
            <a:ext cx="4629509" cy="584775"/>
          </a:xfrm>
          <a:prstGeom prst="rect">
            <a:avLst/>
          </a:prstGeom>
          <a:solidFill>
            <a:schemeClr val="tx1">
              <a:lumMod val="75000"/>
            </a:schemeClr>
          </a:solidFill>
          <a:ln>
            <a:solidFill>
              <a:srgbClr val="00B050"/>
            </a:solidFill>
          </a:ln>
        </p:spPr>
        <p:txBody>
          <a:bodyPr wrap="square">
            <a:spAutoFit/>
          </a:bodyPr>
          <a:lstStyle/>
          <a:p>
            <a:pPr latinLnBrk="1"/>
            <a:r>
              <a:rPr kumimoji="1" lang="en-US" altLang="ko-KR" sz="32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  </a:t>
            </a:r>
            <a:r>
              <a:rPr kumimoji="1" lang="en-US" altLang="ko-KR" sz="32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7. Conclusion (1)</a:t>
            </a:r>
            <a:endParaRPr lang="en-US" altLang="ko-KR" sz="3200" b="1" dirty="0">
              <a:solidFill>
                <a:schemeClr val="bg2"/>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82</a:t>
            </a:fld>
            <a:endParaRPr lang="en-US" altLang="ko-KR"/>
          </a:p>
        </p:txBody>
      </p:sp>
      <p:sp>
        <p:nvSpPr>
          <p:cNvPr id="3" name="직사각형 2"/>
          <p:cNvSpPr/>
          <p:nvPr/>
        </p:nvSpPr>
        <p:spPr>
          <a:xfrm>
            <a:off x="-1" y="0"/>
            <a:ext cx="9144000" cy="6824945"/>
          </a:xfrm>
          <a:prstGeom prst="rect">
            <a:avLst/>
          </a:prstGeom>
          <a:solidFill>
            <a:srgbClr val="FFFFFF"/>
          </a:solidFill>
        </p:spPr>
        <p:txBody>
          <a:bodyPr wrap="square">
            <a:spAutoFit/>
          </a:bodyPr>
          <a:lstStyle/>
          <a:p>
            <a:pPr lvl="0" algn="just" eaLnBrk="0" hangingPunct="0"/>
            <a:endParaRPr kumimoji="1" lang="en-US" altLang="ko-KR" sz="2000" dirty="0" smtClean="0">
              <a:solidFill>
                <a:srgbClr val="000000"/>
              </a:solidFill>
              <a:latin typeface="HY견고딕" pitchFamily="18" charset="-127"/>
              <a:ea typeface="HY견고딕" pitchFamily="18" charset="-127"/>
              <a:cs typeface="함초롬바탕" pitchFamily="18" charset="-127"/>
            </a:endParaRPr>
          </a:p>
          <a:p>
            <a:pPr lvl="0" algn="just" eaLnBrk="0" hangingPunct="0"/>
            <a:endParaRPr kumimoji="1" lang="en-US" altLang="ko-KR" sz="2000" dirty="0" smtClean="0">
              <a:solidFill>
                <a:srgbClr val="000000"/>
              </a:solidFill>
              <a:latin typeface="HY견고딕" pitchFamily="18" charset="-127"/>
              <a:ea typeface="HY견고딕" pitchFamily="18" charset="-127"/>
              <a:cs typeface="함초롬바탕" pitchFamily="18" charset="-127"/>
            </a:endParaRPr>
          </a:p>
          <a:p>
            <a:pPr lvl="0" algn="just" eaLnBrk="0" hangingPunct="0"/>
            <a:endParaRPr kumimoji="1" lang="en-US" altLang="ko-KR" sz="2000" dirty="0" smtClean="0">
              <a:solidFill>
                <a:srgbClr val="000000"/>
              </a:solidFill>
              <a:latin typeface="+mj-ea"/>
              <a:ea typeface="+mj-ea"/>
              <a:cs typeface="함초롬바탕" pitchFamily="18" charset="-127"/>
            </a:endParaRPr>
          </a:p>
          <a:p>
            <a:pPr lvl="0" algn="just" eaLnBrk="0" hangingPunct="0">
              <a:lnSpc>
                <a:spcPts val="2700"/>
              </a:lnSpc>
            </a:pPr>
            <a:r>
              <a:rPr kumimoji="1" lang="en-US" altLang="ko-KR" sz="2000" b="1" dirty="0" smtClean="0">
                <a:solidFill>
                  <a:srgbClr val="000000"/>
                </a:solidFill>
                <a:latin typeface="+mj-ea"/>
                <a:ea typeface="+mj-ea"/>
                <a:cs typeface="함초롬바탕" pitchFamily="18" charset="-127"/>
              </a:rPr>
              <a:t>  </a:t>
            </a:r>
            <a:r>
              <a:rPr lang="en-US" altLang="ko-KR" sz="2000" b="1" dirty="0" smtClean="0">
                <a:solidFill>
                  <a:srgbClr val="0000FF"/>
                </a:solidFill>
                <a:latin typeface="+mj-ea"/>
                <a:ea typeface="+mj-ea"/>
                <a:sym typeface="Wingdings"/>
              </a:rPr>
              <a:t></a:t>
            </a:r>
            <a:r>
              <a:rPr kumimoji="1" lang="en-US" altLang="ko-KR" sz="2000" b="1" dirty="0" smtClean="0">
                <a:solidFill>
                  <a:srgbClr val="0000FF"/>
                </a:solidFill>
                <a:latin typeface="+mj-ea"/>
                <a:ea typeface="+mj-ea"/>
                <a:cs typeface="함초롬바탕" pitchFamily="18" charset="-127"/>
              </a:rPr>
              <a:t>  </a:t>
            </a:r>
            <a:r>
              <a:rPr lang="en-US" altLang="ko-KR" sz="2000" b="1" dirty="0" smtClean="0">
                <a:solidFill>
                  <a:srgbClr val="0000FF"/>
                </a:solidFill>
                <a:latin typeface="+mj-ea"/>
                <a:ea typeface="+mj-ea"/>
              </a:rPr>
              <a:t>According to my personal opinion, in the aforementioned reasons,</a:t>
            </a:r>
          </a:p>
          <a:p>
            <a:pPr lvl="0" algn="just" eaLnBrk="0" hangingPunct="0">
              <a:lnSpc>
                <a:spcPts val="2700"/>
              </a:lnSpc>
            </a:pPr>
            <a:r>
              <a:rPr lang="en-US" altLang="ko-KR" sz="2000" b="1" dirty="0" smtClean="0">
                <a:solidFill>
                  <a:srgbClr val="0000FF"/>
                </a:solidFill>
                <a:latin typeface="+mj-ea"/>
                <a:ea typeface="+mj-ea"/>
              </a:rPr>
              <a:t>       the Chinese or Malaysian each victims of the Malaysian case </a:t>
            </a:r>
          </a:p>
          <a:p>
            <a:pPr lvl="0" algn="just" eaLnBrk="0" hangingPunct="0">
              <a:lnSpc>
                <a:spcPts val="2700"/>
              </a:lnSpc>
            </a:pPr>
            <a:r>
              <a:rPr lang="en-US" altLang="ko-KR" sz="2000" b="1" dirty="0" smtClean="0">
                <a:solidFill>
                  <a:srgbClr val="0000FF"/>
                </a:solidFill>
                <a:latin typeface="+mj-ea"/>
                <a:ea typeface="+mj-ea"/>
              </a:rPr>
              <a:t>       will be received possibly from more than 113,100 SDR to 5 </a:t>
            </a:r>
          </a:p>
          <a:p>
            <a:pPr lvl="0" algn="just" eaLnBrk="0" hangingPunct="0">
              <a:lnSpc>
                <a:spcPts val="2700"/>
              </a:lnSpc>
            </a:pPr>
            <a:r>
              <a:rPr lang="en-US" altLang="ko-KR" sz="2000" b="1" dirty="0" smtClean="0">
                <a:solidFill>
                  <a:srgbClr val="0000FF"/>
                </a:solidFill>
                <a:latin typeface="+mj-ea"/>
                <a:ea typeface="+mj-ea"/>
              </a:rPr>
              <a:t>       million US $ from Malaysian Airlines or Aviation Insurance</a:t>
            </a:r>
          </a:p>
          <a:p>
            <a:pPr lvl="0" algn="just" eaLnBrk="0" hangingPunct="0">
              <a:lnSpc>
                <a:spcPts val="2700"/>
              </a:lnSpc>
            </a:pPr>
            <a:r>
              <a:rPr lang="en-US" altLang="ko-KR" sz="2000" b="1" dirty="0" smtClean="0">
                <a:solidFill>
                  <a:srgbClr val="0000FF"/>
                </a:solidFill>
                <a:latin typeface="+mj-ea"/>
                <a:ea typeface="+mj-ea"/>
              </a:rPr>
              <a:t>       Company based on decision of the American court.</a:t>
            </a:r>
          </a:p>
          <a:p>
            <a:pPr lvl="0" algn="just" eaLnBrk="0" hangingPunct="0">
              <a:lnSpc>
                <a:spcPts val="2700"/>
              </a:lnSpc>
            </a:pPr>
            <a:endParaRPr lang="en-US" altLang="ko-KR" sz="2000" b="1" dirty="0" smtClean="0">
              <a:solidFill>
                <a:srgbClr val="C00000"/>
              </a:solidFill>
              <a:latin typeface="+mj-ea"/>
              <a:ea typeface="+mj-ea"/>
            </a:endParaRPr>
          </a:p>
          <a:p>
            <a:pPr lvl="0" algn="just" eaLnBrk="0" hangingPunct="0">
              <a:lnSpc>
                <a:spcPts val="2700"/>
              </a:lnSpc>
            </a:pPr>
            <a:r>
              <a:rPr lang="en-US" altLang="ko-KR" sz="2000" b="1" dirty="0" smtClean="0">
                <a:solidFill>
                  <a:srgbClr val="C00000"/>
                </a:solidFill>
                <a:latin typeface="+mj-ea"/>
                <a:ea typeface="+mj-ea"/>
              </a:rPr>
              <a:t>   </a:t>
            </a:r>
            <a:r>
              <a:rPr lang="en-US" altLang="ko-KR" sz="2000" b="1" dirty="0" smtClean="0">
                <a:solidFill>
                  <a:srgbClr val="C00000"/>
                </a:solidFill>
                <a:latin typeface="+mj-ea"/>
                <a:ea typeface="+mj-ea"/>
                <a:sym typeface="Wingdings"/>
              </a:rPr>
              <a:t></a:t>
            </a:r>
            <a:r>
              <a:rPr lang="en-US" altLang="ko-KR" sz="2000" b="1" dirty="0" smtClean="0">
                <a:solidFill>
                  <a:srgbClr val="C00000"/>
                </a:solidFill>
                <a:latin typeface="+mj-ea"/>
                <a:ea typeface="+mj-ea"/>
              </a:rPr>
              <a:t>  In addition, the real value of life and human right will be</a:t>
            </a:r>
          </a:p>
          <a:p>
            <a:pPr lvl="0" algn="just" eaLnBrk="0" hangingPunct="0">
              <a:lnSpc>
                <a:spcPts val="2700"/>
              </a:lnSpc>
            </a:pPr>
            <a:r>
              <a:rPr lang="en-US" altLang="ko-KR" sz="2000" b="1" dirty="0" smtClean="0">
                <a:solidFill>
                  <a:srgbClr val="C00000"/>
                </a:solidFill>
                <a:latin typeface="+mj-ea"/>
                <a:ea typeface="+mj-ea"/>
              </a:rPr>
              <a:t>        enhanced substantially day by day. </a:t>
            </a:r>
            <a:endParaRPr kumimoji="1" lang="en-US" altLang="ko-KR" sz="2000" b="1" dirty="0" smtClean="0">
              <a:solidFill>
                <a:srgbClr val="C00000"/>
              </a:solidFill>
              <a:latin typeface="+mj-ea"/>
              <a:ea typeface="+mj-ea"/>
              <a:cs typeface="함초롬바탕" pitchFamily="18" charset="-127"/>
            </a:endParaRPr>
          </a:p>
          <a:p>
            <a:pPr algn="just" eaLnBrk="0" hangingPunct="0">
              <a:lnSpc>
                <a:spcPts val="2700"/>
              </a:lnSpc>
            </a:pPr>
            <a:r>
              <a:rPr kumimoji="1" lang="en-US" altLang="ko-KR" sz="2000" b="1" dirty="0" smtClean="0">
                <a:solidFill>
                  <a:srgbClr val="086C19"/>
                </a:solidFill>
                <a:latin typeface="+mj-ea"/>
                <a:ea typeface="+mj-ea"/>
                <a:cs typeface="함초롬바탕" pitchFamily="18" charset="-127"/>
              </a:rPr>
              <a:t>   </a:t>
            </a:r>
            <a:r>
              <a:rPr lang="en-US" altLang="ko-KR" sz="2000" b="1" dirty="0" smtClean="0">
                <a:solidFill>
                  <a:srgbClr val="086C19"/>
                </a:solidFill>
                <a:latin typeface="+mj-ea"/>
                <a:ea typeface="+mj-ea"/>
                <a:sym typeface="Wingdings"/>
              </a:rPr>
              <a:t></a:t>
            </a:r>
            <a:r>
              <a:rPr kumimoji="1" lang="en-US" altLang="ko-KR" sz="2000" b="1" dirty="0" smtClean="0">
                <a:solidFill>
                  <a:srgbClr val="086C19"/>
                </a:solidFill>
                <a:latin typeface="+mj-ea"/>
                <a:ea typeface="+mj-ea"/>
                <a:cs typeface="함초롬바탕" pitchFamily="18" charset="-127"/>
              </a:rPr>
              <a:t>  </a:t>
            </a:r>
            <a:r>
              <a:rPr lang="en-US" altLang="ko-KR" sz="2000" b="1" dirty="0" smtClean="0">
                <a:solidFill>
                  <a:srgbClr val="086C19"/>
                </a:solidFill>
                <a:latin typeface="+mj-ea"/>
                <a:ea typeface="+mj-ea"/>
              </a:rPr>
              <a:t>I also would like to propose my opinion that it is reasonable and </a:t>
            </a:r>
          </a:p>
          <a:p>
            <a:pPr algn="just" eaLnBrk="0" hangingPunct="0">
              <a:lnSpc>
                <a:spcPts val="2700"/>
              </a:lnSpc>
            </a:pPr>
            <a:r>
              <a:rPr lang="en-US" altLang="ko-KR" sz="2000" b="1" dirty="0" smtClean="0">
                <a:solidFill>
                  <a:srgbClr val="086C19"/>
                </a:solidFill>
                <a:latin typeface="+mj-ea"/>
                <a:ea typeface="+mj-ea"/>
              </a:rPr>
              <a:t>       necessary for us to interpret broadly the meaning of the bodily</a:t>
            </a:r>
          </a:p>
          <a:p>
            <a:pPr algn="just" eaLnBrk="0" hangingPunct="0">
              <a:lnSpc>
                <a:spcPts val="2700"/>
              </a:lnSpc>
            </a:pPr>
            <a:r>
              <a:rPr lang="en-US" altLang="ko-KR" sz="2000" b="1" dirty="0" smtClean="0">
                <a:solidFill>
                  <a:srgbClr val="086C19"/>
                </a:solidFill>
                <a:latin typeface="+mj-ea"/>
                <a:ea typeface="+mj-ea"/>
              </a:rPr>
              <a:t>       injury on Article 17 of the new Montreal Convention so as to be</a:t>
            </a:r>
          </a:p>
          <a:p>
            <a:pPr algn="just" eaLnBrk="0" hangingPunct="0">
              <a:lnSpc>
                <a:spcPts val="2700"/>
              </a:lnSpc>
            </a:pPr>
            <a:r>
              <a:rPr lang="en-US" altLang="ko-KR" sz="2000" b="1" dirty="0" smtClean="0">
                <a:solidFill>
                  <a:srgbClr val="086C19"/>
                </a:solidFill>
                <a:latin typeface="+mj-ea"/>
                <a:ea typeface="+mj-ea"/>
              </a:rPr>
              <a:t>       included the mental injury and condolence. </a:t>
            </a:r>
          </a:p>
          <a:p>
            <a:pPr algn="just" eaLnBrk="0" hangingPunct="0">
              <a:lnSpc>
                <a:spcPts val="2700"/>
              </a:lnSpc>
            </a:pPr>
            <a:endParaRPr lang="en-US" altLang="ko-KR" sz="2000" b="1" dirty="0" smtClean="0">
              <a:solidFill>
                <a:schemeClr val="accent3">
                  <a:lumMod val="25000"/>
                </a:schemeClr>
              </a:solidFill>
              <a:latin typeface="+mj-ea"/>
              <a:ea typeface="+mj-ea"/>
            </a:endParaRPr>
          </a:p>
          <a:p>
            <a:pPr lvl="0" algn="just" eaLnBrk="0" hangingPunct="0">
              <a:lnSpc>
                <a:spcPts val="2500"/>
              </a:lnSpc>
            </a:pPr>
            <a:r>
              <a:rPr lang="en-US" altLang="ko-KR" sz="2000" b="1" dirty="0" smtClean="0">
                <a:solidFill>
                  <a:schemeClr val="bg2"/>
                </a:solidFill>
                <a:latin typeface="+mj-ea"/>
                <a:ea typeface="+mj-ea"/>
              </a:rPr>
              <a:t>   </a:t>
            </a:r>
            <a:r>
              <a:rPr lang="en-US" altLang="ko-KR" sz="2000" b="1" dirty="0" smtClean="0">
                <a:solidFill>
                  <a:srgbClr val="002060"/>
                </a:solidFill>
                <a:latin typeface="+mj-ea"/>
                <a:ea typeface="+mj-ea"/>
                <a:sym typeface="Wingdings"/>
              </a:rPr>
              <a:t></a:t>
            </a:r>
            <a:r>
              <a:rPr kumimoji="1" lang="en-US" altLang="ko-KR" sz="2000" b="1" dirty="0" smtClean="0">
                <a:solidFill>
                  <a:srgbClr val="002060"/>
                </a:solidFill>
                <a:latin typeface="+mj-ea"/>
                <a:ea typeface="+mj-ea"/>
                <a:cs typeface="함초롬바탕" pitchFamily="18" charset="-127"/>
              </a:rPr>
              <a:t> </a:t>
            </a:r>
            <a:r>
              <a:rPr kumimoji="1" lang="en-US" altLang="ko-KR" sz="2000" b="1" dirty="0" smtClean="0">
                <a:solidFill>
                  <a:schemeClr val="accent3">
                    <a:lumMod val="25000"/>
                  </a:schemeClr>
                </a:solidFill>
                <a:latin typeface="+mj-ea"/>
                <a:ea typeface="+mj-ea"/>
                <a:cs typeface="굴림" pitchFamily="50" charset="-127"/>
              </a:rPr>
              <a:t> W</a:t>
            </a:r>
            <a:r>
              <a:rPr kumimoji="1" lang="en-US" altLang="ko-KR" sz="2000" b="1" dirty="0" smtClean="0">
                <a:solidFill>
                  <a:srgbClr val="002060"/>
                </a:solidFill>
                <a:latin typeface="+mj-ea"/>
                <a:ea typeface="+mj-ea"/>
                <a:cs typeface="함초롬바탕" pitchFamily="18" charset="-127"/>
              </a:rPr>
              <a:t>e </a:t>
            </a:r>
            <a:r>
              <a:rPr kumimoji="1" lang="en-US" altLang="ko-KR" sz="2000" b="1" dirty="0" smtClean="0">
                <a:solidFill>
                  <a:schemeClr val="accent3">
                    <a:lumMod val="25000"/>
                  </a:schemeClr>
                </a:solidFill>
                <a:latin typeface="+mj-ea"/>
                <a:ea typeface="+mj-ea"/>
                <a:cs typeface="함초롬바탕" pitchFamily="18" charset="-127"/>
              </a:rPr>
              <a:t>must interpret correctly the meaning of every articles</a:t>
            </a:r>
          </a:p>
          <a:p>
            <a:pPr lvl="0" algn="just" eaLnBrk="0" hangingPunct="0">
              <a:lnSpc>
                <a:spcPts val="2500"/>
              </a:lnSpc>
            </a:pPr>
            <a:r>
              <a:rPr kumimoji="1" lang="en-US" altLang="ko-KR" sz="2000" b="1" dirty="0" smtClean="0">
                <a:solidFill>
                  <a:schemeClr val="accent3">
                    <a:lumMod val="25000"/>
                  </a:schemeClr>
                </a:solidFill>
                <a:latin typeface="+mj-ea"/>
                <a:ea typeface="+mj-ea"/>
                <a:cs typeface="함초롬바탕" pitchFamily="18" charset="-127"/>
              </a:rPr>
              <a:t>       composed by from Article 1 to Article 57 of the Montreal</a:t>
            </a:r>
          </a:p>
          <a:p>
            <a:pPr lvl="0" algn="just" eaLnBrk="0" hangingPunct="0">
              <a:lnSpc>
                <a:spcPts val="2500"/>
              </a:lnSpc>
            </a:pPr>
            <a:r>
              <a:rPr kumimoji="1" lang="en-US" altLang="ko-KR" sz="2000" b="1" dirty="0" smtClean="0">
                <a:solidFill>
                  <a:schemeClr val="accent3">
                    <a:lumMod val="25000"/>
                  </a:schemeClr>
                </a:solidFill>
                <a:latin typeface="+mj-ea"/>
                <a:ea typeface="+mj-ea"/>
                <a:cs typeface="함초롬바탕" pitchFamily="18" charset="-127"/>
              </a:rPr>
              <a:t>       Convention in order to protect the human right of victims.</a:t>
            </a:r>
            <a:r>
              <a:rPr kumimoji="1" lang="en-US" altLang="ko-KR" sz="2000" b="1" dirty="0" smtClean="0">
                <a:solidFill>
                  <a:schemeClr val="accent3">
                    <a:lumMod val="25000"/>
                  </a:schemeClr>
                </a:solidFill>
                <a:latin typeface="+mj-ea"/>
                <a:ea typeface="+mj-ea"/>
                <a:cs typeface="굴림" pitchFamily="50" charset="-127"/>
              </a:rPr>
              <a:t> </a:t>
            </a:r>
            <a:endParaRPr lang="en-US" altLang="ko-KR" sz="2000" b="1" dirty="0" smtClean="0">
              <a:solidFill>
                <a:srgbClr val="086C19"/>
              </a:solidFill>
              <a:latin typeface="+mj-ea"/>
              <a:ea typeface="+mj-ea"/>
            </a:endParaRPr>
          </a:p>
          <a:p>
            <a:pPr algn="just" eaLnBrk="0" hangingPunct="0">
              <a:lnSpc>
                <a:spcPts val="2700"/>
              </a:lnSpc>
            </a:pPr>
            <a:r>
              <a:rPr kumimoji="1" lang="en-US" altLang="ko-KR" sz="2000" b="1" dirty="0" smtClean="0">
                <a:solidFill>
                  <a:srgbClr val="0000FF"/>
                </a:solidFill>
                <a:latin typeface="+mj-ea"/>
                <a:ea typeface="+mj-ea"/>
                <a:cs typeface="굴림" pitchFamily="50" charset="-127"/>
              </a:rPr>
              <a:t>   </a:t>
            </a:r>
          </a:p>
        </p:txBody>
      </p:sp>
      <p:sp>
        <p:nvSpPr>
          <p:cNvPr id="6" name="직사각형 5"/>
          <p:cNvSpPr/>
          <p:nvPr/>
        </p:nvSpPr>
        <p:spPr>
          <a:xfrm>
            <a:off x="371474" y="169278"/>
            <a:ext cx="4200525" cy="584775"/>
          </a:xfrm>
          <a:prstGeom prst="rect">
            <a:avLst/>
          </a:prstGeom>
          <a:solidFill>
            <a:schemeClr val="tx1">
              <a:lumMod val="75000"/>
            </a:schemeClr>
          </a:solidFill>
          <a:ln>
            <a:solidFill>
              <a:srgbClr val="00B050"/>
            </a:solidFill>
          </a:ln>
        </p:spPr>
        <p:txBody>
          <a:bodyPr wrap="square">
            <a:spAutoFit/>
          </a:bodyPr>
          <a:lstStyle/>
          <a:p>
            <a:pPr latinLnBrk="1"/>
            <a:r>
              <a:rPr kumimoji="1" lang="en-US" altLang="ko-KR" sz="2000" b="1" dirty="0" smtClean="0">
                <a:solidFill>
                  <a:srgbClr val="FF0000"/>
                </a:solidFill>
                <a:effectLst>
                  <a:outerShdw blurRad="38100" dist="38100" dir="2700000" algn="tl">
                    <a:srgbClr val="000000">
                      <a:alpha val="43137"/>
                    </a:srgbClr>
                  </a:outerShdw>
                </a:effectLst>
                <a:latin typeface="HY견고딕" pitchFamily="18" charset="-127"/>
                <a:ea typeface="HY견고딕" pitchFamily="18" charset="-127"/>
                <a:cs typeface="굴림" pitchFamily="50" charset="-127"/>
              </a:rPr>
              <a:t>    </a:t>
            </a:r>
            <a:r>
              <a:rPr kumimoji="1" lang="en-US" altLang="ko-KR" sz="3200" b="1" dirty="0" smtClean="0">
                <a:solidFill>
                  <a:srgbClr val="FF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7. Conclusion (2)</a:t>
            </a:r>
            <a:endParaRPr lang="en-US" altLang="ko-KR" sz="3200" b="1" dirty="0">
              <a:solidFill>
                <a:schemeClr val="bg2"/>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5"/>
          <p:cNvSpPr>
            <a:spLocks noGrp="1"/>
          </p:cNvSpPr>
          <p:nvPr>
            <p:ph type="sldNum" sz="quarter" idx="12"/>
          </p:nvPr>
        </p:nvSpPr>
        <p:spPr/>
        <p:txBody>
          <a:bodyPr/>
          <a:lstStyle/>
          <a:p>
            <a:pPr>
              <a:defRPr/>
            </a:pPr>
            <a:fld id="{D1356666-9B64-427A-81C8-D0B96C6B5EEF}" type="slidenum">
              <a:rPr lang="en-US" altLang="ko-KR"/>
              <a:pPr>
                <a:defRPr/>
              </a:pPr>
              <a:t>83</a:t>
            </a:fld>
            <a:endParaRPr lang="en-US" altLang="ko-KR"/>
          </a:p>
        </p:txBody>
      </p:sp>
      <p:pic>
        <p:nvPicPr>
          <p:cNvPr id="26627" name="Picture 4" descr="태극기"/>
          <p:cNvPicPr>
            <a:picLocks noGrp="1" noChangeAspect="1" noChangeArrowheads="1"/>
          </p:cNvPicPr>
          <p:nvPr>
            <p:ph type="body" idx="1"/>
          </p:nvPr>
        </p:nvPicPr>
        <p:blipFill>
          <a:blip r:embed="rId2" cstate="print"/>
          <a:srcRect/>
          <a:stretch>
            <a:fillRect/>
          </a:stretch>
        </p:blipFill>
        <p:spPr>
          <a:xfrm>
            <a:off x="6238018" y="1134883"/>
            <a:ext cx="2445582" cy="1633649"/>
          </a:xfrm>
        </p:spPr>
      </p:pic>
      <p:sp>
        <p:nvSpPr>
          <p:cNvPr id="220165" name="Rectangle 5"/>
          <p:cNvSpPr>
            <a:spLocks noChangeArrowheads="1"/>
          </p:cNvSpPr>
          <p:nvPr/>
        </p:nvSpPr>
        <p:spPr bwMode="auto">
          <a:xfrm>
            <a:off x="1" y="3934123"/>
            <a:ext cx="9143999" cy="2923877"/>
          </a:xfrm>
          <a:prstGeom prst="rect">
            <a:avLst/>
          </a:prstGeom>
          <a:solidFill>
            <a:srgbClr val="FFFF00"/>
          </a:solidFill>
          <a:ln w="9525" algn="ctr">
            <a:solidFill>
              <a:srgbClr val="336600"/>
            </a:solidFill>
            <a:miter lim="800000"/>
            <a:headEnd/>
            <a:tailEnd/>
          </a:ln>
          <a:effectLst/>
        </p:spPr>
        <p:txBody>
          <a:bodyPr wrap="square">
            <a:spAutoFit/>
          </a:bodyPr>
          <a:lstStyle/>
          <a:p>
            <a:pPr>
              <a:lnSpc>
                <a:spcPct val="115000"/>
              </a:lnSpc>
              <a:defRPr/>
            </a:pPr>
            <a:r>
              <a:rPr lang="en-US" altLang="ko-KR" sz="3200" dirty="0" smtClean="0">
                <a:solidFill>
                  <a:srgbClr val="FF0000"/>
                </a:solidFill>
                <a:effectLst>
                  <a:outerShdw blurRad="38100" dist="38100" dir="2700000" algn="tl">
                    <a:srgbClr val="000000"/>
                  </a:outerShdw>
                </a:effectLst>
                <a:latin typeface="Adobe Fan Heiti Std B" pitchFamily="34" charset="-128"/>
                <a:ea typeface="Adobe Fan Heiti Std B" pitchFamily="34" charset="-128"/>
                <a:cs typeface="Segoe UI Black" panose="020B0A02040204020203" pitchFamily="34" charset="0"/>
              </a:rPr>
              <a:t>  </a:t>
            </a:r>
          </a:p>
          <a:p>
            <a:pPr algn="ctr">
              <a:lnSpc>
                <a:spcPct val="115000"/>
              </a:lnSpc>
              <a:defRPr/>
            </a:pPr>
            <a:r>
              <a:rPr lang="en-US" altLang="ko-KR" sz="3200" dirty="0">
                <a:solidFill>
                  <a:srgbClr val="FF0000"/>
                </a:solidFill>
                <a:effectLst>
                  <a:outerShdw blurRad="38100" dist="38100" dir="2700000" algn="tl">
                    <a:srgbClr val="000000"/>
                  </a:outerShdw>
                </a:effectLst>
                <a:latin typeface="Adobe Fan Heiti Std B" pitchFamily="34" charset="-128"/>
                <a:ea typeface="Adobe Fan Heiti Std B" pitchFamily="34" charset="-128"/>
                <a:cs typeface="Segoe UI Black" panose="020B0A02040204020203" pitchFamily="34" charset="0"/>
              </a:rPr>
              <a:t> </a:t>
            </a:r>
            <a:r>
              <a:rPr lang="en-US" altLang="ko-KR" sz="3200" dirty="0" smtClean="0">
                <a:solidFill>
                  <a:srgbClr val="FF0000"/>
                </a:solidFill>
                <a:effectLst>
                  <a:outerShdw blurRad="38100" dist="38100" dir="2700000" algn="tl">
                    <a:srgbClr val="000000"/>
                  </a:outerShdw>
                </a:effectLst>
                <a:latin typeface="Adobe Fan Heiti Std B" pitchFamily="34" charset="-128"/>
                <a:ea typeface="Adobe Fan Heiti Std B" pitchFamily="34" charset="-128"/>
                <a:cs typeface="Segoe UI Black" panose="020B0A02040204020203" pitchFamily="34" charset="0"/>
              </a:rPr>
              <a:t>  </a:t>
            </a:r>
            <a:r>
              <a:rPr lang="en-US" altLang="ko-KR" sz="3200" dirty="0" smtClean="0">
                <a:solidFill>
                  <a:srgbClr val="FF0000"/>
                </a:solidFill>
                <a:effectLst>
                  <a:outerShdw blurRad="38100" dist="38100" dir="2700000" algn="tl">
                    <a:srgbClr val="000000"/>
                  </a:outerShdw>
                </a:effectLst>
                <a:latin typeface="Times New Roman" pitchFamily="18" charset="0"/>
                <a:ea typeface="Adobe Fan Heiti Std B" pitchFamily="34" charset="-128"/>
                <a:cs typeface="Times New Roman" pitchFamily="18" charset="0"/>
              </a:rPr>
              <a:t>Thank </a:t>
            </a:r>
            <a:r>
              <a:rPr lang="en-US" altLang="ko-KR" sz="3200" dirty="0">
                <a:solidFill>
                  <a:srgbClr val="FF0000"/>
                </a:solidFill>
                <a:effectLst>
                  <a:outerShdw blurRad="38100" dist="38100" dir="2700000" algn="tl">
                    <a:srgbClr val="000000"/>
                  </a:outerShdw>
                </a:effectLst>
                <a:latin typeface="Times New Roman" pitchFamily="18" charset="0"/>
                <a:ea typeface="Adobe Fan Heiti Std B" pitchFamily="34" charset="-128"/>
                <a:cs typeface="Times New Roman" pitchFamily="18" charset="0"/>
              </a:rPr>
              <a:t>you very much for your kind attention</a:t>
            </a:r>
            <a:r>
              <a:rPr lang="en-US" altLang="ko-KR" sz="3200" dirty="0" smtClean="0">
                <a:solidFill>
                  <a:srgbClr val="FF0000"/>
                </a:solidFill>
                <a:effectLst>
                  <a:outerShdw blurRad="38100" dist="38100" dir="2700000" algn="tl">
                    <a:srgbClr val="000000"/>
                  </a:outerShdw>
                </a:effectLst>
                <a:latin typeface="Times New Roman" pitchFamily="18" charset="0"/>
                <a:ea typeface="Adobe Fan Heiti Std B" pitchFamily="34" charset="-128"/>
                <a:cs typeface="Times New Roman" pitchFamily="18" charset="0"/>
              </a:rPr>
              <a:t>.</a:t>
            </a:r>
          </a:p>
          <a:p>
            <a:pPr algn="ctr">
              <a:lnSpc>
                <a:spcPct val="115000"/>
              </a:lnSpc>
              <a:defRPr/>
            </a:pPr>
            <a:endParaRPr lang="en-US" altLang="zh-CN" sz="3200" b="1" dirty="0" smtClean="0">
              <a:solidFill>
                <a:srgbClr val="FF0000"/>
              </a:solidFill>
              <a:effectLst>
                <a:outerShdw blurRad="38100" dist="38100" dir="2700000" algn="tl">
                  <a:srgbClr val="000000">
                    <a:alpha val="43137"/>
                  </a:srgbClr>
                </a:outerShdw>
              </a:effectLst>
              <a:latin typeface="Times New Roman" pitchFamily="18" charset="0"/>
              <a:ea typeface="궁서" panose="02030600000101010101" pitchFamily="18" charset="-127"/>
              <a:cs typeface="Times New Roman" pitchFamily="18" charset="0"/>
            </a:endParaRPr>
          </a:p>
          <a:p>
            <a:pPr algn="ctr">
              <a:lnSpc>
                <a:spcPct val="115000"/>
              </a:lnSpc>
              <a:defRPr/>
            </a:pPr>
            <a:r>
              <a:rPr lang="zh-CN" altLang="en-US" sz="32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cs typeface="Times New Roman" pitchFamily="18" charset="0"/>
              </a:rPr>
              <a:t>非常</a:t>
            </a:r>
            <a:r>
              <a:rPr lang="zh-CN" altLang="en-US" sz="3200" b="1" dirty="0">
                <a:solidFill>
                  <a:srgbClr val="FF0000"/>
                </a:solidFill>
                <a:effectLst>
                  <a:outerShdw blurRad="38100" dist="38100" dir="2700000" algn="tl">
                    <a:srgbClr val="000000">
                      <a:alpha val="43137"/>
                    </a:srgbClr>
                  </a:outerShdw>
                </a:effectLst>
                <a:latin typeface="한양해서" pitchFamily="18" charset="-127"/>
                <a:ea typeface="한양해서" pitchFamily="18" charset="-127"/>
                <a:cs typeface="Times New Roman" pitchFamily="18" charset="0"/>
              </a:rPr>
              <a:t>感谢您们的关注</a:t>
            </a:r>
            <a:r>
              <a:rPr lang="en-US" altLang="zh-CN" sz="3200" b="1" dirty="0" smtClean="0">
                <a:solidFill>
                  <a:srgbClr val="FF0000"/>
                </a:solidFill>
                <a:effectLst>
                  <a:outerShdw blurRad="38100" dist="38100" dir="2700000" algn="tl">
                    <a:srgbClr val="000000">
                      <a:alpha val="43137"/>
                    </a:srgbClr>
                  </a:outerShdw>
                </a:effectLst>
                <a:latin typeface="한양해서" pitchFamily="18" charset="-127"/>
                <a:ea typeface="한양해서" pitchFamily="18" charset="-127"/>
                <a:cs typeface="Times New Roman" pitchFamily="18" charset="0"/>
              </a:rPr>
              <a:t>.</a:t>
            </a:r>
          </a:p>
          <a:p>
            <a:pPr algn="ctr">
              <a:lnSpc>
                <a:spcPct val="115000"/>
              </a:lnSpc>
              <a:defRPr/>
            </a:pPr>
            <a:endParaRPr lang="en-US" altLang="ko-KR" sz="3200" b="1" u="sng" dirty="0">
              <a:solidFill>
                <a:srgbClr val="FF0000"/>
              </a:solidFill>
              <a:latin typeface="Adobe 고딕 Std B" pitchFamily="34" charset="-127"/>
              <a:ea typeface="Adobe 고딕 Std B" pitchFamily="34" charset="-127"/>
              <a:cs typeface="Segoe UI Black" panose="020B0A02040204020203" pitchFamily="34" charset="0"/>
            </a:endParaRPr>
          </a:p>
        </p:txBody>
      </p:sp>
      <p:pic>
        <p:nvPicPr>
          <p:cNvPr id="26629" name="Picture 6" descr="view_image"/>
          <p:cNvPicPr>
            <a:picLocks noChangeAspect="1" noChangeArrowheads="1"/>
          </p:cNvPicPr>
          <p:nvPr/>
        </p:nvPicPr>
        <p:blipFill>
          <a:blip r:embed="rId3" cstate="print"/>
          <a:srcRect/>
          <a:stretch>
            <a:fillRect/>
          </a:stretch>
        </p:blipFill>
        <p:spPr bwMode="auto">
          <a:xfrm>
            <a:off x="3282696" y="1134883"/>
            <a:ext cx="2388765" cy="1633649"/>
          </a:xfrm>
          <a:prstGeom prst="rect">
            <a:avLst/>
          </a:prstGeom>
          <a:noFill/>
          <a:ln w="9525">
            <a:noFill/>
            <a:miter lim="800000"/>
            <a:headEnd/>
            <a:tailEnd/>
          </a:ln>
        </p:spPr>
      </p:pic>
      <p:pic>
        <p:nvPicPr>
          <p:cNvPr id="2050" name="Picture 2" descr="http://upload.wikimedia.org/wikipedia/commons/thumb/9/9f/Flag_of_Indonesia.svg/125px-Flag_of_Indonesia.svg.png">
            <a:hlinkClick r:id="rId4" tooltip="Flag of Indonesia"/>
          </p:cNvPr>
          <p:cNvPicPr>
            <a:picLocks noChangeAspect="1" noChangeArrowheads="1"/>
          </p:cNvPicPr>
          <p:nvPr/>
        </p:nvPicPr>
        <p:blipFill>
          <a:blip r:embed="rId5" cstate="print"/>
          <a:srcRect/>
          <a:stretch>
            <a:fillRect/>
          </a:stretch>
        </p:blipFill>
        <p:spPr bwMode="auto">
          <a:xfrm>
            <a:off x="443547" y="1134883"/>
            <a:ext cx="2460312" cy="1633649"/>
          </a:xfrm>
          <a:prstGeom prst="rect">
            <a:avLst/>
          </a:prstGeom>
          <a:noFill/>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a:defRPr/>
            </a:pPr>
            <a:fld id="{8DF28D90-2BF0-421B-8B11-88BF6915D186}" type="slidenum">
              <a:rPr lang="ko-KR" altLang="en-US" smtClean="0"/>
              <a:pPr>
                <a:defRPr/>
              </a:pPr>
              <a:t>9</a:t>
            </a:fld>
            <a:endParaRPr lang="en-US" altLang="ko-KR"/>
          </a:p>
        </p:txBody>
      </p:sp>
      <p:sp>
        <p:nvSpPr>
          <p:cNvPr id="3" name="직사각형 2"/>
          <p:cNvSpPr/>
          <p:nvPr/>
        </p:nvSpPr>
        <p:spPr>
          <a:xfrm>
            <a:off x="0" y="461665"/>
            <a:ext cx="9144000" cy="6247864"/>
          </a:xfrm>
          <a:prstGeom prst="rect">
            <a:avLst/>
          </a:prstGeom>
          <a:solidFill>
            <a:srgbClr val="FFFFFF"/>
          </a:solidFill>
        </p:spPr>
        <p:txBody>
          <a:bodyPr wrap="square">
            <a:spAutoFit/>
          </a:bodyPr>
          <a:lstStyle/>
          <a:p>
            <a:endParaRPr lang="en-US" altLang="ko-KR" sz="2000" b="1" dirty="0" smtClean="0">
              <a:solidFill>
                <a:srgbClr val="0000FF"/>
              </a:solidFill>
            </a:endParaRPr>
          </a:p>
          <a:p>
            <a:r>
              <a:rPr lang="en-US" altLang="ko-KR" sz="2000" b="1" dirty="0" smtClean="0">
                <a:solidFill>
                  <a:srgbClr val="0000FF"/>
                </a:solidFill>
              </a:rPr>
              <a:t> </a:t>
            </a:r>
            <a:r>
              <a:rPr lang="en-US" altLang="ko-KR" sz="2000" b="1" dirty="0" smtClean="0">
                <a:solidFill>
                  <a:srgbClr val="0000FF"/>
                </a:solidFill>
                <a:sym typeface="Wingdings"/>
              </a:rPr>
              <a:t></a:t>
            </a:r>
            <a:r>
              <a:rPr lang="en-US" altLang="ko-KR" sz="2000" b="1" dirty="0" smtClean="0">
                <a:solidFill>
                  <a:srgbClr val="0000FF"/>
                </a:solidFill>
              </a:rPr>
              <a:t>  On board Flight QZ8501 were 155 Indonesians, three South </a:t>
            </a:r>
          </a:p>
          <a:p>
            <a:r>
              <a:rPr lang="en-US" altLang="ko-KR" sz="2000" b="1" dirty="0" smtClean="0">
                <a:solidFill>
                  <a:srgbClr val="0000FF"/>
                </a:solidFill>
              </a:rPr>
              <a:t>      Koreans, and one person each from Singapore, Malaysia and </a:t>
            </a:r>
          </a:p>
          <a:p>
            <a:r>
              <a:rPr lang="en-US" altLang="ko-KR" sz="2000" b="1" dirty="0" smtClean="0">
                <a:solidFill>
                  <a:srgbClr val="0000FF"/>
                </a:solidFill>
              </a:rPr>
              <a:t>      Britain. The co-pilot was French. </a:t>
            </a:r>
          </a:p>
          <a:p>
            <a:r>
              <a:rPr lang="en-US" altLang="ko-KR" sz="2000" b="1" dirty="0" smtClean="0">
                <a:solidFill>
                  <a:srgbClr val="C00000"/>
                </a:solidFill>
              </a:rPr>
              <a:t> </a:t>
            </a:r>
            <a:r>
              <a:rPr lang="en-US" altLang="ko-KR" sz="2000" b="1" dirty="0" smtClean="0">
                <a:solidFill>
                  <a:srgbClr val="C00000"/>
                </a:solidFill>
                <a:sym typeface="Wingdings"/>
              </a:rPr>
              <a:t></a:t>
            </a:r>
            <a:r>
              <a:rPr lang="en-US" altLang="ko-KR" sz="2000" b="1" dirty="0" smtClean="0">
                <a:solidFill>
                  <a:srgbClr val="C00000"/>
                </a:solidFill>
              </a:rPr>
              <a:t>   About 30 ships and 21 aircraft from Indonesia, Australia, Malay-</a:t>
            </a:r>
          </a:p>
          <a:p>
            <a:r>
              <a:rPr lang="en-US" altLang="ko-KR" sz="2000" b="1" dirty="0" smtClean="0">
                <a:solidFill>
                  <a:srgbClr val="C00000"/>
                </a:solidFill>
              </a:rPr>
              <a:t>      </a:t>
            </a:r>
            <a:r>
              <a:rPr lang="en-US" altLang="ko-KR" sz="2000" b="1" dirty="0" err="1" smtClean="0">
                <a:solidFill>
                  <a:srgbClr val="C00000"/>
                </a:solidFill>
              </a:rPr>
              <a:t>sia</a:t>
            </a:r>
            <a:r>
              <a:rPr lang="en-US" altLang="ko-KR" sz="2000" b="1" dirty="0" smtClean="0">
                <a:solidFill>
                  <a:srgbClr val="C00000"/>
                </a:solidFill>
              </a:rPr>
              <a:t>, Singapore, South Korea and the United States have been </a:t>
            </a:r>
          </a:p>
          <a:p>
            <a:r>
              <a:rPr lang="en-US" altLang="ko-KR" sz="2000" b="1" dirty="0" smtClean="0">
                <a:solidFill>
                  <a:srgbClr val="C00000"/>
                </a:solidFill>
              </a:rPr>
              <a:t>      involved in the search of up to 10,000 square nautical miles. </a:t>
            </a:r>
          </a:p>
          <a:p>
            <a:endParaRPr lang="en-US" altLang="ko-KR" sz="2000" b="1" dirty="0" smtClean="0">
              <a:solidFill>
                <a:schemeClr val="bg2"/>
              </a:solidFill>
            </a:endParaRPr>
          </a:p>
          <a:p>
            <a:r>
              <a:rPr lang="en-US" altLang="ko-KR" sz="2000" b="1" dirty="0" smtClean="0">
                <a:solidFill>
                  <a:schemeClr val="bg2"/>
                </a:solidFill>
              </a:rPr>
              <a:t> </a:t>
            </a:r>
            <a:r>
              <a:rPr lang="en-US" altLang="ko-KR" sz="2000" b="1" dirty="0" smtClean="0">
                <a:solidFill>
                  <a:schemeClr val="bg2"/>
                </a:solidFill>
                <a:sym typeface="Wingdings"/>
              </a:rPr>
              <a:t></a:t>
            </a:r>
            <a:r>
              <a:rPr lang="en-US" altLang="ko-KR" sz="2000" b="1" dirty="0" smtClean="0">
                <a:solidFill>
                  <a:schemeClr val="bg2"/>
                </a:solidFill>
              </a:rPr>
              <a:t>   The plane, whose engines were made by CFM International, co-</a:t>
            </a:r>
          </a:p>
          <a:p>
            <a:r>
              <a:rPr lang="en-US" altLang="ko-KR" sz="2000" b="1" dirty="0" smtClean="0">
                <a:solidFill>
                  <a:schemeClr val="bg2"/>
                </a:solidFill>
              </a:rPr>
              <a:t>      owned by General Electric and </a:t>
            </a:r>
            <a:r>
              <a:rPr lang="en-US" altLang="ko-KR" sz="2000" b="1" dirty="0" err="1" smtClean="0">
                <a:solidFill>
                  <a:schemeClr val="bg2"/>
                </a:solidFill>
              </a:rPr>
              <a:t>Safran</a:t>
            </a:r>
            <a:r>
              <a:rPr lang="en-US" altLang="ko-KR" sz="2000" b="1" dirty="0" smtClean="0">
                <a:solidFill>
                  <a:schemeClr val="bg2"/>
                </a:solidFill>
              </a:rPr>
              <a:t> of France, lacked real-time</a:t>
            </a:r>
          </a:p>
          <a:p>
            <a:r>
              <a:rPr lang="en-US" altLang="ko-KR" sz="2000" b="1" dirty="0" smtClean="0">
                <a:solidFill>
                  <a:schemeClr val="bg2"/>
                </a:solidFill>
              </a:rPr>
              <a:t>      engine diagnostics or monitoring, a GE spokesman said.</a:t>
            </a:r>
          </a:p>
          <a:p>
            <a:endParaRPr lang="en-US" altLang="ko-KR" sz="2000" b="1" dirty="0" smtClean="0">
              <a:solidFill>
                <a:srgbClr val="086C19"/>
              </a:solidFill>
            </a:endParaRPr>
          </a:p>
          <a:p>
            <a:r>
              <a:rPr lang="en-US" altLang="ko-KR" sz="2000" b="1" dirty="0" smtClean="0">
                <a:solidFill>
                  <a:srgbClr val="086C19"/>
                </a:solidFill>
              </a:rPr>
              <a:t> </a:t>
            </a:r>
            <a:r>
              <a:rPr lang="en-US" altLang="ko-KR" sz="2000" b="1" dirty="0" smtClean="0">
                <a:solidFill>
                  <a:srgbClr val="086C19"/>
                </a:solidFill>
                <a:sym typeface="Wingdings"/>
              </a:rPr>
              <a:t></a:t>
            </a:r>
            <a:r>
              <a:rPr lang="en-US" altLang="ko-KR" sz="2000" b="1" dirty="0" smtClean="0">
                <a:solidFill>
                  <a:srgbClr val="086C19"/>
                </a:solidFill>
              </a:rPr>
              <a:t>   Such systems are mainly used on long-haul flights and can </a:t>
            </a:r>
            <a:r>
              <a:rPr lang="en-US" altLang="ko-KR" sz="2000" b="1" dirty="0" err="1" smtClean="0">
                <a:solidFill>
                  <a:srgbClr val="086C19"/>
                </a:solidFill>
              </a:rPr>
              <a:t>provi</a:t>
            </a:r>
            <a:r>
              <a:rPr lang="en-US" altLang="ko-KR" sz="2000" b="1" dirty="0" smtClean="0">
                <a:solidFill>
                  <a:srgbClr val="086C19"/>
                </a:solidFill>
              </a:rPr>
              <a:t>-</a:t>
            </a:r>
          </a:p>
          <a:p>
            <a:r>
              <a:rPr lang="en-US" altLang="ko-KR" sz="2000" b="1" dirty="0" smtClean="0">
                <a:solidFill>
                  <a:srgbClr val="086C19"/>
                </a:solidFill>
              </a:rPr>
              <a:t>      de clues to airlines and investigators when things go wrong.</a:t>
            </a:r>
            <a:r>
              <a:rPr lang="en-US" altLang="ko-KR" sz="2000" dirty="0" smtClean="0">
                <a:solidFill>
                  <a:srgbClr val="086C19"/>
                </a:solidFill>
              </a:rPr>
              <a:t> </a:t>
            </a:r>
          </a:p>
          <a:p>
            <a:endParaRPr lang="en-US" altLang="ko-KR" sz="2000" dirty="0" smtClean="0">
              <a:solidFill>
                <a:schemeClr val="accent3">
                  <a:lumMod val="25000"/>
                </a:schemeClr>
              </a:solidFill>
            </a:endParaRPr>
          </a:p>
          <a:p>
            <a:r>
              <a:rPr lang="en-US" altLang="ko-KR" sz="2000" b="1" dirty="0" smtClean="0">
                <a:solidFill>
                  <a:schemeClr val="accent3">
                    <a:lumMod val="25000"/>
                  </a:schemeClr>
                </a:solidFill>
              </a:rPr>
              <a:t> </a:t>
            </a:r>
            <a:r>
              <a:rPr lang="en-US" altLang="ko-KR" sz="2000" b="1" dirty="0" smtClean="0">
                <a:solidFill>
                  <a:schemeClr val="accent3">
                    <a:lumMod val="25000"/>
                  </a:schemeClr>
                </a:solidFill>
                <a:sym typeface="Wingdings"/>
              </a:rPr>
              <a:t></a:t>
            </a:r>
            <a:r>
              <a:rPr lang="en-US" altLang="ko-KR" sz="2000" b="1" dirty="0" smtClean="0">
                <a:solidFill>
                  <a:schemeClr val="accent3">
                    <a:lumMod val="25000"/>
                  </a:schemeClr>
                </a:solidFill>
              </a:rPr>
              <a:t>   Indonesia </a:t>
            </a:r>
            <a:r>
              <a:rPr lang="en-US" altLang="ko-KR" sz="2000" b="1" dirty="0" err="1" smtClean="0">
                <a:solidFill>
                  <a:schemeClr val="accent3">
                    <a:lumMod val="25000"/>
                  </a:schemeClr>
                </a:solidFill>
              </a:rPr>
              <a:t>AirAsia</a:t>
            </a:r>
            <a:r>
              <a:rPr lang="en-US" altLang="ko-KR" sz="2000" b="1" dirty="0" smtClean="0">
                <a:solidFill>
                  <a:schemeClr val="accent3">
                    <a:lumMod val="25000"/>
                  </a:schemeClr>
                </a:solidFill>
              </a:rPr>
              <a:t> is 49 percent owned by Malaysia-based budget</a:t>
            </a:r>
          </a:p>
          <a:p>
            <a:r>
              <a:rPr lang="en-US" altLang="ko-KR" sz="2000" b="1" dirty="0" smtClean="0">
                <a:solidFill>
                  <a:schemeClr val="accent3">
                    <a:lumMod val="25000"/>
                  </a:schemeClr>
                </a:solidFill>
              </a:rPr>
              <a:t>      carrier </a:t>
            </a:r>
            <a:r>
              <a:rPr lang="en-US" altLang="ko-KR" sz="2000" b="1" dirty="0" err="1" smtClean="0">
                <a:solidFill>
                  <a:schemeClr val="accent3">
                    <a:lumMod val="25000"/>
                  </a:schemeClr>
                </a:solidFill>
              </a:rPr>
              <a:t>AirAsia</a:t>
            </a:r>
            <a:r>
              <a:rPr lang="en-US" altLang="ko-KR" sz="2000" b="1" dirty="0" smtClean="0">
                <a:solidFill>
                  <a:schemeClr val="accent3">
                    <a:lumMod val="25000"/>
                  </a:schemeClr>
                </a:solidFill>
              </a:rPr>
              <a:t>. The </a:t>
            </a:r>
            <a:r>
              <a:rPr lang="en-US" altLang="ko-KR" sz="2000" b="1" dirty="0" err="1" smtClean="0">
                <a:solidFill>
                  <a:schemeClr val="accent3">
                    <a:lumMod val="25000"/>
                  </a:schemeClr>
                </a:solidFill>
              </a:rPr>
              <a:t>AirAsia</a:t>
            </a:r>
            <a:r>
              <a:rPr lang="en-US" altLang="ko-KR" sz="2000" b="1" dirty="0" smtClean="0">
                <a:solidFill>
                  <a:schemeClr val="accent3">
                    <a:lumMod val="25000"/>
                  </a:schemeClr>
                </a:solidFill>
              </a:rPr>
              <a:t> group, including affiliates in Thailand, </a:t>
            </a:r>
          </a:p>
          <a:p>
            <a:r>
              <a:rPr lang="en-US" altLang="ko-KR" sz="2000" b="1" dirty="0" smtClean="0">
                <a:solidFill>
                  <a:schemeClr val="accent3">
                    <a:lumMod val="25000"/>
                  </a:schemeClr>
                </a:solidFill>
              </a:rPr>
              <a:t>      the Philippines and India, had not suffered a crash since its </a:t>
            </a:r>
          </a:p>
          <a:p>
            <a:r>
              <a:rPr lang="en-US" altLang="ko-KR" sz="2000" b="1" dirty="0" smtClean="0">
                <a:solidFill>
                  <a:schemeClr val="accent3">
                    <a:lumMod val="25000"/>
                  </a:schemeClr>
                </a:solidFill>
              </a:rPr>
              <a:t>      Malaysian budget operations began in 2002.</a:t>
            </a:r>
            <a:r>
              <a:rPr lang="en-US" altLang="ko-KR" sz="2000" b="1" dirty="0" smtClean="0">
                <a:solidFill>
                  <a:srgbClr val="0000FF"/>
                </a:solidFill>
              </a:rPr>
              <a:t> </a:t>
            </a:r>
            <a:br>
              <a:rPr lang="en-US" altLang="ko-KR" sz="2000" b="1" dirty="0" smtClean="0">
                <a:solidFill>
                  <a:srgbClr val="0000FF"/>
                </a:solidFill>
              </a:rPr>
            </a:br>
            <a:endParaRPr lang="ko-KR" altLang="en-US" sz="2000" b="1" dirty="0">
              <a:solidFill>
                <a:srgbClr val="0000FF"/>
              </a:solidFill>
            </a:endParaRPr>
          </a:p>
        </p:txBody>
      </p:sp>
      <p:sp>
        <p:nvSpPr>
          <p:cNvPr id="4" name="직사각형 3"/>
          <p:cNvSpPr/>
          <p:nvPr/>
        </p:nvSpPr>
        <p:spPr>
          <a:xfrm>
            <a:off x="0" y="0"/>
            <a:ext cx="9144000" cy="461665"/>
          </a:xfrm>
          <a:prstGeom prst="rect">
            <a:avLst/>
          </a:prstGeom>
          <a:solidFill>
            <a:schemeClr val="tx1">
              <a:lumMod val="90000"/>
            </a:schemeClr>
          </a:solidFill>
        </p:spPr>
        <p:txBody>
          <a:bodyPr wrap="square">
            <a:spAutoFit/>
          </a:bodyPr>
          <a:lstStyle/>
          <a:p>
            <a:pPr algn="ctr"/>
            <a:r>
              <a:rPr lang="en-US" altLang="ko-KR" b="1" dirty="0" smtClean="0">
                <a:solidFill>
                  <a:srgbClr val="FF0000"/>
                </a:solidFill>
                <a:effectLst>
                  <a:outerShdw blurRad="38100" dist="38100" dir="2700000" algn="tl">
                    <a:srgbClr val="000000">
                      <a:alpha val="43137"/>
                    </a:srgbClr>
                  </a:outerShdw>
                </a:effectLst>
              </a:rPr>
              <a:t>1. Indonesia </a:t>
            </a:r>
            <a:r>
              <a:rPr lang="en-US" altLang="ko-KR" b="1" dirty="0" err="1" smtClean="0">
                <a:solidFill>
                  <a:srgbClr val="FF0000"/>
                </a:solidFill>
                <a:effectLst>
                  <a:outerShdw blurRad="38100" dist="38100" dir="2700000" algn="tl">
                    <a:srgbClr val="000000">
                      <a:alpha val="43137"/>
                    </a:srgbClr>
                  </a:outerShdw>
                </a:effectLst>
              </a:rPr>
              <a:t>AirAsia</a:t>
            </a:r>
            <a:r>
              <a:rPr lang="en-US" altLang="ko-KR" b="1" dirty="0" smtClean="0">
                <a:solidFill>
                  <a:srgbClr val="FF0000"/>
                </a:solidFill>
                <a:effectLst>
                  <a:outerShdw blurRad="38100" dist="38100" dir="2700000" algn="tl">
                    <a:srgbClr val="000000">
                      <a:alpha val="43137"/>
                    </a:srgbClr>
                  </a:outerShdw>
                </a:effectLst>
              </a:rPr>
              <a:t> QZ8501 Jet crashed (2)</a:t>
            </a:r>
            <a:endParaRPr lang="ko-KR" altLang="en-US" dirty="0">
              <a:solidFill>
                <a:srgbClr val="FF0000"/>
              </a:solidFill>
              <a:effectLst>
                <a:outerShdw blurRad="38100" dist="38100" dir="2700000" algn="tl">
                  <a:srgbClr val="000000">
                    <a:alpha val="43137"/>
                  </a:srgbClr>
                </a:outerShdw>
              </a:effectLst>
            </a:endParaRPr>
          </a:p>
        </p:txBody>
      </p:sp>
    </p:spTree>
  </p:cSld>
  <p:clrMapOvr>
    <a:masterClrMapping/>
  </p:clrMapOvr>
  <p:transition spd="med"/>
</p:sld>
</file>

<file path=ppt/theme/theme1.xml><?xml version="1.0" encoding="utf-8"?>
<a:theme xmlns:a="http://schemas.openxmlformats.org/drawingml/2006/main" name="Academy Color Template">
  <a:themeElements>
    <a:clrScheme name="">
      <a:dk1>
        <a:srgbClr val="333333"/>
      </a:dk1>
      <a:lt1>
        <a:srgbClr val="FFFFCC"/>
      </a:lt1>
      <a:dk2>
        <a:srgbClr val="0000FF"/>
      </a:dk2>
      <a:lt2>
        <a:srgbClr val="FDF2B9"/>
      </a:lt2>
      <a:accent1>
        <a:srgbClr val="006699"/>
      </a:accent1>
      <a:accent2>
        <a:srgbClr val="9900FF"/>
      </a:accent2>
      <a:accent3>
        <a:srgbClr val="AAAAFF"/>
      </a:accent3>
      <a:accent4>
        <a:srgbClr val="DADAAE"/>
      </a:accent4>
      <a:accent5>
        <a:srgbClr val="AAB8CA"/>
      </a:accent5>
      <a:accent6>
        <a:srgbClr val="8A00E7"/>
      </a:accent6>
      <a:hlink>
        <a:srgbClr val="CCCCFF"/>
      </a:hlink>
      <a:folHlink>
        <a:srgbClr val="B2B2B2"/>
      </a:folHlink>
    </a:clrScheme>
    <a:fontScheme name="Academy Color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Academy Color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cademy Color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ademy Color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ademy Color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ademy Color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ademy Color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cademy Color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FFFFCC"/>
    </a:lt1>
    <a:dk2>
      <a:srgbClr val="0000FF"/>
    </a:dk2>
    <a:lt2>
      <a:srgbClr val="FDF2B9"/>
    </a:lt2>
    <a:accent1>
      <a:srgbClr val="006699"/>
    </a:accent1>
    <a:accent2>
      <a:srgbClr val="9900FF"/>
    </a:accent2>
    <a:accent3>
      <a:srgbClr val="AAAAFF"/>
    </a:accent3>
    <a:accent4>
      <a:srgbClr val="DADAAE"/>
    </a:accent4>
    <a:accent5>
      <a:srgbClr val="AAB8CA"/>
    </a:accent5>
    <a:accent6>
      <a:srgbClr val="8A00E7"/>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W:\AMA200\AMA-200 Style Guide and Curriculum Templates\PowerPoint\Academy Color Template.pot</Template>
  <TotalTime>44846</TotalTime>
  <Pages>17</Pages>
  <Words>11282</Words>
  <Application>Microsoft Office PowerPoint</Application>
  <PresentationFormat>On-screen Show (4:3)</PresentationFormat>
  <Paragraphs>1409</Paragraphs>
  <Slides>83</Slides>
  <Notes>4</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Academy Color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FAA Dangerous Goods and Cargo Security Program</dc:title>
  <dc:creator>User Name</dc:creator>
  <cp:lastModifiedBy>john</cp:lastModifiedBy>
  <cp:revision>2343</cp:revision>
  <cp:lastPrinted>2000-09-29T13:38:14Z</cp:lastPrinted>
  <dcterms:created xsi:type="dcterms:W3CDTF">1998-04-17T10:12:43Z</dcterms:created>
  <dcterms:modified xsi:type="dcterms:W3CDTF">2015-01-12T23:44:42Z</dcterms:modified>
</cp:coreProperties>
</file>